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y="6858000" cx="9144000"/>
  <p:notesSz cx="6858000" cy="9144000"/>
  <p:embeddedFontLst>
    <p:embeddedFont>
      <p:font typeface="Montserrat"/>
      <p:regular r:id="rId80"/>
      <p:bold r:id="rId81"/>
      <p:italic r:id="rId82"/>
      <p:boldItalic r:id="rId83"/>
    </p:embeddedFont>
    <p:embeddedFont>
      <p:font typeface="Roboto Mono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8" roundtripDataSignature="AMtx7mis8AufEq2sklzj066S0joz/fbl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Mono-regular.fntdata"/><Relationship Id="rId83" Type="http://schemas.openxmlformats.org/officeDocument/2006/relationships/font" Target="fonts/Montserrat-boldItalic.fntdata"/><Relationship Id="rId42" Type="http://schemas.openxmlformats.org/officeDocument/2006/relationships/slide" Target="slides/slide38.xml"/><Relationship Id="rId86" Type="http://schemas.openxmlformats.org/officeDocument/2006/relationships/font" Target="fonts/RobotoMono-italic.fntdata"/><Relationship Id="rId41" Type="http://schemas.openxmlformats.org/officeDocument/2006/relationships/slide" Target="slides/slide37.xml"/><Relationship Id="rId85" Type="http://schemas.openxmlformats.org/officeDocument/2006/relationships/font" Target="fonts/RobotoMono-bold.fntdata"/><Relationship Id="rId44" Type="http://schemas.openxmlformats.org/officeDocument/2006/relationships/slide" Target="slides/slide40.xml"/><Relationship Id="rId88" Type="http://customschemas.google.com/relationships/presentationmetadata" Target="metadata"/><Relationship Id="rId43" Type="http://schemas.openxmlformats.org/officeDocument/2006/relationships/slide" Target="slides/slide39.xml"/><Relationship Id="rId87" Type="http://schemas.openxmlformats.org/officeDocument/2006/relationships/font" Target="fonts/RobotoMono-bold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Montserrat-regular.fntdata"/><Relationship Id="rId82" Type="http://schemas.openxmlformats.org/officeDocument/2006/relationships/font" Target="fonts/Montserrat-italic.fntdata"/><Relationship Id="rId81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91b340d5c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d91b340d5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d91b340d5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91b340d5c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d91b340d5c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d91b340d5c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91b340d5c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d91b340d5c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196" name="Google Shape;196;g2d91b340d5c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91b340d5c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d91b340d5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d91b340d5c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91b340d5c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d91b340d5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d91b340d5c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91b340d5c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d91b340d5c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2d91b340d5c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91b340d5c_0_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d91b340d5c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223" name="Google Shape;223;g2d91b340d5c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91b340d5c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d91b340d5c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d91b340d5c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91b340d5c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2d91b340d5c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2d91b340d5c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4b1e90ef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34b1e90e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34b1e90ef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d91b340d5c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d91b340d5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250" name="Google Shape;250;g2d91b340d5c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91b340d5c_0_1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2d91b340d5c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d91b340d5c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91b340d5c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d91b340d5c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d91b340d5c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91b340d5c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d91b340d5c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270" name="Google Shape;270;g2d91b340d5c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91b340d5c_0_1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d91b340d5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d91b340d5c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91b340d5c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d91b340d5c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d91b340d5c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4d1c6a637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34d1c6a6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290" name="Google Shape;290;g334d1c6a63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4d1c6a637_0_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34d1c6a63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Tópicos: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Personalização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Alterar papel de parede, tema e cores (Botão direito →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Personalizar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Configurações de ícones do desktop (Exibir/Ocultar ícones).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Widgets e atalhos úteis.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Organização de Ícones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atalhos para programas e pastas mais usadas.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Fixar itens na barra de tarefas e no menu Iniciar.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34d1c6a63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4d1c6a637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34d1c6a637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Manipulação de Janelas: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Maximizar, minimizar, restaurar e redimensionar.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Snap Assist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Seta Direita/Esquerda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Trabalhar com múltiplas áreas de trabalho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Ctrl + 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Atalhos Essenciais: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Alt + Tab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– Alternar entre janelas.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– Mostrar/ocultar a área de trabalho.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Tab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– Exibir a visão de tarefas.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34d1c6a637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4d1c6a637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34d1c6a63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1.4.3. Configuração do Sistema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Mostrar como ajustar configurações gerais e avançadas do Windows 10.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Configurações Gerais (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I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Personalização, som, redes e internet, sistema e dispositivos.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Painel de Controle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Ajustes mais avançados do sistema.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Gerenciamento de Usuários e Permissões: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e excluir usuários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Painel de Controle &gt; Contas de Usuário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Alterar permissões de acesso.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34d1c6a637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91b340d5c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d91b340d5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d91b340d5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4d1c6a637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34d1c6a63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1.4.4. Ferramentas do Sistema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Ensinar a monitorar e gerenciar recursos do sistema.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Gerenciador de Tarefas (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Ctrl + Shift + Esc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Monitoramento de CPU, RAM e Disco.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Finalizar processos que não respondem.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Gerenciador de Disco (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diskmgmt.msc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Criar, formatar e redimensionar partições.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4d1c6a637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4d1c6a637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34d1c6a63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1.4.5. Acessórios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Mostrar ferramentas básicas embutidas no Windows.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Bloco de Notas: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Edição rápida de arquivos de texto e scripts.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Calculadora: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Modos científicos e programadores.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Paint: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Ferramenta de edição simples de imagens.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34d1c6a637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4d1c6a637_0_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g334d1c6a637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1.4.6. Menu de Ajuda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Ensinar onde encontrar suporte dentro do Windows.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F1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abre a Central de Ajuda.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Pesquisa no menu Iniciar para acessar guias e tutoriais.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334d1c6a637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4d1c6a637_0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34d1c6a637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1.4.7. Gerenciamento de Arquivos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Demonstrar organização e segurança de arquivos.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Explorador de Arquivos (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Windows + E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Criar, copiar, mover e excluir arquivos.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Compactação de Arquivos (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.zip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.rar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Utilizando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WinRAR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7-Zip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Alteração de Permissões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Botão direito &gt; Propriedades &gt; Segurança &gt; Editar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Ajuste de permissões para usuários específicos.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34d1c6a637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4d1c6a637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34d1c6a63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1.4.8. Gerenciamento de Usuários e Permissões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Explicar como controlar contas e permissões.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Conteúdo: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e gerenciar usuários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netplwiz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Modificar permissões de usuários.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Controle de pastas e arquivos compartilhados.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334d1c6a63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4d1c6a637_1_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34d1c6a637_1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352" name="Google Shape;352;g334d1c6a637_1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4d1c6a637_1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34d1c6a637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34d1c6a637_1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4d1c6a637_1_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34d1c6a637_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334d1c6a637_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4d1c6a637_1_1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334d1c6a637_1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334d1c6a637_1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4d1c6a637_1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34d1c6a637_1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334d1c6a637_1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f9657176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2f9657176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2f9657176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4d1c6a637_1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34d1c6a637_1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334d1c6a637_1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4d1c6a637_1_1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34d1c6a637_1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g334d1c6a637_1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4df46c227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34df46c22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406" name="Google Shape;406;g334df46c227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34df46c227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334df46c22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334df46c22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4df46c227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34df46c22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334df46c227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4df46c227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334df46c22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334df46c227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4df46c227_0_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34df46c227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433" name="Google Shape;433;g334df46c227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4df46c227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34df46c227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g334df46c227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34df46c227_0_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334df46c227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g334df46c227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4df46c227_0_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34df46c22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453" name="Google Shape;453;g334df46c227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91b340d5c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d91b340d5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149" name="Google Shape;149;g2d91b340d5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4df46c227_0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34df46c227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9" name="Google Shape;459;g334df46c227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4df46c227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334df46c227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MBR (Master Boot Record) e GPT (GUID Partition Table) são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esquemas de particionamento de disco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ou seja,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formas de organizar e gerenciar as partições de um HD ou SSD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que o sistema operacional possa utilizá-las corretamente.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			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334df46c227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382142606c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g3382142606c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VHD - Virtual Hard Disk</a:t>
            </a:r>
            <a:endParaRPr/>
          </a:p>
        </p:txBody>
      </p:sp>
      <p:sp>
        <p:nvSpPr>
          <p:cNvPr id="473" name="Google Shape;473;g3382142606c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382142606c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3382142606c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MBR (Master Boot Record) e GPT (GUID Partition Table) são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esquemas de particionamento de disco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, ou seja,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formas de organizar e gerenciar as partições de um HD ou SSD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para que o sistema operacional possa utilizá-las corretamente.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3382142606c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34df46c227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334df46c227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487" name="Google Shape;487;g334df46c227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34df46c227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34df46c227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g334df46c227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34df46c227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334df46c227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500" name="Google Shape;500;g334df46c227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4df46c227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34df46c227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g334df46c227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4df46c227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334df46c227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513" name="Google Shape;513;g334df46c227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4df46c227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334df46c227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334df46c227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9657176c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2f9657176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2f9657176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4df46c227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334df46c227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g334df46c227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34df46c227_0_1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334df46c227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334df46c227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382142606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38214260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g3382142606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d98408144c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d98408144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g2d98408144c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d98408144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2d98408144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g2d98408144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d98408144c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d98408144c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g2d98408144c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d98408144c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5" name="Google Shape;565;g2d98408144c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2d98408144c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98408144c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g2d98408144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g2d98408144c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d98408144c_0_8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d98408144c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g2d98408144c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d98408144c_0_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g2d98408144c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g2d98408144c_0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91b340d5c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d91b340d5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d91b340d5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d98408144c_0_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2d98408144c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g2d98408144c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d98408144c_0_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2d98408144c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2d98408144c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d98408144c_0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2d98408144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g2d98408144c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d98408144c_0_1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2d98408144c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g2d98408144c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d98408144c_0_1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2d98408144c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g2d98408144c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d98408144c_0_1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2d98408144c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g2d98408144c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91b340d5c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d91b340d5c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BIBLIOGRAFIA: 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MACHADO, Francis Berenger; MAIA, Luiz Paulo. </a:t>
            </a:r>
            <a:r>
              <a:rPr b="1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Operacionais</a:t>
            </a:r>
            <a:r>
              <a:rPr b="0" i="0" lang="pt-BR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Capítulo 1. 4ª ed. São Paulo: LTC, 2007. 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d91b340d5c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91b340d5c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91b340d5c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				</a:t>
            </a:r>
            <a:endParaRPr/>
          </a:p>
        </p:txBody>
      </p:sp>
      <p:sp>
        <p:nvSpPr>
          <p:cNvPr id="176" name="Google Shape;176;g2d91b340d5c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36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6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3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9" name="Google Shape;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4" name="Google Shape;4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6" name="Google Shape;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4" name="Google Shape;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0" name="Google Shape;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4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9" name="Google Shape;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idx="1" type="body"/>
          </p:nvPr>
        </p:nvSpPr>
        <p:spPr>
          <a:xfrm>
            <a:off x="629005" y="3075057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Sistema Operacional Windows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91b340d5c_0_3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050"/>
              <a:t>Criação de Diretórios e Arquivos</a:t>
            </a:r>
            <a:br>
              <a:rPr lang="pt-BR" sz="3050"/>
            </a:br>
            <a:r>
              <a:rPr lang="pt-BR" sz="3050"/>
              <a:t>Modo Gráfico</a:t>
            </a:r>
            <a:endParaRPr sz="3050"/>
          </a:p>
        </p:txBody>
      </p:sp>
      <p:sp>
        <p:nvSpPr>
          <p:cNvPr id="185" name="Google Shape;185;g2d91b340d5c_0_3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pasta Documentos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Criar uma pasta “navegacao_gui” uma nova pasta: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CTRL + SHIFT + N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pasta</a:t>
            </a:r>
            <a:endParaRPr b="1"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criar um arquivo: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Mouse Direito &gt; Novo &gt; Documento de Texto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91b340d5c_0_3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Criação de Diretórios e Arquivos</a:t>
            </a:r>
            <a:br>
              <a:rPr lang="pt-BR" sz="3150"/>
            </a:br>
            <a:r>
              <a:rPr lang="pt-BR" sz="3150"/>
              <a:t>Modo Texto</a:t>
            </a:r>
            <a:endParaRPr sz="3150"/>
          </a:p>
        </p:txBody>
      </p:sp>
      <p:sp>
        <p:nvSpPr>
          <p:cNvPr id="192" name="Google Shape;192;g2d91b340d5c_0_39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cmd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pasta Documentos utilizando o comando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criar uma pasta utilize o comando: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mkdir navegacao_cli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criar um arquivo vazio utilize o comando: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echo. &gt; teste.txt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criar um arquivo com conteúdo utilize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echo conteudo de teste &gt; conteudo.txt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91b340d5c_0_51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Exclusão de Diretórios e Arquivos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91b340d5c_0_45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050"/>
              <a:t>Exclusão de Diretórios e Arquivos Modo Gráfico</a:t>
            </a:r>
            <a:endParaRPr sz="3050"/>
          </a:p>
        </p:txBody>
      </p:sp>
      <p:sp>
        <p:nvSpPr>
          <p:cNvPr id="205" name="Google Shape;205;g2d91b340d5c_0_45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Exclusão normal: selecione o arquivo e pressione a tecla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DELETE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dessa forma o arquivo é encaminhado para lixeira onde é possível recuperá-lo.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Exclusão permanente: selecione o arquivo e pressione a tecla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SHIFT + DELETE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dessa forma o arquivo não irá para lixeira e será apagado permanentemente.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91b340d5c_0_56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Exclusão </a:t>
            </a:r>
            <a:r>
              <a:rPr lang="pt-BR" sz="3150"/>
              <a:t>de Diretórios e Arquivos</a:t>
            </a:r>
            <a:br>
              <a:rPr lang="pt-BR" sz="3150"/>
            </a:br>
            <a:r>
              <a:rPr lang="pt-BR" sz="3150"/>
              <a:t>Modo Texto</a:t>
            </a:r>
            <a:endParaRPr sz="3150"/>
          </a:p>
        </p:txBody>
      </p:sp>
      <p:sp>
        <p:nvSpPr>
          <p:cNvPr id="212" name="Google Shape;212;g2d91b340d5c_0_56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cmd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Crie arquivos de exemplo utilizando os comandos de criação de arquivo para exemplos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deletar um arquivo utilize: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del nome_do_arquivo.txt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deletar uma pasta vazia utilize o comando: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rmdir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nome_da_pasta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deletar uma pasta com arquivos utilize o comando: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rmdir /s nome_da_pasta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91b340d5c_0_6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Exclusão de Diretórios e Arquivos</a:t>
            </a:r>
            <a:br>
              <a:rPr lang="pt-BR" sz="3150"/>
            </a:br>
            <a:r>
              <a:rPr lang="pt-BR" sz="3150"/>
              <a:t>Modo Texto</a:t>
            </a:r>
            <a:endParaRPr sz="3150"/>
          </a:p>
        </p:txBody>
      </p:sp>
      <p:sp>
        <p:nvSpPr>
          <p:cNvPr id="219" name="Google Shape;219;g2d91b340d5c_0_6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Para deletar uma pasta com arquivos dentro, ignorando a confirmação utilize o comando: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rmdir /s /q nome_da_pasta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deletar vários arquivos do mesmo tipo pode se utilizar o operador “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“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Exemplo: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del *.txt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91b340d5c_0_78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Renomeação de Diretórios e Arquivos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91b340d5c_0_8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050"/>
              <a:t>Renomeação </a:t>
            </a:r>
            <a:r>
              <a:rPr lang="pt-BR" sz="3050"/>
              <a:t>de Diretórios e Arquivos Modo Gráfico</a:t>
            </a:r>
            <a:endParaRPr sz="3050"/>
          </a:p>
        </p:txBody>
      </p:sp>
      <p:sp>
        <p:nvSpPr>
          <p:cNvPr id="232" name="Google Shape;232;g2d91b340d5c_0_8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renomear um arquivo ou pasta, basta clicar com botão direito e clicar em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Renomear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Também é possível renomear selecionando o arquivo ou pasta e pressionando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F2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91b340d5c_0_8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Renomeação </a:t>
            </a:r>
            <a:r>
              <a:rPr lang="pt-BR" sz="3150"/>
              <a:t>de Diretórios e Arquivos Modo Texto</a:t>
            </a:r>
            <a:endParaRPr sz="3150"/>
          </a:p>
        </p:txBody>
      </p:sp>
      <p:sp>
        <p:nvSpPr>
          <p:cNvPr id="239" name="Google Shape;239;g2d91b340d5c_0_89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Para renomear pastas e arquivos basta utilizar o comando: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ren nome_antigo.txt nome_novo.txt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4b1e90ef3_0_0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Edição Arquivos de Texto</a:t>
            </a:r>
            <a:br>
              <a:rPr lang="pt-BR" sz="3150"/>
            </a:br>
            <a:r>
              <a:rPr lang="pt-BR" sz="3150"/>
              <a:t>Modo Texto</a:t>
            </a:r>
            <a:endParaRPr sz="3150"/>
          </a:p>
        </p:txBody>
      </p:sp>
      <p:sp>
        <p:nvSpPr>
          <p:cNvPr id="246" name="Google Shape;246;g334b1e90ef3_0_0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É possível abrir um arquivo .txt para edição utilizando o comando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notepad arquivo.txt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Modo Gráfico (GUI)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(GUI) - Graphical User Interface</a:t>
            </a:r>
            <a:endParaRPr b="1" sz="2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 modo gráfico p</a:t>
            </a: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rmite uma navegação mais simples pelo sistema, onde podemos utilizar as funções do Sistema Operacional via janelas, ícones etc…</a:t>
            </a:r>
            <a:endParaRPr b="1" i="0" sz="21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8" name="Google Shape;12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725" y="2606900"/>
            <a:ext cx="3279875" cy="32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825" y="2898800"/>
            <a:ext cx="3279875" cy="32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175" y="3167138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91b340d5c_0_95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Movimentação de Diretórios e Arquivos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91b340d5c_0_105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050"/>
              <a:t>Movimentação </a:t>
            </a:r>
            <a:r>
              <a:rPr lang="pt-BR" sz="3050"/>
              <a:t>de Diretórios e Arquivos Modo Gráfico</a:t>
            </a:r>
            <a:endParaRPr sz="3050"/>
          </a:p>
        </p:txBody>
      </p:sp>
      <p:sp>
        <p:nvSpPr>
          <p:cNvPr id="259" name="Google Shape;259;g2d91b340d5c_0_105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movimentar um arquivo ou pasta basta clicar arrastar utilizando o botão esquerdo do mouse.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Também é possível mover arquivos e pastas utilizando 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CTRL + X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recortar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 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CTRL + V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colar.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91b340d5c_0_11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Movimentação </a:t>
            </a:r>
            <a:r>
              <a:rPr lang="pt-BR" sz="3150"/>
              <a:t>de Diretórios e Arquivos Modo Texto</a:t>
            </a:r>
            <a:endParaRPr sz="3150"/>
          </a:p>
        </p:txBody>
      </p:sp>
      <p:sp>
        <p:nvSpPr>
          <p:cNvPr id="266" name="Google Shape;266;g2d91b340d5c_0_111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Para mover pastas e arquivos basta utilizar o comando: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move arquivo.txt C:\NovaPasta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91b340d5c_0_118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Cópia de Diretórios e Arquivos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91b340d5c_0_12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050"/>
              <a:t>Movimentação de Diretórios e Arquivos Modo Gráfico</a:t>
            </a:r>
            <a:endParaRPr sz="3050"/>
          </a:p>
        </p:txBody>
      </p:sp>
      <p:sp>
        <p:nvSpPr>
          <p:cNvPr id="279" name="Google Shape;279;g2d91b340d5c_0_12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copiar um arquivo ou pasta basta clicar com o botão direito do mouse em copiar, e após isso realizar o mesmo processo e clicar em colar.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Também é possível copiar e colar arquivos e pastas utilizando 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CTRL + C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recortar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 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CTRL + V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colar.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91b340d5c_0_129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Para copiar arquivos basta utilizar o comando: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arquivo.txt C:\PastaDestino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copiar os arquivos dentro das pastas basta utilizar o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comando: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xcopy arquivo.txt C:\PastaDestino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g2d91b340d5c_0_12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Movimentação de Diretórios e Arquivos Modo Texto</a:t>
            </a:r>
            <a:endParaRPr sz="31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4d1c6a637_0_0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Navegando pelo SO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4d1c6a637_0_5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Área de trabalho: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de Temas, Cores, Papel de Parede;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Configurações de ícones do desktop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(Exibir/Ocultar ícones);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Widgets e atalhos;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Organização de Ícones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334d1c6a637_0_5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4d1c6a637_0_13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Trabalho com Janelas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Maximizar, minimizar, restaurar, redimensionar;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Snap Assist;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Múltiplas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áreas de trabalho;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Atalhos essenciais;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Alt + Tab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 Alterna entre janelas;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Windows + 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 Mostrar/ocultar área de trabalho;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Windows + Tab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 Exibir a visão de tarefas.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g334d1c6a637_0_1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4d1c6a637_0_20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do Sistema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Configurações Gerais (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Windows + I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Personalização, som, redes e internet, sistema e dispositivos;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Painel de Controle;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Usuários e Permissões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g334d1c6a637_0_20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91b340d5c_0_4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(CLI) - Command Line Interface</a:t>
            </a:r>
            <a:endParaRPr b="1" sz="2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 modo texto também permite a </a:t>
            </a: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navegação</a:t>
            </a:r>
            <a:r>
              <a:rPr b="1" lang="pt-BR" sz="21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no sistema operacional, porém isso é feito pelo terminal e a navegação é feita via comandos</a:t>
            </a:r>
            <a:endParaRPr b="1" i="0" sz="21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2d91b340d5c_0_4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Modo Texto (CLI)</a:t>
            </a:r>
            <a:endParaRPr/>
          </a:p>
        </p:txBody>
      </p:sp>
      <p:pic>
        <p:nvPicPr>
          <p:cNvPr id="138" name="Google Shape;138;g2d91b340d5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38" y="3007375"/>
            <a:ext cx="4850475" cy="30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4d1c6a637_0_27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Ferramentas do Sistema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Gerenciador de Tarefas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Ctrl + Shift + Esc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Monitoramento de CPU, RAM e Disco;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Finalizar processos que não respondem.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Gerenciador de Disco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diskmgmt.msc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Criar, formatar e redimensionar partições;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Atribuir letras de unidade e verificar espaço em disco.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g334d1c6a637_0_2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34d1c6a637_0_33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Acessórios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Bloco de Notas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notepad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Calculadora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calc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Paint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mspaint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g334d1c6a637_0_3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4d1c6a637_0_41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Menu de Ajuda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abrir a Central de Ajuda: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F1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 menu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iniciar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“Obter Ajuda”.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4" name="Google Shape;334;g334d1c6a637_0_4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4d1c6a637_0_47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Arquivos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Explorador de Arquivos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Windows + E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Criar, copiar e excluir arquivos.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Compactação de Arquivos (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.zip e .rar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Alteração de Permissões.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g334d1c6a637_0_4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4d1c6a637_0_61"/>
          <p:cNvSpPr/>
          <p:nvPr/>
        </p:nvSpPr>
        <p:spPr>
          <a:xfrm>
            <a:off x="628950" y="1443900"/>
            <a:ext cx="8076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Gerenciamento de Usuários e Permissões: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Criar e gerenciar usuários (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netplwiz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Modificar permissões de usuários;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Controle de pastas e arquivos compartilhados.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g334d1c6a637_0_6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Navegando pelo SO</a:t>
            </a:r>
            <a:endParaRPr sz="315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4d1c6a637_1_94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Executar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4d1c6a637_1_99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combinação </a:t>
            </a:r>
            <a:r>
              <a:rPr b="1" lang="pt-BR" sz="22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rPr>
              <a:t>Windows + R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abre a janela “Executar”, que permite acessar rapidamente aplicativos, ferramentas administrativas, configurações e arquivos do sistema sem precisar navegar pelos menus.</a:t>
            </a:r>
            <a:endParaRPr b="1" sz="2200">
              <a:solidFill>
                <a:srgbClr val="E51E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g334d1c6a637_1_9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362" name="Google Shape;362;g334d1c6a637_1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13" y="3182475"/>
            <a:ext cx="53244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34d1c6a637_1_106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Comandos para Configurações do Sistema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g334d1c6a637_1_106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370" name="Google Shape;370;g334d1c6a637_1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650" y="2104050"/>
            <a:ext cx="6616774" cy="35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4d1c6a637_1_11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Comandos para Diagnóstico e Manutenção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g334d1c6a637_1_11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378" name="Google Shape;378;g334d1c6a637_1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25" y="2039075"/>
            <a:ext cx="7122724" cy="37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4d1c6a637_1_120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Comandos para Rede e Internet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g334d1c6a637_1_120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386" name="Google Shape;386;g334d1c6a637_1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38" y="2180900"/>
            <a:ext cx="6791325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f9657176c_0_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Quais são as diferenças?</a:t>
            </a:r>
            <a:endParaRPr/>
          </a:p>
        </p:txBody>
      </p:sp>
      <p:sp>
        <p:nvSpPr>
          <p:cNvPr id="145" name="Google Shape;145;g32f9657176c_0_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pt-BR" sz="2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principal diferença entre eles, é parte visual, onde no GUI temos a interação do usuário com as pastas. Já no CLI, temos que interagir via comando.</a:t>
            </a:r>
            <a:endParaRPr b="1" sz="2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1" sz="2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lang="pt-BR" sz="23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Porém existem tarefas específicas que funcionam melhor no CLI, além de usar menos processamento na execução das tarefas.</a:t>
            </a:r>
            <a:endParaRPr b="1" sz="23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4d1c6a637_1_127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Comandos para Personalização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g334d1c6a637_1_12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394" name="Google Shape;394;g334d1c6a637_1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688" y="2468925"/>
            <a:ext cx="7400624" cy="230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34d1c6a637_1_134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Comandos para Acessar Pastas e Aplicativos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g334d1c6a637_1_134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Executar</a:t>
            </a:r>
            <a:endParaRPr sz="3150"/>
          </a:p>
        </p:txBody>
      </p:sp>
      <p:pic>
        <p:nvPicPr>
          <p:cNvPr id="402" name="Google Shape;402;g334d1c6a637_1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675" y="1883625"/>
            <a:ext cx="6787462" cy="39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4df46c227_0_7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MSConfig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4df46c227_0_1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gerenciar programas de inicialização, serviços e opções de boot;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Útil para diagnosticar problemas e otimizar a inicialização do Windows;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aba Boot permite entrar em Modo Seguro sem precisar reiniciar e pressionar teclas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g334df46c227_0_1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MSConfig</a:t>
            </a:r>
            <a:endParaRPr sz="31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4df46c227_0_1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MSConfig</a:t>
            </a:r>
            <a:endParaRPr sz="3150"/>
          </a:p>
        </p:txBody>
      </p:sp>
      <p:sp>
        <p:nvSpPr>
          <p:cNvPr id="422" name="Google Shape;422;g334df46c227_0_19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Tipos de Inicialização: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Inicialização Normal: Carrega todos os drivers e serviços; 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Inicialização de Diagnóstico: Carrega apenas serviços essenciais, útil para solucionar problemas;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Inicialização Seletiva: Permite escolher quais serviços e programas iniciar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34df46c227_0_3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MSConfig</a:t>
            </a:r>
            <a:endParaRPr sz="3150"/>
          </a:p>
        </p:txBody>
      </p:sp>
      <p:sp>
        <p:nvSpPr>
          <p:cNvPr id="429" name="Google Shape;429;g334df46c227_0_31"/>
          <p:cNvSpPr/>
          <p:nvPr/>
        </p:nvSpPr>
        <p:spPr>
          <a:xfrm>
            <a:off x="628950" y="1139100"/>
            <a:ext cx="81756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Inicialização Segura (Safe Boot)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inicialização segura no MSConfig força o Windows a iniciar com um conjunto mínimo de drivers e serviços essenciais.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Ela tem algumas opções específicas: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Mínimo: Inicia o Modo Seguro com a interface gráfica básica;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Shell Alternativo: Inicia apenas o CMD;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Reparo do Active Directory;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Rede: Modo seguro com suporte à internet.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4df46c227_0_37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Regedit (Editor do Registro)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4df46c227_0_4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visualizar e editar o Registro do Windows, que armazena configurações do sistema e aplicativos;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Usado para ajustes avançados e solução de erros no Windows;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Deve ser usado com cautela, pois alterações incorretas podem causar falhas no sistema.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g334df46c227_0_4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Regedit</a:t>
            </a:r>
            <a:endParaRPr sz="31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34df46c227_0_48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Regedit </a:t>
            </a:r>
            <a:endParaRPr sz="3150"/>
          </a:p>
        </p:txBody>
      </p:sp>
      <p:sp>
        <p:nvSpPr>
          <p:cNvPr id="449" name="Google Shape;449;g334df46c227_0_48"/>
          <p:cNvSpPr/>
          <p:nvPr/>
        </p:nvSpPr>
        <p:spPr>
          <a:xfrm>
            <a:off x="628950" y="1443900"/>
            <a:ext cx="8250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vocês entenderem o nível de poder do Regedit, vamos customizar o menu acessado pelo botão direito.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Regedit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caminho: “</a:t>
            </a:r>
            <a:r>
              <a:rPr b="1" lang="pt-BR" sz="2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HKEY_CLASSES_ROOT\Directory\Background\shell”</a:t>
            </a:r>
            <a:endParaRPr b="1" sz="2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com o botão direito na chave “shell” e crie uma nova chave chamada “Bloco de Notas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Dentro dela, crie outra chave chamada “command”;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 chave command, clique duas vezes no “(Padrão)” e insira o valor: notepad.exe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4df46c227_0_56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Disk Management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1b340d5c_0_17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Navegação entre diretórios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4df46c227_0_61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visualizar e gerenciar discos rígidos e partições;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Usado para formatar, redimensionar partições e alterar letras de unidade;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Importante para adicionar novos discos ou corrigir problemas de armazenamento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g334df46c227_0_6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Disk Management</a:t>
            </a:r>
            <a:endParaRPr sz="31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34df46c227_0_7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visualizar e gerenciar discos rígidos e partições;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Usado para formatar, redimensionar partições e alterar letras de unidade;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Importante para adicionar novos discos ou corrigir problemas de armazenamento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g334df46c227_0_7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Disk Management</a:t>
            </a:r>
            <a:endParaRPr sz="31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82142606c_0_7"/>
          <p:cNvSpPr/>
          <p:nvPr/>
        </p:nvSpPr>
        <p:spPr>
          <a:xfrm>
            <a:off x="628950" y="11391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Vamos criar uma partição virtual!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Disk Management utilizando “diskmgmt.msc”;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 barra superior acesse “Ação” e “Criar VHD”;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Indique o local para o disco;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Tamanho de 1GB;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Formato de disco: VHDX;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Tipo de disco: Expande-se dinamicamente.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g3382142606c_0_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Disk Management</a:t>
            </a:r>
            <a:endParaRPr sz="31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382142606c_0_13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Agora iremos inicializar e alocar um novo volume.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com o botão direito no novo Disco;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a opção “Inicializar Disco”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Use o esquema de partição GPT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Agora no espaço que diz “Não Alocado”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com o botão direito e selecione “Novo Volume Simples”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Avance pelas opções, optando por uma letra e selecionando um sistema de arquivo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g3382142606c_0_1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Disk Management</a:t>
            </a:r>
            <a:endParaRPr sz="31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34df46c227_0_79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Event Viewer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34df46c227_0_84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Exibe logs de erros, falhas do sistema e atividades do Windows;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Ajuda na identificação de problemas de drivers, falhas de segurança e travamentos;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Ideal para técnicos que precisam diagnosticar erros específicos no sistema.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g334df46c227_0_84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Event Viewer</a:t>
            </a:r>
            <a:endParaRPr sz="31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4df46c227_0_90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Services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4df46c227_0_101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Mostra os serviços do Windows (Atualizações, Impressão e rede);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iniciar, parar e configurar o comportamento de serviços essenciais;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Importante para resolver problemas com serviços que não iniciam corretamente.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g334df46c227_0_10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Services	</a:t>
            </a:r>
            <a:endParaRPr sz="315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4df46c227_0_107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Device Manager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4df46c227_0_11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Exibe drivers de hardware, como placas de vídeo, áudio e rede;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atualizar, desativar ou reinstalar drivers problemáticos;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Útil para resolver conflitos de hardware e falhas de dispositivos conectados.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g334df46c227_0_11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Device Manager</a:t>
            </a:r>
            <a:endParaRPr sz="31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f9657176c_0_15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Navegação no Modo Gráfico</a:t>
            </a:r>
            <a:endParaRPr/>
          </a:p>
        </p:txBody>
      </p:sp>
      <p:sp>
        <p:nvSpPr>
          <p:cNvPr id="158" name="Google Shape;158;g32f9657176c_0_15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Abra o explorador de arquivos: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Windows + E</a:t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Utilize a barra lateral para navegar entre as pastas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pasta documentos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unidade de armazenamento principal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4df46c227_0_118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Group Policy Editor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34df46c227_0_128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Permite configurar políticas avançadas de segurança, rede e permissões;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Usado por administradores para restringir recursos do sistema em empresas;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Exemplo: Bloquear o acesso ao Painel de Controle ou impedir a instalação de certos aplicativos.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g334df46c227_0_128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Group Policy Editor</a:t>
            </a:r>
            <a:endParaRPr sz="315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382142606c_0_0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Vamos aplicar uma regra pela GPO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em sequência: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GPO;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Configuração do Usuário;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Modelos Administrativos;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Painel de Controle;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Personalização;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Habilite “Impedir a alteração do plano de fundo”.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g3382142606c_0_0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Group Policy Editor</a:t>
            </a:r>
            <a:endParaRPr sz="31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2d98408144c_0_9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450"/>
              <a:t>Gerenciamento de </a:t>
            </a:r>
            <a:br>
              <a:rPr lang="pt-BR" sz="3450"/>
            </a:br>
            <a:r>
              <a:rPr lang="pt-BR" sz="3450"/>
              <a:t>usuários e arquivos</a:t>
            </a:r>
            <a:endParaRPr sz="345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d98408144c_0_3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No sistema operacional, podemos ter diversos usuários, dessa forma temos medidas de segurança para proteger pastas, arquivos POR USUÁRIO ou POR GRUPO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g2d98408144c_0_3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Gerenciamento de usuários e segurança de arquivos</a:t>
            </a:r>
            <a:endParaRPr sz="3150"/>
          </a:p>
        </p:txBody>
      </p:sp>
      <p:pic>
        <p:nvPicPr>
          <p:cNvPr id="556" name="Google Shape;556;g2d98408144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038" y="2957575"/>
            <a:ext cx="3291924" cy="36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d98408144c_0_82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Criando um Usuário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98408144c_0_14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Vamos criar um novo usuário: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“Executar” (Windows + R)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Digite “netplwiz”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Ao abrir a janela de “Contas de Usuário”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em “Adicionar”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 janela de e-mail, selecione a opção la embaixo: “Entrar sem uma conta Microsoft”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Após isso selecione “Conta Local”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Informe os dados do novo usuário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g2d98408144c_0_14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Criando um usuário</a:t>
            </a:r>
            <a:endParaRPr sz="315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98408144c_0_21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Associação de Grupo do Usuário: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Selecione o usuário e clique em “Propriedades”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Na segunda aba de “Associação de Grupo” é possível definir a qual grupo seu novo usuário fará parte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⚠️ ATENÇÃO: Após criar o usuário ative ele realizando o primeiro login.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g2d98408144c_0_21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Criando um usuário</a:t>
            </a:r>
            <a:endParaRPr sz="315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d98408144c_0_87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Permissões em Pastas e Arquivos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d98408144c_0_92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o Disco Local C:/ e crie duas pastas: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“ACESSO_RESTRITO”;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“Material Aula”.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g2d98408144c_0_9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Criando as Pastas</a:t>
            </a:r>
            <a:endParaRPr sz="3150"/>
          </a:p>
        </p:txBody>
      </p:sp>
      <p:pic>
        <p:nvPicPr>
          <p:cNvPr id="590" name="Google Shape;590;g2d98408144c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25" y="3186225"/>
            <a:ext cx="3330550" cy="23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91b340d5c_0_2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Abra o CMD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Windows + R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 digite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cmd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Utilize o comando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dir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listar as pastas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Utilize o comando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para a acessar uma 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Ao digitar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cd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 pressione a tecla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, perceba que o caminho foi auto completado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Pressione o 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ENTER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acessar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pasta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voltar na pasta anterior utilize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cd ..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2d91b340d5c_0_2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Navegação no Modo Texto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d98408144c_0_99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Vamos definir as permissões para esta pasta: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as propriedades da pasta: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botão direito do mouse &gt; propriedades;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aba “Segurança”;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alterar permissões clique em “Editar”;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g2d98408144c_0_99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ACESSO_RESTRITO</a:t>
            </a:r>
            <a:endParaRPr sz="3150"/>
          </a:p>
        </p:txBody>
      </p:sp>
      <p:pic>
        <p:nvPicPr>
          <p:cNvPr id="598" name="Google Shape;598;g2d98408144c_0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88" y="3461527"/>
            <a:ext cx="3727025" cy="2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d98408144c_0_107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Vamos definir as permissões para esta pasta: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as propriedades da pasta: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botão direito do mouse &gt; propriedades;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Acesse a aba “Segurança”;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alterar permissões clique em “Editar”;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g2d98408144c_0_10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ACESSO_RESTRITO</a:t>
            </a:r>
            <a:endParaRPr sz="3150"/>
          </a:p>
        </p:txBody>
      </p:sp>
      <p:pic>
        <p:nvPicPr>
          <p:cNvPr id="606" name="Google Shape;606;g2d98408144c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788" y="3461527"/>
            <a:ext cx="3727025" cy="28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98408144c_0_114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Agora vamos adicionar os usuários para atribuirmos permissões específicas: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Clique em “Adicionar”;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Coloque o nome do usuário e clique em “OK”;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g2d98408144c_0_114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ACESSO_RESTRITO</a:t>
            </a:r>
            <a:endParaRPr sz="3150"/>
          </a:p>
        </p:txBody>
      </p:sp>
      <p:pic>
        <p:nvPicPr>
          <p:cNvPr id="614" name="Google Shape;614;g2d98408144c_0_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038" y="2510813"/>
            <a:ext cx="3209925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d98408144c_0_122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restringir as ações desse usuário na pasta, selecione na coluna NEGAR a opção “Controle Total” e clique em “Aplicar”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g2d98408144c_0_12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ACESSO_RESTRITO</a:t>
            </a:r>
            <a:endParaRPr sz="3150"/>
          </a:p>
        </p:txBody>
      </p:sp>
      <p:pic>
        <p:nvPicPr>
          <p:cNvPr id="622" name="Google Shape;622;g2d98408144c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600" y="2531450"/>
            <a:ext cx="4685400" cy="2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d98408144c_0_130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Dentro da outra pasta “Material Aula”, crie arquivos de texto “aula1” e coloque um conteúdo qualquer.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Agora realize o mesmo processo na pasta;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Propriedades &gt; Segurança;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Adicionar o usuário;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Definir permissões: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Nesta pasta selecione apenas na coluna “PERMITIR”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Ler e Executar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Listar Conteúdo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Leitura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g2d98408144c_0_130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Material Aula</a:t>
            </a:r>
            <a:endParaRPr sz="315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d98408144c_0_137"/>
          <p:cNvSpPr/>
          <p:nvPr/>
        </p:nvSpPr>
        <p:spPr>
          <a:xfrm>
            <a:off x="628950" y="1062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testar as permissões acesse o usuário criado: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pasta ACESSO_RESTRITO não deve ser acessada;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●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A pasta Material Aula pode ser acessada mas não modificada e nem excluída: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 arquivo também pode ser acessado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Char char="○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 arquivo não pode ser renomeado,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excluído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ou alterado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g2d98408144c_0_137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50"/>
              <a:buNone/>
            </a:pPr>
            <a:r>
              <a:rPr lang="pt-BR" sz="3150"/>
              <a:t>Testando Permissões</a:t>
            </a:r>
            <a:endParaRPr sz="31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91b340d5c_0_72"/>
          <p:cNvSpPr/>
          <p:nvPr/>
        </p:nvSpPr>
        <p:spPr>
          <a:xfrm>
            <a:off x="628950" y="1443900"/>
            <a:ext cx="77427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abrir o explorador de arquivos via terminal utilize o comando: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explorer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abrir o explorador de arquivos no diretório atual utilize o comando: 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explorer .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Montserrat"/>
              <a:buAutoNum type="arabicPeriod"/>
            </a:pP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Para abrir o explorador em um caminho 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específico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utilize o comando </a:t>
            </a:r>
            <a:b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pt-BR" sz="22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explorer C:/caminho</a:t>
            </a:r>
            <a:r>
              <a:rPr b="1" lang="pt-BR" sz="22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g2d91b340d5c_0_72"/>
          <p:cNvSpPr txBox="1"/>
          <p:nvPr>
            <p:ph idx="1" type="body"/>
          </p:nvPr>
        </p:nvSpPr>
        <p:spPr>
          <a:xfrm>
            <a:off x="628956" y="563965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Navegação no Modo Texto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91b340d5c_0_28"/>
          <p:cNvSpPr txBox="1"/>
          <p:nvPr>
            <p:ph idx="1" type="body"/>
          </p:nvPr>
        </p:nvSpPr>
        <p:spPr>
          <a:xfrm>
            <a:off x="629005" y="3075057"/>
            <a:ext cx="788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pt-BR"/>
              <a:t>Criação de Diretórios e Arquivos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Fabiano Oliveira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