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1" r:id="rId5"/>
    <p:sldId id="260" r:id="rId6"/>
    <p:sldId id="264" r:id="rId7"/>
    <p:sldId id="259" r:id="rId8"/>
    <p:sldId id="269" r:id="rId9"/>
    <p:sldId id="262" r:id="rId10"/>
    <p:sldId id="263" r:id="rId11"/>
    <p:sldId id="268"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Arial Rounded MT Bold" panose="020F0704030504030204" pitchFamily="3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F9A"/>
    <a:srgbClr val="004B66"/>
    <a:srgbClr val="006666"/>
    <a:srgbClr val="008080"/>
    <a:srgbClr val="009999"/>
    <a:srgbClr val="033736"/>
    <a:srgbClr val="09A7A3"/>
    <a:srgbClr val="067070"/>
    <a:srgbClr val="0062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22" autoAdjust="0"/>
  </p:normalViewPr>
  <p:slideViewPr>
    <p:cSldViewPr>
      <p:cViewPr varScale="1">
        <p:scale>
          <a:sx n="59" d="100"/>
          <a:sy n="59" d="100"/>
        </p:scale>
        <p:origin x="3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2" name="AutoShape 2"/>
          <p:cNvSpPr/>
          <p:nvPr/>
        </p:nvSpPr>
        <p:spPr>
          <a:xfrm>
            <a:off x="13503530" y="-228992"/>
            <a:ext cx="5013462" cy="4054005"/>
          </a:xfrm>
          <a:prstGeom prst="rect">
            <a:avLst/>
          </a:prstGeom>
          <a:solidFill>
            <a:srgbClr val="FDFDFD"/>
          </a:solidFill>
        </p:spPr>
      </p:sp>
      <p:grpSp>
        <p:nvGrpSpPr>
          <p:cNvPr id="3" name="Group 3"/>
          <p:cNvGrpSpPr/>
          <p:nvPr/>
        </p:nvGrpSpPr>
        <p:grpSpPr>
          <a:xfrm>
            <a:off x="12550435" y="2465664"/>
            <a:ext cx="2138011" cy="213801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id="5" name="Group 5"/>
          <p:cNvGrpSpPr>
            <a:grpSpLocks noChangeAspect="1"/>
          </p:cNvGrpSpPr>
          <p:nvPr/>
        </p:nvGrpSpPr>
        <p:grpSpPr>
          <a:xfrm>
            <a:off x="13561485" y="2251688"/>
            <a:ext cx="1494936" cy="1494936"/>
            <a:chOff x="-2540" y="-2540"/>
            <a:chExt cx="6355080" cy="6355080"/>
          </a:xfrm>
        </p:grpSpPr>
        <p:sp>
          <p:nvSpPr>
            <p:cNvPr id="6" name="Freeform 6"/>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9" name="TextBox 9"/>
          <p:cNvSpPr txBox="1"/>
          <p:nvPr/>
        </p:nvSpPr>
        <p:spPr>
          <a:xfrm>
            <a:off x="420410" y="4038989"/>
            <a:ext cx="14782800" cy="2231380"/>
          </a:xfrm>
          <a:prstGeom prst="rect">
            <a:avLst/>
          </a:prstGeom>
        </p:spPr>
        <p:txBody>
          <a:bodyPr wrap="square" lIns="0" tIns="0" rIns="0" bIns="0" rtlCol="0" anchor="t">
            <a:spAutoFit/>
          </a:bodyPr>
          <a:lstStyle/>
          <a:p>
            <a:pPr>
              <a:lnSpc>
                <a:spcPts val="17399"/>
              </a:lnSpc>
            </a:pPr>
            <a:r>
              <a:rPr lang="en-US" sz="8000" dirty="0" smtClean="0">
                <a:solidFill>
                  <a:schemeClr val="bg1"/>
                </a:solidFill>
                <a:latin typeface="Arial Rounded MT Bold" panose="020F0704030504030204" pitchFamily="34" charset="0"/>
              </a:rPr>
              <a:t>Weather Monitoring System</a:t>
            </a:r>
            <a:endParaRPr lang="en-US" sz="8000" spc="-150" dirty="0">
              <a:solidFill>
                <a:schemeClr val="bg1"/>
              </a:solidFill>
              <a:latin typeface="League Spartan Italics"/>
              <a:cs typeface="Times New Roman" panose="02020603050405020304" pitchFamily="18" charset="0"/>
            </a:endParaRPr>
          </a:p>
        </p:txBody>
      </p:sp>
      <p:sp>
        <p:nvSpPr>
          <p:cNvPr id="11" name="AutoShape 11"/>
          <p:cNvSpPr/>
          <p:nvPr/>
        </p:nvSpPr>
        <p:spPr>
          <a:xfrm>
            <a:off x="17140215" y="2129838"/>
            <a:ext cx="119085" cy="8229600"/>
          </a:xfrm>
          <a:prstGeom prst="rect">
            <a:avLst/>
          </a:prstGeom>
          <a:solidFill>
            <a:srgbClr val="318F9A"/>
          </a:solidFill>
        </p:spPr>
      </p:sp>
      <p:sp>
        <p:nvSpPr>
          <p:cNvPr id="12" name="AutoShape 12"/>
          <p:cNvSpPr/>
          <p:nvPr/>
        </p:nvSpPr>
        <p:spPr>
          <a:xfrm>
            <a:off x="-211377" y="-211377"/>
            <a:ext cx="1284046" cy="1950007"/>
          </a:xfrm>
          <a:prstGeom prst="rect">
            <a:avLst/>
          </a:prstGeom>
          <a:solidFill>
            <a:srgbClr val="FDFDFD"/>
          </a:solidFill>
        </p:spPr>
      </p:sp>
      <p:sp>
        <p:nvSpPr>
          <p:cNvPr id="13" name="AutoShape 13"/>
          <p:cNvSpPr/>
          <p:nvPr/>
        </p:nvSpPr>
        <p:spPr>
          <a:xfrm>
            <a:off x="-203237" y="1028700"/>
            <a:ext cx="10869754" cy="125413"/>
          </a:xfrm>
          <a:prstGeom prst="rect">
            <a:avLst/>
          </a:prstGeom>
          <a:solidFill>
            <a:srgbClr val="318F9A"/>
          </a:solidFill>
        </p:spPr>
      </p:sp>
      <p:sp>
        <p:nvSpPr>
          <p:cNvPr id="14" name="TextBox 13"/>
          <p:cNvSpPr txBox="1"/>
          <p:nvPr/>
        </p:nvSpPr>
        <p:spPr>
          <a:xfrm>
            <a:off x="609600" y="6130402"/>
            <a:ext cx="5181600" cy="830997"/>
          </a:xfrm>
          <a:prstGeom prst="rect">
            <a:avLst/>
          </a:prstGeom>
          <a:noFill/>
        </p:spPr>
        <p:txBody>
          <a:bodyPr wrap="square" rtlCol="0">
            <a:spAutoFit/>
          </a:bodyPr>
          <a:lstStyle/>
          <a:p>
            <a:r>
              <a:rPr lang="en-US" sz="2400" dirty="0" smtClean="0">
                <a:solidFill>
                  <a:schemeClr val="bg1"/>
                </a:solidFill>
                <a:latin typeface="Arial Rounded MT Bold" panose="020F0704030504030204" pitchFamily="34" charset="0"/>
              </a:rPr>
              <a:t>IOT Project CSE 220</a:t>
            </a:r>
          </a:p>
          <a:p>
            <a:r>
              <a:rPr lang="en-US" sz="2400" dirty="0">
                <a:solidFill>
                  <a:schemeClr val="bg1"/>
                </a:solidFill>
                <a:latin typeface="Arial Rounded MT Bold" panose="020F0704030504030204" pitchFamily="34" charset="0"/>
              </a:rPr>
              <a:t>Prof  Mohammed </a:t>
            </a:r>
            <a:r>
              <a:rPr lang="en-US" sz="2400" dirty="0" smtClean="0">
                <a:solidFill>
                  <a:schemeClr val="bg1"/>
                </a:solidFill>
                <a:latin typeface="Arial Rounded MT Bold" panose="020F0704030504030204" pitchFamily="34" charset="0"/>
              </a:rPr>
              <a:t>Mujeer </a:t>
            </a:r>
            <a:endParaRPr lang="en-US" sz="2400" dirty="0">
              <a:solidFill>
                <a:schemeClr val="bg1"/>
              </a:solidFill>
              <a:latin typeface="Arial Rounded MT Bold" panose="020F0704030504030204" pitchFamily="34" charset="0"/>
            </a:endParaRPr>
          </a:p>
        </p:txBody>
      </p:sp>
      <p:sp>
        <p:nvSpPr>
          <p:cNvPr id="15" name="Rectangle 14"/>
          <p:cNvSpPr/>
          <p:nvPr/>
        </p:nvSpPr>
        <p:spPr>
          <a:xfrm>
            <a:off x="9067800" y="6631500"/>
            <a:ext cx="9753600" cy="523220"/>
          </a:xfrm>
          <a:prstGeom prst="rect">
            <a:avLst/>
          </a:prstGeom>
        </p:spPr>
        <p:txBody>
          <a:bodyPr wrap="square">
            <a:spAutoFit/>
          </a:bodyPr>
          <a:lstStyle/>
          <a:p>
            <a:r>
              <a:rPr lang="en-US" sz="2800" dirty="0">
                <a:solidFill>
                  <a:schemeClr val="bg1"/>
                </a:solidFill>
                <a:latin typeface="Arial Rounded MT Bold" panose="020F0704030504030204" pitchFamily="34" charset="0"/>
              </a:rPr>
              <a:t>MONICA KONDUR      </a:t>
            </a:r>
            <a:r>
              <a:rPr lang="en-US" sz="2800" dirty="0" smtClean="0">
                <a:solidFill>
                  <a:schemeClr val="bg1"/>
                </a:solidFill>
                <a:latin typeface="Arial Rounded MT Bold" panose="020F0704030504030204" pitchFamily="34" charset="0"/>
              </a:rPr>
              <a:t> </a:t>
            </a:r>
            <a:r>
              <a:rPr lang="en-US" sz="2800" smtClean="0">
                <a:solidFill>
                  <a:schemeClr val="bg1"/>
                </a:solidFill>
                <a:latin typeface="Arial Rounded MT Bold" panose="020F0704030504030204" pitchFamily="34" charset="0"/>
              </a:rPr>
              <a:t>20181COM0077     </a:t>
            </a:r>
            <a:endParaRPr lang="en-US" sz="2800" dirty="0">
              <a:solidFill>
                <a:schemeClr val="bg1"/>
              </a:solidFill>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5" name="AutoShape 5"/>
          <p:cNvSpPr/>
          <p:nvPr/>
        </p:nvSpPr>
        <p:spPr>
          <a:xfrm>
            <a:off x="17215332" y="-202843"/>
            <a:ext cx="1246533" cy="1941473"/>
          </a:xfrm>
          <a:prstGeom prst="rect">
            <a:avLst/>
          </a:prstGeom>
          <a:solidFill>
            <a:srgbClr val="FDFDFD"/>
          </a:solidFill>
        </p:spPr>
      </p:sp>
      <p:grpSp>
        <p:nvGrpSpPr>
          <p:cNvPr id="6" name="Group 6"/>
          <p:cNvGrpSpPr/>
          <p:nvPr/>
        </p:nvGrpSpPr>
        <p:grpSpPr>
          <a:xfrm rot="3994440">
            <a:off x="765337" y="616379"/>
            <a:ext cx="1075468" cy="107546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8" name="Group 8"/>
          <p:cNvGrpSpPr>
            <a:grpSpLocks noChangeAspect="1"/>
          </p:cNvGrpSpPr>
          <p:nvPr/>
        </p:nvGrpSpPr>
        <p:grpSpPr>
          <a:xfrm rot="3994440">
            <a:off x="1361012" y="1053035"/>
            <a:ext cx="677655" cy="677655"/>
            <a:chOff x="-2540" y="-2540"/>
            <a:chExt cx="6355080" cy="6355080"/>
          </a:xfrm>
        </p:grpSpPr>
        <p:sp>
          <p:nvSpPr>
            <p:cNvPr id="9" name="Freeform 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10" name="AutoShape 10"/>
          <p:cNvSpPr/>
          <p:nvPr/>
        </p:nvSpPr>
        <p:spPr>
          <a:xfrm>
            <a:off x="12779091" y="709950"/>
            <a:ext cx="5508909" cy="115888"/>
          </a:xfrm>
          <a:prstGeom prst="rect">
            <a:avLst/>
          </a:prstGeom>
          <a:solidFill>
            <a:srgbClr val="04383F"/>
          </a:solidFill>
        </p:spPr>
      </p:sp>
      <p:sp>
        <p:nvSpPr>
          <p:cNvPr id="11" name="Rectangle 10"/>
          <p:cNvSpPr/>
          <p:nvPr/>
        </p:nvSpPr>
        <p:spPr>
          <a:xfrm>
            <a:off x="1254234" y="2857500"/>
            <a:ext cx="9144000" cy="3539430"/>
          </a:xfrm>
          <a:prstGeom prst="rect">
            <a:avLst/>
          </a:prstGeom>
        </p:spPr>
        <p:txBody>
          <a:bodyPr>
            <a:spAutoFit/>
          </a:bodyPr>
          <a:lstStyle/>
          <a:p>
            <a:pPr marL="457200" indent="-457200">
              <a:buFont typeface="Arial" panose="020B0604020202020204" pitchFamily="34" charset="0"/>
              <a:buChar char="•"/>
            </a:pPr>
            <a:r>
              <a:rPr lang="en-US" sz="3200" dirty="0">
                <a:solidFill>
                  <a:schemeClr val="bg1"/>
                </a:solidFill>
                <a:latin typeface="Arial Rounded MT Bold" panose="020F0704030504030204" pitchFamily="34" charset="0"/>
                <a:cs typeface="Arial" panose="020B0604020202020204" pitchFamily="34" charset="0"/>
              </a:rPr>
              <a:t>Save time with instant notifications and </a:t>
            </a:r>
            <a:r>
              <a:rPr lang="en-US" sz="3200" dirty="0" smtClean="0">
                <a:solidFill>
                  <a:schemeClr val="bg1"/>
                </a:solidFill>
                <a:latin typeface="Arial Rounded MT Bold" panose="020F0704030504030204" pitchFamily="34" charset="0"/>
                <a:cs typeface="Arial" panose="020B0604020202020204" pitchFamily="34" charset="0"/>
              </a:rPr>
              <a:t>alerts</a:t>
            </a:r>
          </a:p>
          <a:p>
            <a:pPr marL="457200" indent="-457200">
              <a:buFont typeface="Arial" panose="020B0604020202020204" pitchFamily="34" charset="0"/>
              <a:buChar char="•"/>
            </a:pPr>
            <a:endParaRPr lang="en-US" sz="3200" dirty="0">
              <a:solidFill>
                <a:schemeClr val="bg1"/>
              </a:solidFill>
              <a:latin typeface="Arial Rounded MT Bold" panose="020F0704030504030204" pitchFamily="34" charset="0"/>
              <a:cs typeface="Arial" panose="020B0604020202020204" pitchFamily="34" charset="0"/>
            </a:endParaRPr>
          </a:p>
          <a:p>
            <a:pPr marL="457200" indent="-457200">
              <a:buFont typeface="Arial" panose="020B0604020202020204" pitchFamily="34" charset="0"/>
              <a:buChar char="•"/>
            </a:pPr>
            <a:r>
              <a:rPr lang="en-US" sz="3200" dirty="0" smtClean="0">
                <a:solidFill>
                  <a:schemeClr val="bg1"/>
                </a:solidFill>
                <a:latin typeface="Arial Rounded MT Bold" panose="020F0704030504030204" pitchFamily="34" charset="0"/>
                <a:cs typeface="Arial" panose="020B0604020202020204" pitchFamily="34" charset="0"/>
              </a:rPr>
              <a:t>Productivity </a:t>
            </a:r>
            <a:r>
              <a:rPr lang="en-US" sz="3200" dirty="0">
                <a:solidFill>
                  <a:schemeClr val="bg1"/>
                </a:solidFill>
                <a:latin typeface="Arial Rounded MT Bold" panose="020F0704030504030204" pitchFamily="34" charset="0"/>
                <a:cs typeface="Arial" panose="020B0604020202020204" pitchFamily="34" charset="0"/>
              </a:rPr>
              <a:t>improvement with advanced </a:t>
            </a:r>
            <a:r>
              <a:rPr lang="en-US" sz="3200" dirty="0" smtClean="0">
                <a:solidFill>
                  <a:schemeClr val="bg1"/>
                </a:solidFill>
                <a:latin typeface="Arial Rounded MT Bold" panose="020F0704030504030204" pitchFamily="34" charset="0"/>
                <a:cs typeface="Arial" panose="020B0604020202020204" pitchFamily="34" charset="0"/>
              </a:rPr>
              <a:t>analytics</a:t>
            </a:r>
          </a:p>
          <a:p>
            <a:endParaRPr lang="en-US" sz="3200" dirty="0">
              <a:solidFill>
                <a:schemeClr val="bg1"/>
              </a:solidFill>
              <a:latin typeface="Arial Rounded MT Bold" panose="020F0704030504030204" pitchFamily="34" charset="0"/>
              <a:cs typeface="Arial" panose="020B0604020202020204" pitchFamily="34" charset="0"/>
            </a:endParaRPr>
          </a:p>
          <a:p>
            <a:pPr marL="457200" indent="-457200">
              <a:buFont typeface="Arial" panose="020B0604020202020204" pitchFamily="34" charset="0"/>
              <a:buChar char="•"/>
            </a:pPr>
            <a:r>
              <a:rPr lang="en-US" sz="3200" dirty="0" smtClean="0">
                <a:solidFill>
                  <a:schemeClr val="bg1"/>
                </a:solidFill>
                <a:latin typeface="Arial Rounded MT Bold" panose="020F0704030504030204" pitchFamily="34" charset="0"/>
                <a:cs typeface="Arial" panose="020B0604020202020204" pitchFamily="34" charset="0"/>
              </a:rPr>
              <a:t>Accessibility </a:t>
            </a:r>
            <a:r>
              <a:rPr lang="en-US" sz="3200" dirty="0">
                <a:solidFill>
                  <a:schemeClr val="bg1"/>
                </a:solidFill>
                <a:latin typeface="Arial Rounded MT Bold" panose="020F0704030504030204" pitchFamily="34" charset="0"/>
                <a:cs typeface="Arial" panose="020B0604020202020204" pitchFamily="34" charset="0"/>
              </a:rPr>
              <a:t>from remote locations</a:t>
            </a:r>
          </a:p>
        </p:txBody>
      </p:sp>
      <p:sp>
        <p:nvSpPr>
          <p:cNvPr id="12" name="Title 1"/>
          <p:cNvSpPr txBox="1">
            <a:spLocks/>
          </p:cNvSpPr>
          <p:nvPr/>
        </p:nvSpPr>
        <p:spPr>
          <a:xfrm>
            <a:off x="4648200" y="1110592"/>
            <a:ext cx="8825659" cy="7069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Arial Rounded MT Bold" panose="020F0704030504030204" pitchFamily="34" charset="0"/>
              </a:rPr>
              <a:t>APPLICATIONS</a:t>
            </a:r>
            <a:endParaRPr lang="en-US" sz="4000" dirty="0">
              <a:solidFill>
                <a:schemeClr val="bg1"/>
              </a:solidFill>
              <a:latin typeface="Arial Rounded MT Bold" panose="020F07040305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grpSp>
        <p:nvGrpSpPr>
          <p:cNvPr id="2" name="Group 2"/>
          <p:cNvGrpSpPr/>
          <p:nvPr/>
        </p:nvGrpSpPr>
        <p:grpSpPr>
          <a:xfrm>
            <a:off x="930936" y="8067331"/>
            <a:ext cx="1190969" cy="1190969"/>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4" name="Group 4"/>
          <p:cNvGrpSpPr>
            <a:grpSpLocks noChangeAspect="1"/>
          </p:cNvGrpSpPr>
          <p:nvPr/>
        </p:nvGrpSpPr>
        <p:grpSpPr>
          <a:xfrm>
            <a:off x="1494137" y="7948137"/>
            <a:ext cx="832747" cy="832747"/>
            <a:chOff x="-2540" y="-2540"/>
            <a:chExt cx="6355080" cy="6355080"/>
          </a:xfrm>
        </p:grpSpPr>
        <p:sp>
          <p:nvSpPr>
            <p:cNvPr id="5" name="Freeform 5"/>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6" name="AutoShape 6"/>
          <p:cNvSpPr/>
          <p:nvPr/>
        </p:nvSpPr>
        <p:spPr>
          <a:xfrm>
            <a:off x="-264222" y="-264222"/>
            <a:ext cx="2756790" cy="2002852"/>
          </a:xfrm>
          <a:prstGeom prst="rect">
            <a:avLst/>
          </a:prstGeom>
          <a:solidFill>
            <a:srgbClr val="FDFDFD"/>
          </a:solidFill>
        </p:spPr>
      </p:sp>
      <p:sp>
        <p:nvSpPr>
          <p:cNvPr id="7" name="AutoShape 7"/>
          <p:cNvSpPr/>
          <p:nvPr/>
        </p:nvSpPr>
        <p:spPr>
          <a:xfrm>
            <a:off x="1186741" y="-3245485"/>
            <a:ext cx="119085" cy="8229600"/>
          </a:xfrm>
          <a:prstGeom prst="rect">
            <a:avLst/>
          </a:prstGeom>
          <a:solidFill>
            <a:srgbClr val="318F9A"/>
          </a:solidFill>
        </p:spPr>
      </p:sp>
      <p:sp>
        <p:nvSpPr>
          <p:cNvPr id="8" name="AutoShape 8"/>
          <p:cNvSpPr/>
          <p:nvPr/>
        </p:nvSpPr>
        <p:spPr>
          <a:xfrm>
            <a:off x="15949587" y="8548370"/>
            <a:ext cx="2598257" cy="1967622"/>
          </a:xfrm>
          <a:prstGeom prst="rect">
            <a:avLst/>
          </a:prstGeom>
          <a:solidFill>
            <a:srgbClr val="FDFDFD"/>
          </a:solidFill>
        </p:spPr>
      </p:sp>
      <p:sp>
        <p:nvSpPr>
          <p:cNvPr id="9" name="AutoShape 9"/>
          <p:cNvSpPr/>
          <p:nvPr/>
        </p:nvSpPr>
        <p:spPr>
          <a:xfrm>
            <a:off x="17199757" y="5143500"/>
            <a:ext cx="119085" cy="8229600"/>
          </a:xfrm>
          <a:prstGeom prst="rect">
            <a:avLst/>
          </a:prstGeom>
          <a:solidFill>
            <a:srgbClr val="318F9A"/>
          </a:solidFill>
        </p:spPr>
      </p:sp>
      <p:grpSp>
        <p:nvGrpSpPr>
          <p:cNvPr id="10" name="Group 10"/>
          <p:cNvGrpSpPr/>
          <p:nvPr/>
        </p:nvGrpSpPr>
        <p:grpSpPr>
          <a:xfrm rot="-10800000">
            <a:off x="16317019" y="869315"/>
            <a:ext cx="1194200" cy="11942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2" name="Group 12"/>
          <p:cNvGrpSpPr>
            <a:grpSpLocks noChangeAspect="1"/>
          </p:cNvGrpSpPr>
          <p:nvPr/>
        </p:nvGrpSpPr>
        <p:grpSpPr>
          <a:xfrm rot="-10800000">
            <a:off x="16111484" y="1348026"/>
            <a:ext cx="835006" cy="835006"/>
            <a:chOff x="-2540" y="-2540"/>
            <a:chExt cx="6355080" cy="6355080"/>
          </a:xfrm>
        </p:grpSpPr>
        <p:sp>
          <p:nvSpPr>
            <p:cNvPr id="13" name="Freeform 13"/>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14" name="Title 1"/>
          <p:cNvSpPr txBox="1">
            <a:spLocks/>
          </p:cNvSpPr>
          <p:nvPr/>
        </p:nvSpPr>
        <p:spPr>
          <a:xfrm>
            <a:off x="3810000" y="4152900"/>
            <a:ext cx="8825659" cy="7069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solidFill>
                  <a:schemeClr val="bg1"/>
                </a:solidFill>
                <a:latin typeface="Arial Rounded MT Bold" panose="020F0704030504030204" pitchFamily="34" charset="0"/>
              </a:rPr>
              <a:t>THANK YOU</a:t>
            </a:r>
            <a:endParaRPr lang="en-US" sz="6000" dirty="0">
              <a:solidFill>
                <a:schemeClr val="bg1"/>
              </a:solidFill>
              <a:latin typeface="Arial Rounded MT Bold" panose="020F07040305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5" name="AutoShape 5"/>
          <p:cNvSpPr/>
          <p:nvPr/>
        </p:nvSpPr>
        <p:spPr>
          <a:xfrm>
            <a:off x="17215332" y="-202843"/>
            <a:ext cx="1246533" cy="1941473"/>
          </a:xfrm>
          <a:prstGeom prst="rect">
            <a:avLst/>
          </a:prstGeom>
          <a:solidFill>
            <a:srgbClr val="FDFDFD"/>
          </a:solidFill>
        </p:spPr>
      </p:sp>
      <p:grpSp>
        <p:nvGrpSpPr>
          <p:cNvPr id="6" name="Group 6"/>
          <p:cNvGrpSpPr/>
          <p:nvPr/>
        </p:nvGrpSpPr>
        <p:grpSpPr>
          <a:xfrm rot="3994440">
            <a:off x="765337" y="616379"/>
            <a:ext cx="1075468" cy="107546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8" name="Group 8"/>
          <p:cNvGrpSpPr>
            <a:grpSpLocks noChangeAspect="1"/>
          </p:cNvGrpSpPr>
          <p:nvPr/>
        </p:nvGrpSpPr>
        <p:grpSpPr>
          <a:xfrm rot="3994440">
            <a:off x="1361012" y="1053035"/>
            <a:ext cx="677655" cy="677655"/>
            <a:chOff x="-2540" y="-2540"/>
            <a:chExt cx="6355080" cy="6355080"/>
          </a:xfrm>
        </p:grpSpPr>
        <p:sp>
          <p:nvSpPr>
            <p:cNvPr id="9" name="Freeform 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10" name="AutoShape 10"/>
          <p:cNvSpPr/>
          <p:nvPr/>
        </p:nvSpPr>
        <p:spPr>
          <a:xfrm>
            <a:off x="0" y="9429793"/>
            <a:ext cx="5508909" cy="115888"/>
          </a:xfrm>
          <a:prstGeom prst="rect">
            <a:avLst/>
          </a:prstGeom>
          <a:solidFill>
            <a:srgbClr val="04383F"/>
          </a:solidFill>
        </p:spPr>
      </p:sp>
      <p:sp>
        <p:nvSpPr>
          <p:cNvPr id="11" name="AutoShape 11"/>
          <p:cNvSpPr/>
          <p:nvPr/>
        </p:nvSpPr>
        <p:spPr>
          <a:xfrm>
            <a:off x="12779091" y="709950"/>
            <a:ext cx="5508909" cy="115888"/>
          </a:xfrm>
          <a:prstGeom prst="rect">
            <a:avLst/>
          </a:prstGeom>
          <a:solidFill>
            <a:srgbClr val="04383F"/>
          </a:solidFill>
        </p:spPr>
      </p:sp>
      <p:sp>
        <p:nvSpPr>
          <p:cNvPr id="12" name="TextBox 11"/>
          <p:cNvSpPr txBox="1"/>
          <p:nvPr/>
        </p:nvSpPr>
        <p:spPr>
          <a:xfrm>
            <a:off x="1254234" y="3009900"/>
            <a:ext cx="15961098" cy="3877985"/>
          </a:xfrm>
          <a:prstGeom prst="rect">
            <a:avLst/>
          </a:prstGeom>
          <a:noFill/>
        </p:spPr>
        <p:txBody>
          <a:bodyPr wrap="square" rtlCol="0">
            <a:spAutoFit/>
          </a:bodyPr>
          <a:lstStyle/>
          <a:p>
            <a:endParaRPr lang="en-US" sz="2800" dirty="0" smtClean="0">
              <a:solidFill>
                <a:schemeClr val="bg1"/>
              </a:solidFill>
              <a:latin typeface="Arial Rounded MT Bold" panose="020F0704030504030204" pitchFamily="34" charset="0"/>
              <a:cs typeface="Times New Roman" panose="02020603050405020304" pitchFamily="18" charset="0"/>
            </a:endParaRPr>
          </a:p>
          <a:p>
            <a:pPr marL="571500" indent="-571500">
              <a:buFont typeface="Arial" panose="020B0604020202020204" pitchFamily="34" charset="0"/>
              <a:buChar char="•"/>
            </a:pPr>
            <a:r>
              <a:rPr lang="en-US" sz="2800" dirty="0">
                <a:solidFill>
                  <a:schemeClr val="bg1"/>
                </a:solidFill>
                <a:latin typeface="Arial Rounded MT Bold" panose="020F0704030504030204" pitchFamily="34" charset="0"/>
                <a:cs typeface="Times New Roman" panose="02020603050405020304" pitchFamily="18" charset="0"/>
              </a:rPr>
              <a:t>Weather forecasts are made by collecting quantitative data about the current state of the atmosphere on a given place and using scientific understanding of atmospheric processes to project how the atmosphere will evolve on that place</a:t>
            </a:r>
            <a:r>
              <a:rPr lang="en-US" sz="2800" dirty="0" smtClean="0">
                <a:solidFill>
                  <a:schemeClr val="bg1"/>
                </a:solidFill>
                <a:latin typeface="Arial Rounded MT Bold" panose="020F0704030504030204" pitchFamily="34" charset="0"/>
                <a:cs typeface="Times New Roman" panose="02020603050405020304" pitchFamily="18" charset="0"/>
              </a:rPr>
              <a:t>.</a:t>
            </a:r>
          </a:p>
          <a:p>
            <a:endParaRPr lang="en-US" sz="2800" dirty="0" smtClean="0">
              <a:solidFill>
                <a:schemeClr val="bg1"/>
              </a:solidFill>
              <a:latin typeface="Arial Rounded MT Bold" panose="020F0704030504030204" pitchFamily="34" charset="0"/>
              <a:cs typeface="Times New Roman" panose="02020603050405020304" pitchFamily="18" charset="0"/>
            </a:endParaRPr>
          </a:p>
          <a:p>
            <a:pPr marL="571500" indent="-571500">
              <a:buFont typeface="Arial" panose="020B0604020202020204" pitchFamily="34" charset="0"/>
              <a:buChar char="•"/>
            </a:pPr>
            <a:r>
              <a:rPr lang="en-US" sz="2800" dirty="0" smtClean="0">
                <a:solidFill>
                  <a:schemeClr val="bg1"/>
                </a:solidFill>
                <a:latin typeface="Arial Rounded MT Bold" panose="020F0704030504030204" pitchFamily="34" charset="0"/>
                <a:cs typeface="Times New Roman" panose="02020603050405020304" pitchFamily="18" charset="0"/>
              </a:rPr>
              <a:t>Therefore Weather Monitoring system using IoT is proposed to help user gather information about weather anywhere in real time.</a:t>
            </a:r>
            <a:endParaRPr lang="en-US" sz="2800" dirty="0">
              <a:solidFill>
                <a:schemeClr val="bg1"/>
              </a:solidFill>
              <a:latin typeface="Arial Rounded MT Bold" panose="020F0704030504030204" pitchFamily="34" charset="0"/>
              <a:cs typeface="Times New Roman" panose="02020603050405020304" pitchFamily="18" charset="0"/>
            </a:endParaRPr>
          </a:p>
          <a:p>
            <a:pPr marL="571500" indent="-571500">
              <a:buFont typeface="Arial" panose="020B0604020202020204" pitchFamily="34" charset="0"/>
              <a:buChar char="•"/>
            </a:pPr>
            <a:endParaRPr lang="en-US" sz="32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endParaRPr>
          </a:p>
        </p:txBody>
      </p:sp>
      <p:sp>
        <p:nvSpPr>
          <p:cNvPr id="13" name="TextBox 2"/>
          <p:cNvSpPr txBox="1">
            <a:spLocks noChangeArrowheads="1"/>
          </p:cNvSpPr>
          <p:nvPr/>
        </p:nvSpPr>
        <p:spPr bwMode="auto">
          <a:xfrm>
            <a:off x="5767683" y="1483525"/>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1pPr>
            <a:lvl2pPr marL="608013" indent="-1508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2pPr>
            <a:lvl3pPr marL="1217613" indent="-3032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3pPr>
            <a:lvl4pPr marL="1827213" indent="-4556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4pPr>
            <a:lvl5pPr marL="2436813" indent="-6080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5pPr>
            <a:lvl6pPr marL="2286000" algn="l" defTabSz="914400" rtl="0" eaLnBrk="1" latinLnBrk="0" hangingPunct="1">
              <a:defRPr sz="2400" kern="1200">
                <a:solidFill>
                  <a:schemeClr val="tx1"/>
                </a:solidFill>
                <a:latin typeface="Calibri" panose="020F0502020204030204" pitchFamily="34" charset="0"/>
                <a:ea typeface="+mn-ea"/>
                <a:cs typeface="+mn-cs"/>
              </a:defRPr>
            </a:lvl6pPr>
            <a:lvl7pPr marL="2743200" algn="l" defTabSz="914400" rtl="0" eaLnBrk="1" latinLnBrk="0" hangingPunct="1">
              <a:defRPr sz="2400" kern="1200">
                <a:solidFill>
                  <a:schemeClr val="tx1"/>
                </a:solidFill>
                <a:latin typeface="Calibri" panose="020F0502020204030204" pitchFamily="34" charset="0"/>
                <a:ea typeface="+mn-ea"/>
                <a:cs typeface="+mn-cs"/>
              </a:defRPr>
            </a:lvl7pPr>
            <a:lvl8pPr marL="3200400" algn="l" defTabSz="914400" rtl="0" eaLnBrk="1" latinLnBrk="0" hangingPunct="1">
              <a:defRPr sz="2400" kern="1200">
                <a:solidFill>
                  <a:schemeClr val="tx1"/>
                </a:solidFill>
                <a:latin typeface="Calibri" panose="020F0502020204030204" pitchFamily="34" charset="0"/>
                <a:ea typeface="+mn-ea"/>
                <a:cs typeface="+mn-cs"/>
              </a:defRPr>
            </a:lvl8pPr>
            <a:lvl9pPr marL="3657600" algn="l" defTabSz="914400" rtl="0" eaLnBrk="1" latinLnBrk="0" hangingPunct="1">
              <a:defRPr sz="2400" kern="1200">
                <a:solidFill>
                  <a:schemeClr val="tx1"/>
                </a:solidFill>
                <a:latin typeface="Calibri" panose="020F0502020204030204" pitchFamily="34" charset="0"/>
                <a:ea typeface="+mn-ea"/>
                <a:cs typeface="+mn-cs"/>
              </a:defRPr>
            </a:lvl9pPr>
          </a:lstStyle>
          <a:p>
            <a:pPr algn="ctr" eaLnBrk="1" hangingPunct="1"/>
            <a:r>
              <a:rPr lang="en-US" sz="4000" dirty="0" smtClean="0">
                <a:solidFill>
                  <a:schemeClr val="bg1"/>
                </a:solidFill>
                <a:latin typeface="Arial Rounded MT Bold" panose="020F0704030504030204" pitchFamily="34" charset="0"/>
              </a:rPr>
              <a:t>INTRODUCTION</a:t>
            </a:r>
            <a:endParaRPr lang="en-US" sz="4000" dirty="0">
              <a:solidFill>
                <a:schemeClr val="bg1"/>
              </a:solidFill>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2" name="AutoShape 2"/>
          <p:cNvSpPr/>
          <p:nvPr/>
        </p:nvSpPr>
        <p:spPr>
          <a:xfrm>
            <a:off x="17215332" y="-202843"/>
            <a:ext cx="1246533" cy="1941473"/>
          </a:xfrm>
          <a:prstGeom prst="rect">
            <a:avLst/>
          </a:prstGeom>
          <a:solidFill>
            <a:srgbClr val="FDFDFD"/>
          </a:solidFill>
        </p:spPr>
      </p:sp>
      <p:sp>
        <p:nvSpPr>
          <p:cNvPr id="3" name="AutoShape 3"/>
          <p:cNvSpPr/>
          <p:nvPr/>
        </p:nvSpPr>
        <p:spPr>
          <a:xfrm>
            <a:off x="2839405" y="869315"/>
            <a:ext cx="15766959" cy="125413"/>
          </a:xfrm>
          <a:prstGeom prst="rect">
            <a:avLst/>
          </a:prstGeom>
          <a:solidFill>
            <a:srgbClr val="318F9A"/>
          </a:solidFill>
        </p:spPr>
      </p:sp>
      <p:grpSp>
        <p:nvGrpSpPr>
          <p:cNvPr id="4" name="Group 4"/>
          <p:cNvGrpSpPr/>
          <p:nvPr/>
        </p:nvGrpSpPr>
        <p:grpSpPr>
          <a:xfrm rot="3994440">
            <a:off x="765337" y="616379"/>
            <a:ext cx="1075468" cy="107546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6" name="Group 6"/>
          <p:cNvGrpSpPr>
            <a:grpSpLocks noChangeAspect="1"/>
          </p:cNvGrpSpPr>
          <p:nvPr/>
        </p:nvGrpSpPr>
        <p:grpSpPr>
          <a:xfrm rot="3994440">
            <a:off x="1361012" y="1053035"/>
            <a:ext cx="677655" cy="677655"/>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9" name="TextBox 8"/>
          <p:cNvSpPr txBox="1"/>
          <p:nvPr/>
        </p:nvSpPr>
        <p:spPr>
          <a:xfrm>
            <a:off x="1254234" y="2705100"/>
            <a:ext cx="15961098" cy="3170099"/>
          </a:xfrm>
          <a:prstGeom prst="rect">
            <a:avLst/>
          </a:prstGeom>
          <a:noFill/>
        </p:spPr>
        <p:txBody>
          <a:bodyPr wrap="square" rtlCol="0">
            <a:spAutoFit/>
          </a:bodyPr>
          <a:lstStyle/>
          <a:p>
            <a:endParaRPr lang="en-US" sz="32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The Problem found in most </a:t>
            </a:r>
            <a:r>
              <a:rPr lang="en-US" sz="2800" dirty="0" smtClean="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of the </a:t>
            </a:r>
            <a:r>
              <a:rPr lang="en-US" sz="28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weather monitoring system provides only the present condition of a particular field which will not provide the exact condition of the particular city or particular place. The main problems in ordinary method were that devices are very much expensive and don’t have that much data measuring accuracy</a:t>
            </a:r>
            <a:r>
              <a:rPr lang="en-US" sz="2800" dirty="0" smtClean="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a:t>
            </a:r>
          </a:p>
          <a:p>
            <a:endParaRPr lang="en-US" sz="28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smtClean="0">
                <a:solidFill>
                  <a:schemeClr val="bg1"/>
                </a:solidFill>
                <a:latin typeface="Arial Rounded MT Bold" panose="020F0704030504030204" pitchFamily="34" charset="0"/>
              </a:rPr>
              <a:t>Limited way for user to know about temperature of there area in specific.</a:t>
            </a:r>
            <a:endParaRPr lang="en-US" sz="2800" dirty="0">
              <a:solidFill>
                <a:schemeClr val="bg1"/>
              </a:solidFill>
              <a:latin typeface="Arial Rounded MT Bold" panose="020F0704030504030204" pitchFamily="34" charset="0"/>
            </a:endParaRPr>
          </a:p>
        </p:txBody>
      </p:sp>
      <p:sp>
        <p:nvSpPr>
          <p:cNvPr id="10" name="TextBox 2"/>
          <p:cNvSpPr txBox="1">
            <a:spLocks noChangeArrowheads="1"/>
          </p:cNvSpPr>
          <p:nvPr/>
        </p:nvSpPr>
        <p:spPr bwMode="auto">
          <a:xfrm>
            <a:off x="5767683" y="1483525"/>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1pPr>
            <a:lvl2pPr marL="608013" indent="-1508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2pPr>
            <a:lvl3pPr marL="1217613" indent="-3032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3pPr>
            <a:lvl4pPr marL="1827213" indent="-4556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4pPr>
            <a:lvl5pPr marL="2436813" indent="-6080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5pPr>
            <a:lvl6pPr marL="2286000" algn="l" defTabSz="914400" rtl="0" eaLnBrk="1" latinLnBrk="0" hangingPunct="1">
              <a:defRPr sz="2400" kern="1200">
                <a:solidFill>
                  <a:schemeClr val="tx1"/>
                </a:solidFill>
                <a:latin typeface="Calibri" panose="020F0502020204030204" pitchFamily="34" charset="0"/>
                <a:ea typeface="+mn-ea"/>
                <a:cs typeface="+mn-cs"/>
              </a:defRPr>
            </a:lvl6pPr>
            <a:lvl7pPr marL="2743200" algn="l" defTabSz="914400" rtl="0" eaLnBrk="1" latinLnBrk="0" hangingPunct="1">
              <a:defRPr sz="2400" kern="1200">
                <a:solidFill>
                  <a:schemeClr val="tx1"/>
                </a:solidFill>
                <a:latin typeface="Calibri" panose="020F0502020204030204" pitchFamily="34" charset="0"/>
                <a:ea typeface="+mn-ea"/>
                <a:cs typeface="+mn-cs"/>
              </a:defRPr>
            </a:lvl7pPr>
            <a:lvl8pPr marL="3200400" algn="l" defTabSz="914400" rtl="0" eaLnBrk="1" latinLnBrk="0" hangingPunct="1">
              <a:defRPr sz="2400" kern="1200">
                <a:solidFill>
                  <a:schemeClr val="tx1"/>
                </a:solidFill>
                <a:latin typeface="Calibri" panose="020F0502020204030204" pitchFamily="34" charset="0"/>
                <a:ea typeface="+mn-ea"/>
                <a:cs typeface="+mn-cs"/>
              </a:defRPr>
            </a:lvl8pPr>
            <a:lvl9pPr marL="3657600" algn="l" defTabSz="914400" rtl="0" eaLnBrk="1" latinLnBrk="0" hangingPunct="1">
              <a:defRPr sz="2400" kern="1200">
                <a:solidFill>
                  <a:schemeClr val="tx1"/>
                </a:solidFill>
                <a:latin typeface="Calibri" panose="020F0502020204030204" pitchFamily="34" charset="0"/>
                <a:ea typeface="+mn-ea"/>
                <a:cs typeface="+mn-cs"/>
              </a:defRPr>
            </a:lvl9pPr>
          </a:lstStyle>
          <a:p>
            <a:pPr algn="ctr" eaLnBrk="1" hangingPunct="1"/>
            <a:r>
              <a:rPr lang="en-US" sz="4000" dirty="0">
                <a:solidFill>
                  <a:schemeClr val="bg1"/>
                </a:solidFill>
                <a:latin typeface="Arial Rounded MT Bold" panose="020F0704030504030204" pitchFamily="34" charset="0"/>
              </a:rPr>
              <a:t>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5" name="AutoShape 5"/>
          <p:cNvSpPr/>
          <p:nvPr/>
        </p:nvSpPr>
        <p:spPr>
          <a:xfrm>
            <a:off x="17215332" y="-202843"/>
            <a:ext cx="1246533" cy="1941473"/>
          </a:xfrm>
          <a:prstGeom prst="rect">
            <a:avLst/>
          </a:prstGeom>
          <a:solidFill>
            <a:srgbClr val="FDFDFD"/>
          </a:solidFill>
        </p:spPr>
      </p:sp>
      <p:grpSp>
        <p:nvGrpSpPr>
          <p:cNvPr id="6" name="Group 6"/>
          <p:cNvGrpSpPr/>
          <p:nvPr/>
        </p:nvGrpSpPr>
        <p:grpSpPr>
          <a:xfrm rot="3994440">
            <a:off x="765337" y="616379"/>
            <a:ext cx="1075468" cy="107546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8" name="Group 8"/>
          <p:cNvGrpSpPr>
            <a:grpSpLocks noChangeAspect="1"/>
          </p:cNvGrpSpPr>
          <p:nvPr/>
        </p:nvGrpSpPr>
        <p:grpSpPr>
          <a:xfrm rot="3994440">
            <a:off x="1361012" y="1053035"/>
            <a:ext cx="677655" cy="677655"/>
            <a:chOff x="-2540" y="-2540"/>
            <a:chExt cx="6355080" cy="6355080"/>
          </a:xfrm>
        </p:grpSpPr>
        <p:sp>
          <p:nvSpPr>
            <p:cNvPr id="9" name="Freeform 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10" name="AutoShape 10"/>
          <p:cNvSpPr/>
          <p:nvPr/>
        </p:nvSpPr>
        <p:spPr>
          <a:xfrm>
            <a:off x="12779091" y="709950"/>
            <a:ext cx="5508909" cy="115888"/>
          </a:xfrm>
          <a:prstGeom prst="rect">
            <a:avLst/>
          </a:prstGeom>
          <a:solidFill>
            <a:srgbClr val="04383F"/>
          </a:solidFill>
        </p:spPr>
      </p:sp>
      <p:sp>
        <p:nvSpPr>
          <p:cNvPr id="11" name="TextBox 2"/>
          <p:cNvSpPr txBox="1">
            <a:spLocks noChangeArrowheads="1"/>
          </p:cNvSpPr>
          <p:nvPr/>
        </p:nvSpPr>
        <p:spPr bwMode="auto">
          <a:xfrm>
            <a:off x="5767683" y="1483525"/>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1pPr>
            <a:lvl2pPr marL="608013" indent="-1508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2pPr>
            <a:lvl3pPr marL="1217613" indent="-3032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3pPr>
            <a:lvl4pPr marL="1827213" indent="-4556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4pPr>
            <a:lvl5pPr marL="2436813" indent="-6080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5pPr>
            <a:lvl6pPr marL="2286000" algn="l" defTabSz="914400" rtl="0" eaLnBrk="1" latinLnBrk="0" hangingPunct="1">
              <a:defRPr sz="2400" kern="1200">
                <a:solidFill>
                  <a:schemeClr val="tx1"/>
                </a:solidFill>
                <a:latin typeface="Calibri" panose="020F0502020204030204" pitchFamily="34" charset="0"/>
                <a:ea typeface="+mn-ea"/>
                <a:cs typeface="+mn-cs"/>
              </a:defRPr>
            </a:lvl6pPr>
            <a:lvl7pPr marL="2743200" algn="l" defTabSz="914400" rtl="0" eaLnBrk="1" latinLnBrk="0" hangingPunct="1">
              <a:defRPr sz="2400" kern="1200">
                <a:solidFill>
                  <a:schemeClr val="tx1"/>
                </a:solidFill>
                <a:latin typeface="Calibri" panose="020F0502020204030204" pitchFamily="34" charset="0"/>
                <a:ea typeface="+mn-ea"/>
                <a:cs typeface="+mn-cs"/>
              </a:defRPr>
            </a:lvl7pPr>
            <a:lvl8pPr marL="3200400" algn="l" defTabSz="914400" rtl="0" eaLnBrk="1" latinLnBrk="0" hangingPunct="1">
              <a:defRPr sz="2400" kern="1200">
                <a:solidFill>
                  <a:schemeClr val="tx1"/>
                </a:solidFill>
                <a:latin typeface="Calibri" panose="020F0502020204030204" pitchFamily="34" charset="0"/>
                <a:ea typeface="+mn-ea"/>
                <a:cs typeface="+mn-cs"/>
              </a:defRPr>
            </a:lvl8pPr>
            <a:lvl9pPr marL="3657600" algn="l" defTabSz="914400" rtl="0" eaLnBrk="1" latinLnBrk="0" hangingPunct="1">
              <a:defRPr sz="2400" kern="1200">
                <a:solidFill>
                  <a:schemeClr val="tx1"/>
                </a:solidFill>
                <a:latin typeface="Calibri" panose="020F0502020204030204" pitchFamily="34" charset="0"/>
                <a:ea typeface="+mn-ea"/>
                <a:cs typeface="+mn-cs"/>
              </a:defRPr>
            </a:lvl9pPr>
          </a:lstStyle>
          <a:p>
            <a:pPr algn="ctr" eaLnBrk="1" hangingPunct="1"/>
            <a:r>
              <a:rPr lang="en-US" sz="4000" dirty="0" smtClean="0">
                <a:solidFill>
                  <a:schemeClr val="bg1"/>
                </a:solidFill>
                <a:latin typeface="Arial Rounded MT Bold" panose="020F0704030504030204" pitchFamily="34" charset="0"/>
              </a:rPr>
              <a:t>OBJECTIVE</a:t>
            </a:r>
            <a:endParaRPr lang="en-US" sz="4000" dirty="0">
              <a:solidFill>
                <a:schemeClr val="bg1"/>
              </a:solidFill>
              <a:latin typeface="Arial Rounded MT Bold" panose="020F0704030504030204" pitchFamily="34" charset="0"/>
            </a:endParaRPr>
          </a:p>
        </p:txBody>
      </p:sp>
      <p:sp>
        <p:nvSpPr>
          <p:cNvPr id="12" name="TextBox 11"/>
          <p:cNvSpPr txBox="1"/>
          <p:nvPr/>
        </p:nvSpPr>
        <p:spPr>
          <a:xfrm>
            <a:off x="1447800" y="3162300"/>
            <a:ext cx="15925800" cy="3477875"/>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bg1"/>
                </a:solidFill>
                <a:latin typeface="Arial Rounded MT Bold" panose="020F0704030504030204" pitchFamily="34" charset="0"/>
              </a:rPr>
              <a:t>The aim of weather monitoring system is to detect</a:t>
            </a:r>
            <a:r>
              <a:rPr lang="en-US" sz="2800" dirty="0" smtClean="0">
                <a:solidFill>
                  <a:schemeClr val="bg1"/>
                </a:solidFill>
                <a:latin typeface="Arial Rounded MT Bold" panose="020F0704030504030204" pitchFamily="34" charset="0"/>
              </a:rPr>
              <a:t>, record </a:t>
            </a:r>
            <a:r>
              <a:rPr lang="en-US" sz="2800" dirty="0">
                <a:solidFill>
                  <a:schemeClr val="bg1"/>
                </a:solidFill>
                <a:latin typeface="Arial Rounded MT Bold" panose="020F0704030504030204" pitchFamily="34" charset="0"/>
              </a:rPr>
              <a:t>and display various weather parameters such as temperature ,</a:t>
            </a:r>
            <a:r>
              <a:rPr lang="en-US" sz="2800" dirty="0" smtClean="0">
                <a:solidFill>
                  <a:schemeClr val="bg1"/>
                </a:solidFill>
                <a:latin typeface="Arial Rounded MT Bold" panose="020F0704030504030204" pitchFamily="34" charset="0"/>
              </a:rPr>
              <a:t>humidity and rain.</a:t>
            </a:r>
          </a:p>
          <a:p>
            <a:endParaRPr lang="en-US" sz="2800" dirty="0" smtClean="0">
              <a:solidFill>
                <a:schemeClr val="bg1"/>
              </a:solidFill>
              <a:latin typeface="Arial Rounded MT Bold" panose="020F0704030504030204" pitchFamily="34" charset="0"/>
            </a:endParaRPr>
          </a:p>
          <a:p>
            <a:pPr marL="342900" indent="-342900">
              <a:buFont typeface="Arial" panose="020B0604020202020204" pitchFamily="34" charset="0"/>
              <a:buChar char="•"/>
            </a:pPr>
            <a:r>
              <a:rPr lang="en-US" sz="2800" dirty="0" smtClean="0">
                <a:solidFill>
                  <a:schemeClr val="bg1"/>
                </a:solidFill>
                <a:latin typeface="Arial Rounded MT Bold" panose="020F0704030504030204" pitchFamily="34" charset="0"/>
              </a:rPr>
              <a:t>To develop a weather monitoring system that can help user plan their day to day activities.</a:t>
            </a:r>
          </a:p>
          <a:p>
            <a:endParaRPr lang="en-US" sz="2800" dirty="0" smtClean="0">
              <a:solidFill>
                <a:schemeClr val="bg1"/>
              </a:solidFill>
              <a:latin typeface="Arial Rounded MT Bold" panose="020F0704030504030204" pitchFamily="34" charset="0"/>
            </a:endParaRPr>
          </a:p>
          <a:p>
            <a:pPr marL="342900" indent="-342900">
              <a:buFont typeface="Arial" panose="020B0604020202020204" pitchFamily="34" charset="0"/>
              <a:buChar char="•"/>
            </a:pPr>
            <a:r>
              <a:rPr lang="en-US" sz="2800" dirty="0" smtClean="0">
                <a:solidFill>
                  <a:schemeClr val="bg1"/>
                </a:solidFill>
                <a:latin typeface="Arial Rounded MT Bold" panose="020F0704030504030204" pitchFamily="34" charset="0"/>
              </a:rPr>
              <a:t>To design a facility that can help user to access data anywhere in real time</a:t>
            </a:r>
          </a:p>
          <a:p>
            <a:endParaRPr lang="en-US"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3" name="AutoShape 3"/>
          <p:cNvSpPr/>
          <p:nvPr/>
        </p:nvSpPr>
        <p:spPr>
          <a:xfrm>
            <a:off x="17215332" y="-202843"/>
            <a:ext cx="1246533" cy="1941473"/>
          </a:xfrm>
          <a:prstGeom prst="rect">
            <a:avLst/>
          </a:prstGeom>
          <a:solidFill>
            <a:srgbClr val="FDFDFD"/>
          </a:solidFill>
        </p:spPr>
      </p:sp>
      <p:sp>
        <p:nvSpPr>
          <p:cNvPr id="4" name="AutoShape 4"/>
          <p:cNvSpPr/>
          <p:nvPr/>
        </p:nvSpPr>
        <p:spPr>
          <a:xfrm>
            <a:off x="2839405" y="869315"/>
            <a:ext cx="15766959" cy="125413"/>
          </a:xfrm>
          <a:prstGeom prst="rect">
            <a:avLst/>
          </a:prstGeom>
          <a:solidFill>
            <a:srgbClr val="318F9A"/>
          </a:solidFill>
        </p:spPr>
      </p:sp>
      <p:grpSp>
        <p:nvGrpSpPr>
          <p:cNvPr id="5" name="Group 5"/>
          <p:cNvGrpSpPr/>
          <p:nvPr/>
        </p:nvGrpSpPr>
        <p:grpSpPr>
          <a:xfrm rot="3994440">
            <a:off x="765337" y="616379"/>
            <a:ext cx="1075468" cy="1075468"/>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7" name="Group 7"/>
          <p:cNvGrpSpPr>
            <a:grpSpLocks noChangeAspect="1"/>
          </p:cNvGrpSpPr>
          <p:nvPr/>
        </p:nvGrpSpPr>
        <p:grpSpPr>
          <a:xfrm rot="3994440">
            <a:off x="1361012" y="1053035"/>
            <a:ext cx="677655" cy="677655"/>
            <a:chOff x="-2540" y="-2540"/>
            <a:chExt cx="6355080" cy="6355080"/>
          </a:xfrm>
        </p:grpSpPr>
        <p:sp>
          <p:nvSpPr>
            <p:cNvPr id="8" name="Freeform 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9" name="TextBox 10"/>
          <p:cNvSpPr txBox="1">
            <a:spLocks noChangeArrowheads="1"/>
          </p:cNvSpPr>
          <p:nvPr/>
        </p:nvSpPr>
        <p:spPr bwMode="auto">
          <a:xfrm>
            <a:off x="2362200" y="1738630"/>
            <a:ext cx="5791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1pPr>
            <a:lvl2pPr marL="608013" indent="-1508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2pPr>
            <a:lvl3pPr marL="1217613" indent="-3032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3pPr>
            <a:lvl4pPr marL="1827213" indent="-4556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4pPr>
            <a:lvl5pPr marL="2436813" indent="-608013" algn="l" defTabSz="1217613" rtl="0" eaLnBrk="0" fontAlgn="base" hangingPunct="0">
              <a:spcBef>
                <a:spcPct val="0"/>
              </a:spcBef>
              <a:spcAft>
                <a:spcPct val="0"/>
              </a:spcAft>
              <a:defRPr sz="2400" kern="1200">
                <a:solidFill>
                  <a:schemeClr val="tx1"/>
                </a:solidFill>
                <a:latin typeface="Calibri" panose="020F0502020204030204" pitchFamily="34" charset="0"/>
                <a:ea typeface="+mn-ea"/>
                <a:cs typeface="+mn-cs"/>
              </a:defRPr>
            </a:lvl5pPr>
            <a:lvl6pPr marL="2286000" algn="l" defTabSz="914400" rtl="0" eaLnBrk="1" latinLnBrk="0" hangingPunct="1">
              <a:defRPr sz="2400" kern="1200">
                <a:solidFill>
                  <a:schemeClr val="tx1"/>
                </a:solidFill>
                <a:latin typeface="Calibri" panose="020F0502020204030204" pitchFamily="34" charset="0"/>
                <a:ea typeface="+mn-ea"/>
                <a:cs typeface="+mn-cs"/>
              </a:defRPr>
            </a:lvl6pPr>
            <a:lvl7pPr marL="2743200" algn="l" defTabSz="914400" rtl="0" eaLnBrk="1" latinLnBrk="0" hangingPunct="1">
              <a:defRPr sz="2400" kern="1200">
                <a:solidFill>
                  <a:schemeClr val="tx1"/>
                </a:solidFill>
                <a:latin typeface="Calibri" panose="020F0502020204030204" pitchFamily="34" charset="0"/>
                <a:ea typeface="+mn-ea"/>
                <a:cs typeface="+mn-cs"/>
              </a:defRPr>
            </a:lvl7pPr>
            <a:lvl8pPr marL="3200400" algn="l" defTabSz="914400" rtl="0" eaLnBrk="1" latinLnBrk="0" hangingPunct="1">
              <a:defRPr sz="2400" kern="1200">
                <a:solidFill>
                  <a:schemeClr val="tx1"/>
                </a:solidFill>
                <a:latin typeface="Calibri" panose="020F0502020204030204" pitchFamily="34" charset="0"/>
                <a:ea typeface="+mn-ea"/>
                <a:cs typeface="+mn-cs"/>
              </a:defRPr>
            </a:lvl8pPr>
            <a:lvl9pPr marL="3657600" algn="l" defTabSz="914400" rtl="0" eaLnBrk="1" latinLnBrk="0" hangingPunct="1">
              <a:defRPr sz="2400" kern="1200">
                <a:solidFill>
                  <a:schemeClr val="tx1"/>
                </a:solidFill>
                <a:latin typeface="Calibri" panose="020F0502020204030204" pitchFamily="34" charset="0"/>
                <a:ea typeface="+mn-ea"/>
                <a:cs typeface="+mn-cs"/>
              </a:defRPr>
            </a:lvl9pPr>
          </a:lstStyle>
          <a:p>
            <a:pPr algn="ctr" eaLnBrk="1" hangingPunct="1"/>
            <a:r>
              <a:rPr lang="en-US" sz="4000" dirty="0">
                <a:solidFill>
                  <a:schemeClr val="bg1"/>
                </a:solidFill>
                <a:latin typeface="Arial Rounded MT Bold" panose="020F0704030504030204" pitchFamily="34" charset="0"/>
              </a:rPr>
              <a:t>Components </a:t>
            </a:r>
            <a:r>
              <a:rPr lang="en-US" sz="4000" dirty="0" smtClean="0">
                <a:solidFill>
                  <a:schemeClr val="bg1"/>
                </a:solidFill>
                <a:latin typeface="Arial Rounded MT Bold" panose="020F0704030504030204" pitchFamily="34" charset="0"/>
              </a:rPr>
              <a:t>Required</a:t>
            </a:r>
            <a:endParaRPr lang="en-US" sz="4000" dirty="0">
              <a:solidFill>
                <a:schemeClr val="bg1"/>
              </a:solidFill>
              <a:latin typeface="Arial Rounded MT Bold" panose="020F0704030504030204" pitchFamily="34" charset="0"/>
            </a:endParaRPr>
          </a:p>
        </p:txBody>
      </p:sp>
      <p:sp>
        <p:nvSpPr>
          <p:cNvPr id="10" name="TextBox 9"/>
          <p:cNvSpPr txBox="1"/>
          <p:nvPr/>
        </p:nvSpPr>
        <p:spPr>
          <a:xfrm>
            <a:off x="1699839" y="2894786"/>
            <a:ext cx="6858000"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Arial Rounded MT Bold" panose="020F0704030504030204" pitchFamily="34" charset="0"/>
              </a:rPr>
              <a:t>Nodemcu ESP8266 board </a:t>
            </a:r>
          </a:p>
          <a:p>
            <a:pPr marL="457200" indent="-457200">
              <a:buFont typeface="Arial" panose="020B0604020202020204" pitchFamily="34" charset="0"/>
              <a:buChar char="•"/>
            </a:pPr>
            <a:r>
              <a:rPr lang="en-US" sz="3200" dirty="0">
                <a:solidFill>
                  <a:schemeClr val="bg1"/>
                </a:solidFill>
                <a:latin typeface="Arial Rounded MT Bold" panose="020F0704030504030204" pitchFamily="34" charset="0"/>
              </a:rPr>
              <a:t>Rain sensor </a:t>
            </a:r>
          </a:p>
          <a:p>
            <a:pPr marL="457200" indent="-457200">
              <a:buFont typeface="Arial" panose="020B0604020202020204" pitchFamily="34" charset="0"/>
              <a:buChar char="•"/>
            </a:pPr>
            <a:r>
              <a:rPr lang="en-US" sz="3200" dirty="0">
                <a:solidFill>
                  <a:schemeClr val="bg1"/>
                </a:solidFill>
                <a:latin typeface="Arial Rounded MT Bold" panose="020F0704030504030204" pitchFamily="34" charset="0"/>
              </a:rPr>
              <a:t>DHT11 sensor </a:t>
            </a:r>
          </a:p>
          <a:p>
            <a:pPr marL="457200" indent="-457200">
              <a:buFont typeface="Arial" panose="020B0604020202020204" pitchFamily="34" charset="0"/>
              <a:buChar char="•"/>
            </a:pPr>
            <a:r>
              <a:rPr lang="en-US" sz="3200" dirty="0">
                <a:solidFill>
                  <a:schemeClr val="bg1"/>
                </a:solidFill>
                <a:latin typeface="Arial Rounded MT Bold" panose="020F0704030504030204" pitchFamily="34" charset="0"/>
              </a:rPr>
              <a:t>LDR sensor </a:t>
            </a:r>
          </a:p>
          <a:p>
            <a:pPr marL="457200" indent="-457200">
              <a:buFont typeface="Arial" panose="020B0604020202020204" pitchFamily="34" charset="0"/>
              <a:buChar char="•"/>
            </a:pPr>
            <a:r>
              <a:rPr lang="en-US" sz="3200" dirty="0">
                <a:solidFill>
                  <a:schemeClr val="bg1"/>
                </a:solidFill>
                <a:latin typeface="Arial Rounded MT Bold" panose="020F0704030504030204" pitchFamily="34" charset="0"/>
              </a:rPr>
              <a:t>LCD </a:t>
            </a:r>
          </a:p>
          <a:p>
            <a:pPr marL="457200" indent="-457200">
              <a:buFont typeface="Arial" panose="020B0604020202020204" pitchFamily="34" charset="0"/>
              <a:buChar char="•"/>
            </a:pPr>
            <a:r>
              <a:rPr lang="en-US" sz="3200" dirty="0">
                <a:solidFill>
                  <a:schemeClr val="bg1"/>
                </a:solidFill>
                <a:latin typeface="Arial Rounded MT Bold" panose="020F0704030504030204" pitchFamily="34" charset="0"/>
              </a:rPr>
              <a:t>I2C </a:t>
            </a:r>
            <a:r>
              <a:rPr lang="en-US" sz="3200" dirty="0" smtClean="0">
                <a:solidFill>
                  <a:schemeClr val="bg1"/>
                </a:solidFill>
                <a:latin typeface="Arial Rounded MT Bold" panose="020F0704030504030204" pitchFamily="34" charset="0"/>
              </a:rPr>
              <a:t>module</a:t>
            </a:r>
            <a:endParaRPr lang="en-US" sz="3200" dirty="0">
              <a:solidFill>
                <a:schemeClr val="bg1"/>
              </a:solidFill>
              <a:latin typeface="Arial Rounded MT Bold" panose="020F0704030504030204" pitchFamily="34" charset="0"/>
            </a:endParaRPr>
          </a:p>
          <a:p>
            <a:pPr marL="457200" indent="-457200">
              <a:buFont typeface="Arial" panose="020B0604020202020204" pitchFamily="34" charset="0"/>
              <a:buChar char="•"/>
            </a:pPr>
            <a:r>
              <a:rPr lang="en-US" sz="3200" dirty="0" smtClean="0">
                <a:solidFill>
                  <a:schemeClr val="bg1"/>
                </a:solidFill>
                <a:latin typeface="Arial Rounded MT Bold" panose="020F0704030504030204" pitchFamily="34" charset="0"/>
              </a:rPr>
              <a:t>Breadboard</a:t>
            </a:r>
            <a:endParaRPr lang="en-US" sz="3200" dirty="0">
              <a:solidFill>
                <a:schemeClr val="bg1"/>
              </a:solidFill>
              <a:latin typeface="Arial Rounded MT Bold" panose="020F0704030504030204" pitchFamily="34" charset="0"/>
            </a:endParaRPr>
          </a:p>
          <a:p>
            <a:pPr marL="457200" indent="-457200">
              <a:buFont typeface="Arial" panose="020B0604020202020204" pitchFamily="34" charset="0"/>
              <a:buChar char="•"/>
            </a:pPr>
            <a:r>
              <a:rPr lang="en-US" sz="3200" dirty="0">
                <a:solidFill>
                  <a:schemeClr val="bg1"/>
                </a:solidFill>
                <a:latin typeface="Arial Rounded MT Bold" panose="020F0704030504030204" pitchFamily="34" charset="0"/>
              </a:rPr>
              <a:t>Jumper </a:t>
            </a:r>
            <a:r>
              <a:rPr lang="en-US" sz="3200" dirty="0" smtClean="0">
                <a:solidFill>
                  <a:schemeClr val="bg1"/>
                </a:solidFill>
                <a:latin typeface="Arial Rounded MT Bold" panose="020F0704030504030204" pitchFamily="34" charset="0"/>
              </a:rPr>
              <a:t>wires</a:t>
            </a:r>
            <a:endParaRPr lang="en-US" sz="3200" dirty="0">
              <a:solidFill>
                <a:schemeClr val="bg1"/>
              </a:solidFill>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2" name="AutoShape 2"/>
          <p:cNvSpPr/>
          <p:nvPr/>
        </p:nvSpPr>
        <p:spPr>
          <a:xfrm>
            <a:off x="17215332" y="-202843"/>
            <a:ext cx="1246533" cy="1941473"/>
          </a:xfrm>
          <a:prstGeom prst="rect">
            <a:avLst/>
          </a:prstGeom>
          <a:solidFill>
            <a:srgbClr val="FDFDFD"/>
          </a:solidFill>
        </p:spPr>
      </p:sp>
      <p:sp>
        <p:nvSpPr>
          <p:cNvPr id="3" name="AutoShape 3"/>
          <p:cNvSpPr/>
          <p:nvPr/>
        </p:nvSpPr>
        <p:spPr>
          <a:xfrm>
            <a:off x="2839405" y="869315"/>
            <a:ext cx="15766959" cy="125413"/>
          </a:xfrm>
          <a:prstGeom prst="rect">
            <a:avLst/>
          </a:prstGeom>
          <a:solidFill>
            <a:srgbClr val="318F9A"/>
          </a:solidFill>
        </p:spPr>
      </p:sp>
      <p:grpSp>
        <p:nvGrpSpPr>
          <p:cNvPr id="4" name="Group 4"/>
          <p:cNvGrpSpPr/>
          <p:nvPr/>
        </p:nvGrpSpPr>
        <p:grpSpPr>
          <a:xfrm rot="3994440">
            <a:off x="765337" y="616379"/>
            <a:ext cx="1075468" cy="107546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6" name="Group 6"/>
          <p:cNvGrpSpPr>
            <a:grpSpLocks noChangeAspect="1"/>
          </p:cNvGrpSpPr>
          <p:nvPr/>
        </p:nvGrpSpPr>
        <p:grpSpPr>
          <a:xfrm rot="3994440">
            <a:off x="1361012" y="1053035"/>
            <a:ext cx="677655" cy="677655"/>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153" y="2334606"/>
            <a:ext cx="2506982" cy="188023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696" y="2136773"/>
            <a:ext cx="2536962" cy="210968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3727" y="1811879"/>
            <a:ext cx="3689273" cy="246127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4024" y="5905500"/>
            <a:ext cx="3251840" cy="2588465"/>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37364" y="6257509"/>
            <a:ext cx="3069310" cy="2044161"/>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0200" y="5665527"/>
            <a:ext cx="3776111" cy="2828438"/>
          </a:xfrm>
          <a:prstGeom prst="rect">
            <a:avLst/>
          </a:prstGeom>
        </p:spPr>
      </p:pic>
      <p:sp>
        <p:nvSpPr>
          <p:cNvPr id="14" name="Rectangle 13"/>
          <p:cNvSpPr/>
          <p:nvPr/>
        </p:nvSpPr>
        <p:spPr>
          <a:xfrm>
            <a:off x="917306" y="4498393"/>
            <a:ext cx="2621230"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latin typeface="Arial Rounded MT Bold" panose="020F0704030504030204" pitchFamily="34" charset="0"/>
              </a:rPr>
              <a:t>Nodemcu ESP8266</a:t>
            </a:r>
          </a:p>
        </p:txBody>
      </p:sp>
      <p:sp>
        <p:nvSpPr>
          <p:cNvPr id="16" name="Rectangle 15"/>
          <p:cNvSpPr/>
          <p:nvPr/>
        </p:nvSpPr>
        <p:spPr>
          <a:xfrm>
            <a:off x="8164732" y="8767489"/>
            <a:ext cx="1117357" cy="369332"/>
          </a:xfrm>
          <a:prstGeom prst="rect">
            <a:avLst/>
          </a:prstGeom>
        </p:spPr>
        <p:txBody>
          <a:bodyPr wrap="none">
            <a:spAutoFit/>
          </a:bodyPr>
          <a:lstStyle/>
          <a:p>
            <a:pPr marL="457200" indent="-457200">
              <a:buFont typeface="Arial" panose="020B0604020202020204" pitchFamily="34" charset="0"/>
              <a:buChar char="•"/>
            </a:pPr>
            <a:r>
              <a:rPr lang="en-US" dirty="0" smtClean="0">
                <a:solidFill>
                  <a:schemeClr val="bg1"/>
                </a:solidFill>
                <a:latin typeface="Arial Rounded MT Bold" panose="020F0704030504030204" pitchFamily="34" charset="0"/>
              </a:rPr>
              <a:t>LCD</a:t>
            </a:r>
            <a:endParaRPr lang="en-US" dirty="0">
              <a:solidFill>
                <a:schemeClr val="bg1"/>
              </a:solidFill>
              <a:latin typeface="Arial Rounded MT Bold" panose="020F0704030504030204" pitchFamily="34" charset="0"/>
            </a:endParaRPr>
          </a:p>
        </p:txBody>
      </p:sp>
      <p:sp>
        <p:nvSpPr>
          <p:cNvPr id="17" name="Rectangle 16"/>
          <p:cNvSpPr/>
          <p:nvPr/>
        </p:nvSpPr>
        <p:spPr>
          <a:xfrm>
            <a:off x="8792960" y="4446915"/>
            <a:ext cx="2295821" cy="369332"/>
          </a:xfrm>
          <a:prstGeom prst="rect">
            <a:avLst/>
          </a:prstGeom>
        </p:spPr>
        <p:txBody>
          <a:bodyPr wrap="none">
            <a:spAutoFit/>
          </a:bodyPr>
          <a:lstStyle/>
          <a:p>
            <a:pPr marL="457200" indent="-457200">
              <a:buFont typeface="Arial" panose="020B0604020202020204" pitchFamily="34" charset="0"/>
              <a:buChar char="•"/>
            </a:pPr>
            <a:r>
              <a:rPr lang="en-US" dirty="0">
                <a:solidFill>
                  <a:schemeClr val="bg1"/>
                </a:solidFill>
                <a:latin typeface="Arial Rounded MT Bold" panose="020F0704030504030204" pitchFamily="34" charset="0"/>
              </a:rPr>
              <a:t>DHT11 sensor </a:t>
            </a:r>
          </a:p>
        </p:txBody>
      </p:sp>
      <p:sp>
        <p:nvSpPr>
          <p:cNvPr id="18" name="Rectangle 17"/>
          <p:cNvSpPr/>
          <p:nvPr/>
        </p:nvSpPr>
        <p:spPr>
          <a:xfrm>
            <a:off x="14000414" y="8602883"/>
            <a:ext cx="1989134" cy="369332"/>
          </a:xfrm>
          <a:prstGeom prst="rect">
            <a:avLst/>
          </a:prstGeom>
        </p:spPr>
        <p:txBody>
          <a:bodyPr wrap="none">
            <a:spAutoFit/>
          </a:bodyPr>
          <a:lstStyle/>
          <a:p>
            <a:pPr marL="457200" indent="-457200">
              <a:buFont typeface="Arial" panose="020B0604020202020204" pitchFamily="34" charset="0"/>
              <a:buChar char="•"/>
            </a:pPr>
            <a:r>
              <a:rPr lang="en-US" dirty="0">
                <a:solidFill>
                  <a:schemeClr val="bg1"/>
                </a:solidFill>
                <a:latin typeface="Arial Rounded MT Bold" panose="020F0704030504030204" pitchFamily="34" charset="0"/>
              </a:rPr>
              <a:t>Breadboard</a:t>
            </a:r>
          </a:p>
        </p:txBody>
      </p:sp>
      <p:sp>
        <p:nvSpPr>
          <p:cNvPr id="19" name="Rectangle 18"/>
          <p:cNvSpPr/>
          <p:nvPr/>
        </p:nvSpPr>
        <p:spPr>
          <a:xfrm>
            <a:off x="14026354" y="4446915"/>
            <a:ext cx="1283365" cy="369332"/>
          </a:xfrm>
          <a:prstGeom prst="rect">
            <a:avLst/>
          </a:prstGeom>
        </p:spPr>
        <p:txBody>
          <a:bodyPr wrap="none">
            <a:spAutoFit/>
          </a:bodyPr>
          <a:lstStyle/>
          <a:p>
            <a:pPr marL="457200" indent="-457200">
              <a:buFont typeface="Arial" panose="020B0604020202020204" pitchFamily="34" charset="0"/>
              <a:buChar char="•"/>
            </a:pPr>
            <a:r>
              <a:rPr lang="en-US" dirty="0">
                <a:solidFill>
                  <a:schemeClr val="bg1"/>
                </a:solidFill>
                <a:latin typeface="Arial Rounded MT Bold" panose="020F0704030504030204" pitchFamily="34" charset="0"/>
              </a:rPr>
              <a:t>Wires</a:t>
            </a:r>
          </a:p>
        </p:txBody>
      </p:sp>
      <p:sp>
        <p:nvSpPr>
          <p:cNvPr id="20" name="Rectangle 19"/>
          <p:cNvSpPr/>
          <p:nvPr/>
        </p:nvSpPr>
        <p:spPr>
          <a:xfrm>
            <a:off x="5438816" y="4446915"/>
            <a:ext cx="1912703" cy="369332"/>
          </a:xfrm>
          <a:prstGeom prst="rect">
            <a:avLst/>
          </a:prstGeom>
        </p:spPr>
        <p:txBody>
          <a:bodyPr wrap="none">
            <a:spAutoFit/>
          </a:bodyPr>
          <a:lstStyle/>
          <a:p>
            <a:pPr marL="457200" indent="-457200">
              <a:buFont typeface="Arial" panose="020B0604020202020204" pitchFamily="34" charset="0"/>
              <a:buChar char="•"/>
            </a:pPr>
            <a:r>
              <a:rPr lang="en-US" dirty="0" smtClean="0">
                <a:solidFill>
                  <a:schemeClr val="bg1"/>
                </a:solidFill>
                <a:latin typeface="Arial Rounded MT Bold" panose="020F0704030504030204" pitchFamily="34" charset="0"/>
              </a:rPr>
              <a:t>I2C module</a:t>
            </a:r>
            <a:endParaRPr lang="en-US" dirty="0">
              <a:solidFill>
                <a:schemeClr val="bg1"/>
              </a:solidFill>
              <a:latin typeface="Arial Rounded MT Bold" panose="020F0704030504030204" pitchFamily="34" charset="0"/>
            </a:endParaRPr>
          </a:p>
        </p:txBody>
      </p:sp>
      <p:sp>
        <p:nvSpPr>
          <p:cNvPr id="21" name="Rectangle 20"/>
          <p:cNvSpPr/>
          <p:nvPr/>
        </p:nvSpPr>
        <p:spPr>
          <a:xfrm>
            <a:off x="2530644" y="8767489"/>
            <a:ext cx="2033121" cy="369332"/>
          </a:xfrm>
          <a:prstGeom prst="rect">
            <a:avLst/>
          </a:prstGeom>
        </p:spPr>
        <p:txBody>
          <a:bodyPr wrap="none">
            <a:spAutoFit/>
          </a:bodyPr>
          <a:lstStyle/>
          <a:p>
            <a:pPr marL="457200" indent="-457200">
              <a:buFont typeface="Arial" panose="020B0604020202020204" pitchFamily="34" charset="0"/>
              <a:buChar char="•"/>
            </a:pPr>
            <a:r>
              <a:rPr lang="en-US" dirty="0">
                <a:solidFill>
                  <a:schemeClr val="bg1"/>
                </a:solidFill>
                <a:latin typeface="Arial Rounded MT Bold" panose="020F0704030504030204" pitchFamily="34" charset="0"/>
              </a:rPr>
              <a:t>Rain sensor </a:t>
            </a:r>
          </a:p>
        </p:txBody>
      </p:sp>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440757">
            <a:off x="8985142" y="2030695"/>
            <a:ext cx="1911458" cy="21833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5" name="AutoShape 5"/>
          <p:cNvSpPr/>
          <p:nvPr/>
        </p:nvSpPr>
        <p:spPr>
          <a:xfrm>
            <a:off x="17215332" y="-202843"/>
            <a:ext cx="1246533" cy="1941473"/>
          </a:xfrm>
          <a:prstGeom prst="rect">
            <a:avLst/>
          </a:prstGeom>
          <a:solidFill>
            <a:srgbClr val="FDFDFD"/>
          </a:solidFill>
        </p:spPr>
      </p:sp>
      <p:grpSp>
        <p:nvGrpSpPr>
          <p:cNvPr id="6" name="Group 6"/>
          <p:cNvGrpSpPr/>
          <p:nvPr/>
        </p:nvGrpSpPr>
        <p:grpSpPr>
          <a:xfrm rot="3994440">
            <a:off x="765337" y="616379"/>
            <a:ext cx="1075468" cy="107546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8" name="Group 8"/>
          <p:cNvGrpSpPr>
            <a:grpSpLocks noChangeAspect="1"/>
          </p:cNvGrpSpPr>
          <p:nvPr/>
        </p:nvGrpSpPr>
        <p:grpSpPr>
          <a:xfrm rot="3994440">
            <a:off x="1361012" y="1053035"/>
            <a:ext cx="677655" cy="677655"/>
            <a:chOff x="-2540" y="-2540"/>
            <a:chExt cx="6355080" cy="6355080"/>
          </a:xfrm>
        </p:grpSpPr>
        <p:sp>
          <p:nvSpPr>
            <p:cNvPr id="9" name="Freeform 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10" name="AutoShape 10"/>
          <p:cNvSpPr/>
          <p:nvPr/>
        </p:nvSpPr>
        <p:spPr>
          <a:xfrm>
            <a:off x="12779091" y="709950"/>
            <a:ext cx="5508909" cy="115888"/>
          </a:xfrm>
          <a:prstGeom prst="rect">
            <a:avLst/>
          </a:prstGeom>
          <a:solidFill>
            <a:srgbClr val="04383F"/>
          </a:solidFill>
        </p:spPr>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604" y="2095258"/>
            <a:ext cx="8118174" cy="7772400"/>
          </a:xfrm>
          <a:prstGeom prst="rect">
            <a:avLst/>
          </a:prstGeom>
        </p:spPr>
      </p:pic>
      <p:sp>
        <p:nvSpPr>
          <p:cNvPr id="22" name="Title 1">
            <a:extLst>
              <a:ext uri="{FF2B5EF4-FFF2-40B4-BE49-F238E27FC236}">
                <a16:creationId xmlns:a16="http://schemas.microsoft.com/office/drawing/2014/main" xmlns="" id="{2A9BB916-DF8E-4BA4-9747-07ED7DE82F15}"/>
              </a:ext>
            </a:extLst>
          </p:cNvPr>
          <p:cNvSpPr txBox="1">
            <a:spLocks/>
          </p:cNvSpPr>
          <p:nvPr/>
        </p:nvSpPr>
        <p:spPr>
          <a:xfrm>
            <a:off x="4312861" y="1038380"/>
            <a:ext cx="8825659" cy="7069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Arial Rounded MT Bold" panose="020F0704030504030204" pitchFamily="34" charset="0"/>
                <a:cs typeface="Times New Roman" panose="02020603050405020304" pitchFamily="18" charset="0"/>
              </a:rPr>
              <a:t>CIRCUIT DIAGRAM</a:t>
            </a:r>
            <a:endParaRPr lang="en-US" sz="4000" b="1" dirty="0">
              <a:solidFill>
                <a:schemeClr val="bg1"/>
              </a:solidFill>
              <a:latin typeface="Arial Rounded MT Bold" panose="020F07040305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pic>
        <p:nvPicPr>
          <p:cNvPr id="1026" name="Picture 2" descr="The Internet of Things: Getting Started with Bly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790700"/>
            <a:ext cx="7957957"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49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2" name="AutoShape 2"/>
          <p:cNvSpPr/>
          <p:nvPr/>
        </p:nvSpPr>
        <p:spPr>
          <a:xfrm>
            <a:off x="17215332" y="-202843"/>
            <a:ext cx="1246533" cy="1941473"/>
          </a:xfrm>
          <a:prstGeom prst="rect">
            <a:avLst/>
          </a:prstGeom>
          <a:solidFill>
            <a:srgbClr val="FDFDFD"/>
          </a:solidFill>
        </p:spPr>
      </p:sp>
      <p:sp>
        <p:nvSpPr>
          <p:cNvPr id="3" name="AutoShape 3"/>
          <p:cNvSpPr/>
          <p:nvPr/>
        </p:nvSpPr>
        <p:spPr>
          <a:xfrm>
            <a:off x="2839405" y="869315"/>
            <a:ext cx="15766959" cy="125413"/>
          </a:xfrm>
          <a:prstGeom prst="rect">
            <a:avLst/>
          </a:prstGeom>
          <a:solidFill>
            <a:srgbClr val="318F9A"/>
          </a:solidFill>
        </p:spPr>
      </p:sp>
      <p:grpSp>
        <p:nvGrpSpPr>
          <p:cNvPr id="4" name="Group 4"/>
          <p:cNvGrpSpPr/>
          <p:nvPr/>
        </p:nvGrpSpPr>
        <p:grpSpPr>
          <a:xfrm rot="3994440">
            <a:off x="765337" y="616379"/>
            <a:ext cx="1075468" cy="107546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6" name="Group 6"/>
          <p:cNvGrpSpPr>
            <a:grpSpLocks noChangeAspect="1"/>
          </p:cNvGrpSpPr>
          <p:nvPr/>
        </p:nvGrpSpPr>
        <p:grpSpPr>
          <a:xfrm rot="3994440">
            <a:off x="1361012" y="1053035"/>
            <a:ext cx="677655" cy="677655"/>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8" name="Title 1">
            <a:extLst>
              <a:ext uri="{FF2B5EF4-FFF2-40B4-BE49-F238E27FC236}">
                <a16:creationId xmlns:a16="http://schemas.microsoft.com/office/drawing/2014/main" xmlns="" id="{2A9BB916-DF8E-4BA4-9747-07ED7DE82F15}"/>
              </a:ext>
            </a:extLst>
          </p:cNvPr>
          <p:cNvSpPr txBox="1">
            <a:spLocks/>
          </p:cNvSpPr>
          <p:nvPr/>
        </p:nvSpPr>
        <p:spPr>
          <a:xfrm>
            <a:off x="4312861" y="1038380"/>
            <a:ext cx="8825659" cy="7069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000" b="1" dirty="0">
              <a:solidFill>
                <a:schemeClr val="bg1"/>
              </a:solidFill>
              <a:latin typeface="Arial Rounded MT Bold" panose="020F07040305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xmlns="" id="{2A9BB916-DF8E-4BA4-9747-07ED7DE82F15}"/>
              </a:ext>
            </a:extLst>
          </p:cNvPr>
          <p:cNvSpPr txBox="1">
            <a:spLocks/>
          </p:cNvSpPr>
          <p:nvPr/>
        </p:nvSpPr>
        <p:spPr>
          <a:xfrm>
            <a:off x="4465261" y="1190780"/>
            <a:ext cx="8825659" cy="7069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000" b="1" dirty="0">
              <a:solidFill>
                <a:schemeClr val="bg1"/>
              </a:solidFill>
              <a:latin typeface="Arial Rounded MT Bold" panose="020F0704030504030204" pitchFamily="34"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361" y="3162299"/>
            <a:ext cx="2195529" cy="4054733"/>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3162300"/>
            <a:ext cx="2286000" cy="4054732"/>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102" y="3162299"/>
            <a:ext cx="2410098" cy="406743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6600" y="1544262"/>
            <a:ext cx="3810000" cy="77046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 id="{CAB38234-818F-4B05-A2DF-222E23982876}" vid="{F0B7D4D4-7D8D-41C9-B917-1BF6D475FEF8}"/>
    </a:ext>
  </a:extLst>
</a:theme>
</file>

<file path=docProps/app.xml><?xml version="1.0" encoding="utf-8"?>
<Properties xmlns="http://schemas.openxmlformats.org/officeDocument/2006/extended-properties" xmlns:vt="http://schemas.openxmlformats.org/officeDocument/2006/docPropsVTypes">
  <Template>IOT_final</Template>
  <TotalTime>581</TotalTime>
  <Words>248</Words>
  <Application>Microsoft Office PowerPoint</Application>
  <PresentationFormat>Custom</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League Spartan Italics</vt:lpstr>
      <vt:lpstr>Calibri</vt:lpstr>
      <vt:lpstr>Times New Roman</vt:lpstr>
      <vt:lpstr>Arial Rounded MT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CSC</dc:creator>
  <cp:lastModifiedBy>CSC</cp:lastModifiedBy>
  <cp:revision>12</cp:revision>
  <dcterms:created xsi:type="dcterms:W3CDTF">2021-10-28T21:04:00Z</dcterms:created>
  <dcterms:modified xsi:type="dcterms:W3CDTF">2022-04-09T09:56:35Z</dcterms:modified>
  <dc:identifier>DAEuI0icxbo</dc:identifier>
</cp:coreProperties>
</file>