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4A7-F7B2-4A65-A1D9-0027CB29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8509D-4704-4B25-ACCA-C3442DCB4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4BCE-81DC-48E2-A3E6-9C37334D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896E-FA83-4014-95B7-5B48EBF9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430-0EA9-4783-87B8-62D3381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97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DC9C-BA9C-436C-8617-C201B168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924F0-FDE8-44A6-88DF-6A0A793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0AB7-4F42-4A35-808F-FC624870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F0BB-FE39-403C-B352-F022133E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AC9E7-F981-4B6A-8BFC-8171F3D6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7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5A158-8B58-4D50-B3F6-D2563E990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F6CD1-B6E9-4DA1-962B-D8FD027C0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5028-1486-4F45-8234-8EE1BA0A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6E59-8F8C-42BE-A570-6DB6DB51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E17D-C4DA-41FA-AE13-31F39128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8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EEF1-0537-4720-8A9F-DC3D506E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D8DB-4EF9-415B-BDE7-AABEE52C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7687-5C53-468C-BB68-347CF527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52303-A3D3-4CD0-87A6-E561208C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1A4D-1C91-4337-9A21-612C337B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75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95AA-FE99-4A94-90D9-75420B29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3F54-AACD-40CC-B506-4552C080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C066-0499-4188-ACC7-68A468CF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55C9-4FCC-4690-932E-792EAD1C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15D4-7187-4479-808E-BFAB38A5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3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C851-22A7-4F65-BE29-7EAF6C3D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69EE-B67F-40C4-A5CB-114F2B69B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11F5E-236F-452E-BFDC-D53EA3AA6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63C91-B553-4803-BCD0-C2ED78EF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D755-EDB0-4B81-82F6-7A70D8AF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002C-4F8A-4F3D-9535-438F91F9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40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C5B7-7BF8-48D3-9335-87530047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8528-72E3-4394-8F73-09932DBE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C9EE3-BDCA-4735-82FB-1176276E1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2F06C-62E6-41B9-A958-A17FDAF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C38DE-ED66-4ABE-82C0-7D4CDCAEF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81285-6EBD-4564-BAE9-B5A8777B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AD7DE-D358-452B-B530-58AC1ACE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3DB90-1955-4A7E-B50A-C9770C3C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9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2CB4-FD31-4CD1-BDC7-BC0F557D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2A5AA-9805-43AF-B787-6BB939B9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A568B-E943-4ADE-A768-B024EFF1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90BA8-412A-4AEA-A2C8-CFDC8CF1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61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5F15A-191F-46E5-8A39-A38AF2E1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F89FC-4FF3-423E-B1D8-A91237F2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A830-FD10-4F87-9D66-4FF33180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19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6D90-1E83-4E16-A304-D7C7207E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B76D-6236-4EB3-BB2F-4ACA28D0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26B52-B525-4AF8-BA2C-1CEB7F2AD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7A502-2218-4D12-8812-116B1A51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3FD6-9B7A-4B2E-8DF0-A5D9E08F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4E4D2-166C-4854-A47A-9D154C92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77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7FC6-2D0A-41AE-B2DE-A6646B5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B3008-4322-4361-9E5E-F82FA4745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F2B4A-BE56-44A8-B587-17E35F347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B2F78-24EE-476F-909E-259FC520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22C0-5AF3-4FF1-AF80-C2A9C134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6B3D-AB6B-4DDD-9040-C9A55D9D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44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AEEE7-6E34-42EF-BAA8-BA698F84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1673-4FE8-43E1-BE0A-ECBF90ED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1B00-B49D-4B10-A74D-8DCBE0F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35F9-E894-44B6-BFFC-55FB8993DB1D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C860-9E59-43D5-90DE-4ACEE7F74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500F-92D5-4A4F-8617-11CFAA759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7988-A3C4-402B-AC55-D32B913177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70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ica110394/Coursera_Capstone" TargetMode="External"/><Relationship Id="rId2" Type="http://schemas.openxmlformats.org/officeDocument/2006/relationships/hyperlink" Target="https://www.linkedin.com/in/monica110394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ica110394/Coursera_Capston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70A-5638-48A7-827A-ACD302C57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4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the Severity of a Traffic Accident</a:t>
            </a:r>
            <a:br>
              <a:rPr lang="en-A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Data Science Professional Certificate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B3B1E-2EE8-4B98-9651-70D475A2C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451"/>
            <a:ext cx="9144000" cy="1655762"/>
          </a:xfrm>
        </p:spPr>
        <p:txBody>
          <a:bodyPr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AU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Monica</a:t>
            </a:r>
          </a:p>
          <a:p>
            <a:pPr algn="ctr">
              <a:spcAft>
                <a:spcPts val="1200"/>
              </a:spcAft>
              <a:tabLst>
                <a:tab pos="2865755" algn="ctr"/>
                <a:tab pos="5731510" algn="r"/>
              </a:tabLst>
            </a:pPr>
            <a:r>
              <a:rPr lang="en-A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en-A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GitHub</a:t>
            </a:r>
            <a:endParaRPr lang="en-A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AU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 October 2020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871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56BC-D7CC-43B0-B8C9-174C0D96E7E4}"/>
              </a:ext>
            </a:extLst>
          </p:cNvPr>
          <p:cNvSpPr txBox="1"/>
          <p:nvPr/>
        </p:nvSpPr>
        <p:spPr>
          <a:xfrm>
            <a:off x="1095376" y="990599"/>
            <a:ext cx="10896600" cy="335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 the feature 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AU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AU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AU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AU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preprocessing.StandardScaler</a:t>
            </a:r>
            <a:r>
              <a:rPr lang="en-AU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().fit(features).transform(features)</a:t>
            </a:r>
            <a:endParaRPr lang="en-AU" sz="1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split into train and test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Train set: (90600, 14) (90600,)</a:t>
            </a:r>
          </a:p>
          <a:p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set: (22650, 14) (22650,)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AA7780-4CE4-4ACE-9CF4-AA654E37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6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37B3B-43C6-4986-90D0-646FDAA49526}"/>
              </a:ext>
            </a:extLst>
          </p:cNvPr>
          <p:cNvSpPr txBox="1"/>
          <p:nvPr/>
        </p:nvSpPr>
        <p:spPr>
          <a:xfrm>
            <a:off x="831850" y="1123950"/>
            <a:ext cx="93630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Neighbours</a:t>
            </a: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accuracy score achieved was 0.6806 with k=7</a:t>
            </a: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CF96E-B40F-4AC2-A188-10A3F02B83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39390"/>
            <a:ext cx="4203701" cy="29021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901F92E7-F54E-480D-A188-403677A7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02"/>
            <a:ext cx="184731" cy="4770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230E0-F832-49D2-AD4E-295FF5AA184D}"/>
              </a:ext>
            </a:extLst>
          </p:cNvPr>
          <p:cNvSpPr txBox="1"/>
          <p:nvPr/>
        </p:nvSpPr>
        <p:spPr>
          <a:xfrm>
            <a:off x="831850" y="2814637"/>
            <a:ext cx="54054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KNeighborsClassifier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(algorithm='auto',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leaf_size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=30, metric='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minkowski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 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metric_params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n_jobs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n_neighbors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=7, p=2,                     weights='uniform’)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Train set Accuracy:  0.7195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set Accuracy:  0.6806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91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58E2C-C775-4AD7-BA46-2DE9598CA8DA}"/>
              </a:ext>
            </a:extLst>
          </p:cNvPr>
          <p:cNvSpPr txBox="1"/>
          <p:nvPr/>
        </p:nvSpPr>
        <p:spPr>
          <a:xfrm>
            <a:off x="831850" y="1123950"/>
            <a:ext cx="9363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accuracy score achieved was 0.6806 with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10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89CB9-DBCF-4459-BE78-D979BDBDB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58" y="2693610"/>
            <a:ext cx="4308158" cy="304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586466-C65D-43F0-8601-C16D6E92CD5B}"/>
              </a:ext>
            </a:extLst>
          </p:cNvPr>
          <p:cNvSpPr txBox="1"/>
          <p:nvPr/>
        </p:nvSpPr>
        <p:spPr>
          <a:xfrm>
            <a:off x="795496" y="2887118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DecisionTreeClassifier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ccp_alpha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class_weight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criterion='entropy',    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max_depth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=10,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max_features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max_leaf_nodes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   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min_impurity_decrease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min_impurity_split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   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min_samples_leaf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min_samples_split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=2,    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min_weight_fraction_leaf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presort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='deprecated',    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random_state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splitter='best’)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altLang="en-US" sz="16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Train set Accuracy:  0.7183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set Accuracy:  0.7128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9B356B-34B5-4ABF-A8A9-9342E466D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1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E8E81-E6AF-4A95-9CF2-0D31EE2445EA}"/>
              </a:ext>
            </a:extLst>
          </p:cNvPr>
          <p:cNvSpPr txBox="1"/>
          <p:nvPr/>
        </p:nvSpPr>
        <p:spPr>
          <a:xfrm>
            <a:off x="852488" y="1114425"/>
            <a:ext cx="9342437" cy="157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accuracy score achieved was 0.6806 with C=0.1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B1B35-2DA7-421C-B766-F6C9EF09B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2693610"/>
            <a:ext cx="4648200" cy="29141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708152B-D846-4348-9CDE-992E5F5F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AC5EA-CE7A-4B35-B316-5E6D4CD8DD4F}"/>
              </a:ext>
            </a:extLst>
          </p:cNvPr>
          <p:cNvSpPr txBox="1"/>
          <p:nvPr/>
        </p:nvSpPr>
        <p:spPr>
          <a:xfrm>
            <a:off x="831850" y="2625508"/>
            <a:ext cx="593407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LogisticRegression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(C=0.1,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class_weight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dual=False,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fit_intercept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=True,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intercept_scaling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=1, l1_ratio=None,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max_iter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=100,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multi_class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='auto',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n_jobs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penalty='l2',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random_state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=None, solver='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liblinear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tol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=0.0001, verbose=0,                   </a:t>
            </a:r>
            <a:r>
              <a:rPr kumimoji="0" lang="en-AU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warm_start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=False)</a:t>
            </a:r>
          </a:p>
          <a:p>
            <a:endParaRPr lang="en-AU" altLang="en-US" sz="16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Train set Accuracy:  0.6591</a:t>
            </a:r>
          </a:p>
          <a:p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set Accuracy:  0.6595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10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BF05AA-DC13-4DBA-BF88-E6D733A01B0B}"/>
              </a:ext>
            </a:extLst>
          </p:cNvPr>
          <p:cNvSpPr txBox="1"/>
          <p:nvPr/>
        </p:nvSpPr>
        <p:spPr>
          <a:xfrm>
            <a:off x="1152526" y="1066800"/>
            <a:ext cx="9342437" cy="406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Jaccard Index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 Score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Score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Score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</a:t>
            </a:r>
          </a:p>
          <a:p>
            <a:pPr marL="457200" algn="just">
              <a:lnSpc>
                <a:spcPct val="107000"/>
              </a:lnSpc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problem, lower false positive rate is less important than higher true positive rate. In other words, it is more important to properly predict the high-severity accident properly, if there is room for doubt it is better to prevent.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Loss (Logistic Regression only)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0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2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5C6D1C-8250-498E-A95E-3A3E0D30B1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1" y="1016635"/>
            <a:ext cx="3366770" cy="228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77587A-A11A-4CB6-B170-ACE25FCD6E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05" y="1016635"/>
            <a:ext cx="3343910" cy="226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0C3865-534C-4E5B-B7B2-AA3005C985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19" y="992505"/>
            <a:ext cx="3378835" cy="22936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B29812-6562-47CD-96C6-F4112F870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41294"/>
              </p:ext>
            </p:extLst>
          </p:nvPr>
        </p:nvGraphicFramePr>
        <p:xfrm>
          <a:off x="1717357" y="3883027"/>
          <a:ext cx="8364855" cy="1311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4594">
                  <a:extLst>
                    <a:ext uri="{9D8B030D-6E8A-4147-A177-3AD203B41FA5}">
                      <a16:colId xmlns:a16="http://schemas.microsoft.com/office/drawing/2014/main" val="424762245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393154803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371077604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78887766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67759056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85978651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536886083"/>
                    </a:ext>
                  </a:extLst>
                </a:gridCol>
              </a:tblGrid>
              <a:tr h="327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</a:rPr>
                        <a:t>Algorithm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Jaccard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F1 Score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Precision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Recall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AUC (ROC)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Log Loss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409126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KNN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0.6806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0.6797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0.6991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0.6284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0.75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NA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784156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Decision Tree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0.7128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0.7104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0.7582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0.6207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0.79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NA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507081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Logistic Regression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0.6595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0.6585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0.6417 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0.7144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>
                          <a:effectLst/>
                        </a:rPr>
                        <a:t>0.74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</a:rPr>
                        <a:t>0.5899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9985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708EF8-B323-4D32-AC08-B60316595046}"/>
              </a:ext>
            </a:extLst>
          </p:cNvPr>
          <p:cNvSpPr txBox="1"/>
          <p:nvPr/>
        </p:nvSpPr>
        <p:spPr>
          <a:xfrm>
            <a:off x="339328" y="5537637"/>
            <a:ext cx="115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is the best classifier out of the three with the best Jaccard Index 0.71, best F1 Score 0.75 and best AUC 0.79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959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62373-7922-49A3-8CB1-36FF03F147D2}"/>
              </a:ext>
            </a:extLst>
          </p:cNvPr>
          <p:cNvSpPr txBox="1"/>
          <p:nvPr/>
        </p:nvSpPr>
        <p:spPr>
          <a:xfrm>
            <a:off x="566737" y="467103"/>
            <a:ext cx="1105852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 of an example dataset in IBM Data Science Professional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be downloaded from my GitHub repository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https://github.com/monica110394/Coursera_Capstone</a:t>
            </a:r>
            <a:endParaRPr lang="en-A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</a:p>
          <a:p>
            <a:endParaRPr lang="en-A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'SEVERITYCODE', 'ADDRTYPE', 'COLLISIONTYPE', 'PERSONCOUNT', 'PEDCOUNT', 'PEDCYLCOUNT', 'VEHCOUNT', 'JUNCTIONTYPE', 'SDOT_COLCODE', 'INATTENTIONIND’, 'UNDERINFL', 'WEATHER', 'ROADCOND', 'LIGHTCOND', 'SPEEDING', 'ST_COLCODE', 'HITPARKEDCAR’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variable: </a:t>
            </a:r>
            <a:r>
              <a:rPr lang="en-AU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'SEVERITYCODE’ </a:t>
            </a:r>
            <a:endParaRPr lang="en-AU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Values are detected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Attributes are removed that have most of the values as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are dropped that had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 of rows: 182895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 of Columns: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'SEVERITYCODE', 'ADDRTYPE', 'COLLISIONTYPE', 'PERSONCOUNT','PEDCOUNT', 'PEDCYLCOUNT', 'VEHCOUNT', 'JUNCTIONTYPE', 'SDOT_COLCODE', 'UNDERINFL', 'WEATHER', 'ROADCOND', 'LIGHTCOND', 'ST_COLCODE', 'HITPARKEDCAR'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9B36CC-4FE6-4321-AA57-8B1B84361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02"/>
            <a:ext cx="184731" cy="4770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A339345-AE08-49E4-9033-1AF33EFB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02"/>
            <a:ext cx="2044500" cy="4770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F4E66-F4A9-4207-853C-78AD1734D4A2}"/>
              </a:ext>
            </a:extLst>
          </p:cNvPr>
          <p:cNvSpPr txBox="1"/>
          <p:nvPr/>
        </p:nvSpPr>
        <p:spPr>
          <a:xfrm>
            <a:off x="1357312" y="812899"/>
            <a:ext cx="409575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Encoding (categorical variables)</a:t>
            </a:r>
          </a:p>
          <a:p>
            <a:endParaRPr lang="en-A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'ADDRTYPE’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'COLLISIONTYPE’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'JUNCTIONTYPE’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'SDOT_COLCODE’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'UNDERINFL’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'WEATHER’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'ROADCOND’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'LIGHTCOND’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'ST_COLCODE’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'HITPARKEDCAR’</a:t>
            </a:r>
            <a:r>
              <a:rPr kumimoji="0" lang="en-AU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AU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Numerical variables</a:t>
            </a:r>
          </a:p>
          <a:p>
            <a:endParaRPr lang="en-A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'PERSONCOUNT’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'PEDCOUNT’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'PEDCYLCOUNT’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'VEHCOUNT'</a:t>
            </a:r>
            <a:r>
              <a:rPr kumimoji="0" lang="en-A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8E62F4-7507-457A-B961-1A48DA804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02"/>
            <a:ext cx="2967829" cy="4770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B06332-B414-438D-8D88-5141979B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02"/>
            <a:ext cx="2967829" cy="4770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2756F-3020-477D-AF69-245511E83AAF}"/>
              </a:ext>
            </a:extLst>
          </p:cNvPr>
          <p:cNvSpPr txBox="1"/>
          <p:nvPr/>
        </p:nvSpPr>
        <p:spPr>
          <a:xfrm>
            <a:off x="6019801" y="806648"/>
            <a:ext cx="51149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Balancing dataset:</a:t>
            </a:r>
          </a:p>
          <a:p>
            <a:endParaRPr lang="en-AU" sz="18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nbalanced dataset can cause the prediction to be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is balanced by down sampling the category that has greater number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case it is </a:t>
            </a:r>
            <a:r>
              <a:rPr lang="en-AU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'SEVERITYCODE’=1</a:t>
            </a:r>
          </a:p>
          <a:p>
            <a:endParaRPr lang="en-AU" sz="180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571681-06C0-4A26-81C4-0D42E08A48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217544"/>
            <a:ext cx="4510088" cy="32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8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4959D-F0F7-45DE-8BB2-A91EFE224F67}"/>
              </a:ext>
            </a:extLst>
          </p:cNvPr>
          <p:cNvSpPr txBox="1"/>
          <p:nvPr/>
        </p:nvSpPr>
        <p:spPr>
          <a:xfrm>
            <a:off x="633413" y="442913"/>
            <a:ext cx="6967537" cy="6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(categorical variables)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F7337-8D40-4BDF-9060-9FF17050EC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4" y="1224379"/>
            <a:ext cx="4173855" cy="248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DA736-8698-4F68-A926-E86D3CF804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47" y="3657064"/>
            <a:ext cx="5731510" cy="304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65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CB0F43-4240-4A6E-AFDD-B3394F50F7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6" y="3772535"/>
            <a:ext cx="5731510" cy="304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944B52-22E7-469C-B0FA-61FAAF687B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08" y="155575"/>
            <a:ext cx="5731510" cy="371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9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E9F009-4A39-4468-BD84-EEA1315EF4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1" y="325754"/>
            <a:ext cx="6847204" cy="351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F4EB2-127E-4B16-854A-FD1D701B1E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68" y="3940808"/>
            <a:ext cx="5832793" cy="2591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6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B0DD8D-5E95-4B84-AAAC-E09C5E9D4D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1" y="324485"/>
            <a:ext cx="6524625" cy="321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D3D20F-EA4C-43DB-AFBA-4797E04038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06" y="3501707"/>
            <a:ext cx="6461443" cy="3294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19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100FE0-4B85-4255-B3FE-3F641F9260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1" y="574357"/>
            <a:ext cx="6266180" cy="328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70903-4989-4198-8285-184AC9521A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29" y="3614420"/>
            <a:ext cx="4687570" cy="320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82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7CDDEA-6CBD-481A-B91C-D4DEC3EB849E}"/>
              </a:ext>
            </a:extLst>
          </p:cNvPr>
          <p:cNvSpPr txBox="1"/>
          <p:nvPr/>
        </p:nvSpPr>
        <p:spPr>
          <a:xfrm>
            <a:off x="552450" y="400050"/>
            <a:ext cx="6967537" cy="6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(numerical variables)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111B6-BF15-4C1D-B32C-610A1B5D99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65" y="865324"/>
            <a:ext cx="3575685" cy="291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FBE80-08AF-4AF2-8FA9-714CB43615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64" y="805693"/>
            <a:ext cx="3569969" cy="297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52A5A-0A43-4734-9C22-C6E37B8EFD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57" y="3741495"/>
            <a:ext cx="3575685" cy="3113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065B2-ABC5-4169-BFB6-906879DA625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78128"/>
            <a:ext cx="3737929" cy="3039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24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716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Office Theme</vt:lpstr>
      <vt:lpstr>Predict the Severity of a Traffic Accident  IBM Data Science Professional Certificate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Prasad</dc:creator>
  <cp:lastModifiedBy>Monica Prasad</cp:lastModifiedBy>
  <cp:revision>10</cp:revision>
  <dcterms:created xsi:type="dcterms:W3CDTF">2020-10-09T11:16:24Z</dcterms:created>
  <dcterms:modified xsi:type="dcterms:W3CDTF">2020-10-09T12:44:19Z</dcterms:modified>
</cp:coreProperties>
</file>