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6.xml"/><Relationship Id="rId63" Type="http://schemas.openxmlformats.org/officeDocument/2006/relationships/font" Target="fonts/Lat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ato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Raleway-bold.fntdata"/><Relationship Id="rId12" Type="http://schemas.openxmlformats.org/officeDocument/2006/relationships/slide" Target="slides/slide8.xml"/><Relationship Id="rId56" Type="http://schemas.openxmlformats.org/officeDocument/2006/relationships/font" Target="fonts/Raleway-regular.fntdata"/><Relationship Id="rId15" Type="http://schemas.openxmlformats.org/officeDocument/2006/relationships/slide" Target="slides/slide11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10.xml"/><Relationship Id="rId58" Type="http://schemas.openxmlformats.org/officeDocument/2006/relationships/font" Target="fonts/Raleway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Typescript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Version: 2.6.2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Monica Pandey • 20.12.2017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Identifiers: Rules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Identifiers are names given to elements in a program like variable, functions etc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include both characters &amp; digits.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Can't begin with digit.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Can't include special characters except underscore(_) &amp; dollar($) sign.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Can't be a keyword. Must be unique.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Case-sensitive.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Can't contain spaces.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Line of code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Semicolons are optional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Single line - //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Multiline - /* *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2400250" y="4997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Datatypes</a:t>
            </a:r>
          </a:p>
        </p:txBody>
      </p:sp>
      <p:grpSp>
        <p:nvGrpSpPr>
          <p:cNvPr id="164" name="Shape 164"/>
          <p:cNvGrpSpPr/>
          <p:nvPr/>
        </p:nvGrpSpPr>
        <p:grpSpPr>
          <a:xfrm>
            <a:off x="2684632" y="2634158"/>
            <a:ext cx="198900" cy="593656"/>
            <a:chOff x="2223534" y="2938958"/>
            <a:chExt cx="198900" cy="593656"/>
          </a:xfrm>
        </p:grpSpPr>
        <p:cxnSp>
          <p:nvCxnSpPr>
            <p:cNvPr id="165" name="Shape 16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Shape 16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idx="1" type="body"/>
          </p:nvPr>
        </p:nvSpPr>
        <p:spPr>
          <a:xfrm>
            <a:off x="301675" y="3376725"/>
            <a:ext cx="4216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Built-in types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600"/>
              <a:t>*number, string, boolean, void, null, undefined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4319545" y="2067415"/>
            <a:ext cx="198900" cy="593656"/>
            <a:chOff x="3918084" y="1610215"/>
            <a:chExt cx="198900" cy="593656"/>
          </a:xfrm>
        </p:grpSpPr>
        <p:cxnSp>
          <p:nvCxnSpPr>
            <p:cNvPr id="169" name="Shape 16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Shape 17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Shape 171"/>
          <p:cNvSpPr txBox="1"/>
          <p:nvPr>
            <p:ph idx="1" type="body"/>
          </p:nvPr>
        </p:nvSpPr>
        <p:spPr>
          <a:xfrm>
            <a:off x="2807900" y="1071475"/>
            <a:ext cx="32430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Any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600"/>
              <a:t>*The supertype of all data types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5973070" y="2634158"/>
            <a:ext cx="198900" cy="593656"/>
            <a:chOff x="5958946" y="2938958"/>
            <a:chExt cx="198900" cy="593656"/>
          </a:xfrm>
        </p:grpSpPr>
        <p:cxnSp>
          <p:nvCxnSpPr>
            <p:cNvPr id="173" name="Shape 17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idx="1" type="body"/>
          </p:nvPr>
        </p:nvSpPr>
        <p:spPr>
          <a:xfrm>
            <a:off x="4742600" y="3376725"/>
            <a:ext cx="36213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User-defined types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600"/>
              <a:t>*arrays, enums, classes, interfaces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2782925" y="2640900"/>
            <a:ext cx="328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Null &amp; Undefined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Undefined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 variable initialized with undefined means that the variable has no value. 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Or the object assigned to it has no value</a:t>
            </a:r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Null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Variable has been assigned an object which has value </a:t>
            </a:r>
            <a:r>
              <a:rPr b="1" lang="en" sz="1600">
                <a:solidFill>
                  <a:schemeClr val="dk1"/>
                </a:solidFill>
              </a:rPr>
              <a:t>undefined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5553938" y="1414875"/>
            <a:ext cx="14400" cy="3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Variable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Declarations: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var [identifier] : [type-annotation] = value ; // </a:t>
            </a:r>
            <a:r>
              <a:rPr lang="en" sz="1400">
                <a:solidFill>
                  <a:srgbClr val="666666"/>
                </a:solidFill>
              </a:rPr>
              <a:t>var name: string = "marry" 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var [identifier] : [type-annotation] ; //</a:t>
            </a:r>
            <a:r>
              <a:rPr lang="en" sz="1400">
                <a:solidFill>
                  <a:srgbClr val="666666"/>
                </a:solidFill>
              </a:rPr>
              <a:t>var name: string 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var [identifier] = value ; // </a:t>
            </a:r>
            <a:r>
              <a:rPr lang="en" sz="1400">
                <a:solidFill>
                  <a:srgbClr val="666666"/>
                </a:solidFill>
              </a:rPr>
              <a:t>var name = "marry" 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var [identifier] ; // </a:t>
            </a:r>
            <a:r>
              <a:rPr lang="en" sz="1400">
                <a:solidFill>
                  <a:srgbClr val="666666"/>
                </a:solidFill>
              </a:rPr>
              <a:t>var name: string 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Strong Type &amp; Type Inference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score1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score1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"Doe"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Type Assertion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Change variable type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Symbol: &lt;S&gt; &lt;T&gt;  </a:t>
            </a:r>
            <a:r>
              <a:rPr lang="en" sz="1200">
                <a:solidFill>
                  <a:srgbClr val="666666"/>
                </a:solidFill>
              </a:rPr>
              <a:t>*S, T  are  data 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S should be supertype of T or vice-versa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Eg: </a:t>
            </a:r>
          </a:p>
          <a:p>
            <a:pPr indent="-6985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str2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&lt;number&gt;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&lt;any&gt;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str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</a:p>
          <a:p>
            <a:pPr indent="-69850" lvl="0" marL="50800" marR="50800" rtl="0">
              <a:lnSpc>
                <a:spcPct val="85714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(typeOf(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Variable Scope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Global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Local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Static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global_num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//global variable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num_val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//class variable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sval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//static field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storeNum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local_num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//local variable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Decision Making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Supported decision making statements are: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statements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If...else statements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Nested if... else statements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Switch statements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Loops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Supported loops are: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loop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while loop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do...while loops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ontinue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2909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Definition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Typescript is javascript for application-scale development.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superset of javascript compiled to javascript.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It is designed by </a:t>
            </a:r>
            <a:r>
              <a:rPr b="1" lang="en" sz="1600"/>
              <a:t>Anders Hejlsberg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900" y="2645075"/>
            <a:ext cx="2105312" cy="193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410112" y="14433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Types of functions </a:t>
            </a:r>
            <a:r>
              <a:rPr b="1" lang="en" sz="2100">
                <a:solidFill>
                  <a:schemeClr val="dk1"/>
                </a:solidFill>
              </a:rPr>
              <a:t>are: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Non-void returning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Parameterized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Optional p</a:t>
            </a:r>
            <a:r>
              <a:rPr lang="en" sz="1600"/>
              <a:t>arameterized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 p</a:t>
            </a:r>
            <a:r>
              <a:rPr lang="en" sz="1600"/>
              <a:t>arameterized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Default p</a:t>
            </a:r>
            <a:r>
              <a:rPr lang="en" sz="1600"/>
              <a:t>arameterized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Anonymous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Lambda functions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Syntactic functions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Optional Parameters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passing argument is not compulsory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Parameter can be marked as optional by ? mark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Optional parameter should be declared last in argument body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Optional Parameters </a:t>
            </a:r>
            <a:r>
              <a:rPr lang="en" sz="1800">
                <a:solidFill>
                  <a:srgbClr val="666666"/>
                </a:solidFill>
              </a:rPr>
              <a:t>(Cont…)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details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mail_id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"ID:"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mail_id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"Email Id"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mail_id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"mary"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"mary@xyz.com"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Rest Parameters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restriction in number of arguments to be passed in a function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acts as placeholder for multiple arguments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Rest Parameters </a:t>
            </a:r>
            <a:r>
              <a:rPr lang="en" sz="1800">
                <a:solidFill>
                  <a:srgbClr val="666666"/>
                </a:solidFill>
              </a:rPr>
              <a:t>(Cont…)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buildName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(firstName: string, ...restOfNames)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 firstName + " " +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restOfNames.join(",")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let employeeName = buildName(</a:t>
            </a:r>
            <a:r>
              <a:rPr lang="en" sz="1400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"Joseph"</a:t>
            </a:r>
            <a:r>
              <a:rPr lang="en" sz="14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"Samuel"</a:t>
            </a:r>
            <a:r>
              <a:rPr lang="en" sz="14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48AB"/>
                </a:solidFill>
                <a:latin typeface="Courier New"/>
                <a:ea typeface="Courier New"/>
                <a:cs typeface="Courier New"/>
                <a:sym typeface="Courier New"/>
              </a:rPr>
              <a:t>"MacKinzie"</a:t>
            </a:r>
            <a:r>
              <a:rPr lang="en" sz="14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"Employee Name: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2F4F4F"/>
                </a:solidFill>
                <a:latin typeface="Courier New"/>
                <a:ea typeface="Courier New"/>
                <a:cs typeface="Courier New"/>
                <a:sym typeface="Courier New"/>
              </a:rPr>
              <a:t>employeeName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//Joseph Samuel, 1, MacKinzie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Default Parameters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Function parameters can also be given a value by default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Explicit values could be passed to such arguments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calculate_discount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rate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0.50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discount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price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rate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"Discount Amount: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discount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calculate_discount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calculate_discount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0.30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Anonymous Function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Identifier less function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accept input and return outputs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accessible after its creation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Can be assigned to a variable known as function expression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res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Lambda Function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2400250" y="1397500"/>
            <a:ext cx="6321600" cy="326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Another type of anonymous function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known as arrow function (=&gt;)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Single letter parameter should be used for convention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foo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)=&gt;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110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foo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)=&gt;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Syntactic Function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2400250" y="1467475"/>
            <a:ext cx="6321600" cy="319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type of parameter is not needed to be defined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type considered is ‘any’</a:t>
            </a:r>
          </a:p>
          <a:p>
            <a:pPr indent="-6985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func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)=&gt;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 is numeric"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 is a string"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"Tom"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-6985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0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Tuples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heterogeneous collection of values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Values of varied types could be stored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Could be passed as an argument to a function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mytuple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 tuple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85" name="Shape 8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86" name="Shape 8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7" name="Shape 8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Shape 8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318375" y="690467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Typescript is just javascript</a:t>
            </a:r>
          </a:p>
        </p:txBody>
      </p:sp>
      <p:sp>
        <p:nvSpPr>
          <p:cNvPr descr="Background pointer shape in timeline graphic" id="90" name="Shape 9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92" name="Shape 9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Shape 9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1244337" y="3529125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Typescript is portable</a:t>
            </a:r>
          </a:p>
        </p:txBody>
      </p:sp>
      <p:sp>
        <p:nvSpPr>
          <p:cNvPr descr="Background pointer shape in timeline graphic" id="95" name="Shape 9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7" name="Shape 9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" name="Shape 9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3304094" y="614267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Typescript supports other JS libraries</a:t>
            </a:r>
          </a:p>
        </p:txBody>
      </p:sp>
      <p:sp>
        <p:nvSpPr>
          <p:cNvPr descr="Background pointer shape in timeline graphic" id="100" name="Shape 10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1" name="Shape 10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02" name="Shape 10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" name="Shape 10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Shape 104"/>
          <p:cNvSpPr txBox="1"/>
          <p:nvPr>
            <p:ph idx="4294967295" type="body"/>
          </p:nvPr>
        </p:nvSpPr>
        <p:spPr>
          <a:xfrm>
            <a:off x="5126900" y="3529125"/>
            <a:ext cx="383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Typescript = Javascript </a:t>
            </a:r>
            <a:r>
              <a:rPr b="1" lang="en" sz="1600">
                <a:solidFill>
                  <a:schemeClr val="dk1"/>
                </a:solidFill>
              </a:rPr>
              <a:t>+</a:t>
            </a:r>
            <a:r>
              <a:rPr lang="en" sz="1600"/>
              <a:t> some additional features</a:t>
            </a:r>
          </a:p>
        </p:txBody>
      </p:sp>
      <p:sp>
        <p:nvSpPr>
          <p:cNvPr descr="Background pointer shape in timeline graphic" id="105" name="Shape 10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7" name="Shape 10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6685979" y="614267"/>
            <a:ext cx="2242800" cy="90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600"/>
              <a:t>Javascript is typescript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600"/>
              <a:t>.js </a:t>
            </a:r>
            <a:r>
              <a:rPr lang="en" sz="1600">
                <a:solidFill>
                  <a:schemeClr val="dk1"/>
                </a:solidFill>
              </a:rPr>
              <a:t>&lt;-&gt;</a:t>
            </a:r>
            <a:r>
              <a:rPr lang="en" sz="1600"/>
              <a:t> .ts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340925" y="2336550"/>
            <a:ext cx="1739100" cy="47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Tuples Operations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2400262" y="151615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length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push()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pop()</a:t>
            </a: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mytuple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"typeScript"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"Items before push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append value to the tuple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"Items after push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 popped from the tuple"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12 popped from the tuple  </a:t>
            </a:r>
            <a:b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"Items after pop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Updating Tuples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Tuples are mutable collection types</a:t>
            </a:r>
          </a:p>
          <a:p>
            <a:pPr indent="-69850" lvl="0" marL="50800" marR="50800" rtl="0">
              <a:lnSpc>
                <a:spcPct val="10909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mytuple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"typeScript"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//create a  tuple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"Tuple value at index 0 is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//Tuple value at index 0 is 10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//update a tuple element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121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"Tuple value at index 0 changed to  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mytuple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//Tuple value at index 0 changed to 121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Destructuring</a:t>
            </a:r>
            <a:r>
              <a:rPr lang="en"/>
              <a:t> Tuples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Breaking down of tuples</a:t>
            </a:r>
          </a:p>
          <a:p>
            <a:pPr indent="-6985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10 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hello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2400262" y="125640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Combining multiple types with the use of pipe( | 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variable can be of type union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A union can be passed as function argument as well</a:t>
            </a:r>
          </a:p>
          <a:p>
            <a:pPr indent="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val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"numeric value of val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string"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"string value of val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//Output:</a:t>
            </a:r>
          </a:p>
          <a:p>
            <a:pPr indent="-69850" lvl="0" marL="5080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numeric value of val  12 </a:t>
            </a:r>
            <a:b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value of val This is a string</a:t>
            </a:r>
          </a:p>
          <a:p>
            <a:pPr indent="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04" name="Shape 30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Union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2400262" y="1256401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Union type as function parameter</a:t>
            </a:r>
          </a:p>
          <a:p>
            <a:pPr indent="-6985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disp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"string"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console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"mark"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"Printing names array...."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"Mark"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"Tom"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"Mary"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50800" marR="50800" rtl="0">
              <a:lnSpc>
                <a:spcPct val="85714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310" name="Shape 3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Union</a:t>
            </a:r>
            <a:r>
              <a:rPr lang="en" sz="1800">
                <a:solidFill>
                  <a:srgbClr val="666666"/>
                </a:solidFill>
              </a:rPr>
              <a:t>(Cont…)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Interface just defines syntax of an entity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any entity confirms to an interface, it has to adhere to the interface's syntax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It's a feature of typescript so it's not converted to javascript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Interface</a:t>
            </a:r>
            <a:r>
              <a:rPr lang="en" sz="1400">
                <a:solidFill>
                  <a:srgbClr val="666666"/>
                </a:solidFill>
              </a:rPr>
              <a:t>(Cont…)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Interface.ts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IPerson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firstName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lastName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sayHi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()=&gt;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IPerson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firstName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"Tom"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lastName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"Hanks"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sayHi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=&gt;{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"Hi there"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"Customer Object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Interface</a:t>
            </a:r>
            <a:r>
              <a:rPr lang="en" sz="1400">
                <a:solidFill>
                  <a:srgbClr val="666666"/>
                </a:solidFill>
              </a:rPr>
              <a:t>(Cont…)</a:t>
            </a:r>
          </a:p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Interface.js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firstName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"Tom"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lastName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"Hanks"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sayHi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=&gt;{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"Hi there"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"Customer Object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Interface &amp; Inheritance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2410100" y="1595775"/>
            <a:ext cx="66477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age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Musician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instrument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drummer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Musician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&gt;{};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drummer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age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27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drummer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instrument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"Drums"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"Age: 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drummer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//Age: 27</a:t>
            </a:r>
          </a:p>
          <a:p>
            <a:pPr indent="0" lvl="0" marL="50800" marR="50800" rtl="0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"Instrument: 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drummer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instrument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//Instrument: Drums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Multiple </a:t>
            </a:r>
            <a:r>
              <a:rPr lang="en"/>
              <a:t>Interface </a:t>
            </a:r>
            <a:r>
              <a:rPr lang="en"/>
              <a:t>Inheritance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2410100" y="1595775"/>
            <a:ext cx="66477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IParent1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v1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IParent2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v2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IParent1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IParent2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Iobj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v2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4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"value 1: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Iobj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v1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 value 2: 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Iobj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v2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50800" marR="50800" rtl="0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//Value1: 12 value 2: 23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4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Why Typescript?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Compilation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Javascript is an interpreter whereas Typescript transpiler provides error-checking mechanism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Strong static typing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Typescript comes with type inference through TLS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Type Definition</a:t>
            </a:r>
          </a:p>
          <a:p>
            <a:pPr indent="-69850" lvl="0" marL="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Typescript Definition file (.d.ts) provides definition for external Javascript libraries</a:t>
            </a:r>
          </a:p>
          <a:p>
            <a:pPr indent="-69850" lvl="0" marL="0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Classes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Classes encapsulates the data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Classes are the foundation OOPs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Typescript supports classes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Javascript doesn't support classes</a:t>
            </a:r>
          </a:p>
          <a:p>
            <a:pPr indent="-330200" lvl="0" marL="457200" rtl="0">
              <a:spcBef>
                <a:spcPts val="0"/>
              </a:spcBef>
              <a:buSzPts val="1600"/>
              <a:buChar char="●"/>
            </a:pPr>
            <a:r>
              <a:rPr lang="en" sz="1600"/>
              <a:t>A class has a field, constructor &amp; functions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Classes</a:t>
            </a:r>
            <a:r>
              <a:rPr lang="en" sz="1400">
                <a:solidFill>
                  <a:srgbClr val="666666"/>
                </a:solidFill>
              </a:rPr>
              <a:t>(Cont…)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.ts</a:t>
            </a:r>
          </a:p>
          <a:p>
            <a:pPr indent="-6985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4812375" y="1602675"/>
            <a:ext cx="42453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.js</a:t>
            </a:r>
          </a:p>
          <a:p>
            <a:pPr indent="-6985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 /**@class**/(</a:t>
            </a:r>
            <a:r>
              <a:rPr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}());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54" name="Shape 354"/>
          <p:cNvCxnSpPr/>
          <p:nvPr/>
        </p:nvCxnSpPr>
        <p:spPr>
          <a:xfrm>
            <a:off x="4638200" y="1455575"/>
            <a:ext cx="7800" cy="31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Classes</a:t>
            </a:r>
            <a:r>
              <a:rPr lang="en" sz="1400">
                <a:solidFill>
                  <a:srgbClr val="666666"/>
                </a:solidFill>
              </a:rPr>
              <a:t>(Cont…)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Declaring class</a:t>
            </a:r>
          </a:p>
          <a:p>
            <a:pPr indent="-6985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//field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engine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//constructor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constructor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engine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engine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//function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disp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"Engine is  :  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Classes</a:t>
            </a:r>
            <a:r>
              <a:rPr lang="en" sz="1400">
                <a:solidFill>
                  <a:srgbClr val="666666"/>
                </a:solidFill>
              </a:rPr>
              <a:t>(Cont…)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Creating instance objects</a:t>
            </a:r>
          </a:p>
          <a:p>
            <a:pPr indent="-69850" lvl="0" marL="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"Engine 1"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Accessing attributes &amp; functions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"XXSY1"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//access the field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"Reading attribute value Engine as :  "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//access the function</a:t>
            </a:r>
            <a:b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" sz="13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Class Inheritance</a:t>
            </a:r>
            <a:r>
              <a:rPr lang="en" sz="1400">
                <a:solidFill>
                  <a:srgbClr val="666666"/>
                </a:solidFill>
              </a:rPr>
              <a:t>(Cont…)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2410112" y="1214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Deriving a new class from an existing class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constructor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disp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"Area of the circle: 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223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disp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Area of the Circle: 223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Types of inheritance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: Supported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Multiple: Not Supported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Multi-level: Supported. See the following example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str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Leaf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//indirectly inherits from Root by virtue of inheritance 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Leaf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str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 hello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Classes with Interface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ILoan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interest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AgriLoan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ILoan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interest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rebate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constructor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interest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rebate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interest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interest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rebate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rebate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AgriLoan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"Interest is :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interest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008800"/>
                </a:solidFill>
                <a:latin typeface="Courier New"/>
                <a:ea typeface="Courier New"/>
                <a:cs typeface="Courier New"/>
                <a:sym typeface="Courier New"/>
              </a:rPr>
              <a:t>" Rebate is : "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rebate </a:t>
            </a:r>
            <a:r>
              <a:rPr lang="en" sz="12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2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//Interest is : 10 Rebate is : 1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Access Specifiers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Public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Universal accessibility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Private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Accessible only within the class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Protected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Accessible within same class and child classes only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Namespaces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410100" y="1290975"/>
            <a:ext cx="6321600" cy="32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Usage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Grouping of logically related code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avoid overwriting of global declarations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SomeNameSpaceName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ISomeInterfaceName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SomeClassName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Classes or interfaces to be used outside namespaces has to be declared with </a:t>
            </a:r>
            <a:r>
              <a:rPr b="1" lang="en" sz="1600"/>
              <a:t>export</a:t>
            </a:r>
            <a:r>
              <a:rPr lang="en" sz="1600"/>
              <a:t> keyword</a:t>
            </a: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SomeNameSpaceName.SomeClassName;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refer namespace from different file</a:t>
            </a:r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/// &lt;reference path = "SomeFileName.ts" /&gt;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Namespaces</a:t>
            </a:r>
            <a:r>
              <a:rPr lang="en" sz="1400">
                <a:solidFill>
                  <a:srgbClr val="666666"/>
                </a:solidFill>
              </a:rPr>
              <a:t>(Cont…)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2410100" y="1290975"/>
            <a:ext cx="6321600" cy="32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Nested namespace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Invoice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ts 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tutorialPoint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invoiceApp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Invoice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calculateDiscount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price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InvoiceTest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ts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/// &lt;reference path = "Invoice.ts" /&gt;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invoice 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00008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tutorialPoint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invoiceApp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Invoice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invoice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calculateDiscount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6666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</a:p>
          <a:p>
            <a:pPr indent="0" lvl="0" marL="50800" marR="50800" rtl="0">
              <a:lnSpc>
                <a:spcPct val="7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rgbClr val="000088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50800" marR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1313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Why Typescript? </a:t>
            </a:r>
            <a:r>
              <a:rPr lang="en" sz="1400">
                <a:solidFill>
                  <a:srgbClr val="666666"/>
                </a:solidFill>
              </a:rPr>
              <a:t>(Cont</a:t>
            </a:r>
            <a:r>
              <a:rPr lang="en" sz="1400">
                <a:solidFill>
                  <a:srgbClr val="666666"/>
                </a:solidFill>
              </a:rPr>
              <a:t>...</a:t>
            </a:r>
            <a:r>
              <a:rPr lang="en" sz="1400">
                <a:solidFill>
                  <a:srgbClr val="666666"/>
                </a:solidFill>
              </a:rPr>
              <a:t>)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Supports OOPs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Supports object oriented programming eg. classes, objects, inheritance etc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Module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Internal module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Internal module = namespace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External module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load multiple third party </a:t>
            </a:r>
            <a:r>
              <a:rPr b="1" lang="en" sz="1600"/>
              <a:t>js</a:t>
            </a:r>
            <a:r>
              <a:rPr lang="en" sz="1600"/>
              <a:t> libraries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file is considered as a separate module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compile in commonJS - 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tsc --module commonjs TestShape.ts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compile in AMD - </a:t>
            </a:r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200">
                <a:solidFill>
                  <a:srgbClr val="313131"/>
                </a:solidFill>
                <a:latin typeface="Courier New"/>
                <a:ea typeface="Courier New"/>
                <a:cs typeface="Courier New"/>
                <a:sym typeface="Courier New"/>
              </a:rPr>
              <a:t>tsc --module amd TestShape.ts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2410112" y="15195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Environment Setup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Node.js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Install node.js via https://nodejs.org/en/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600"/>
              <a:t>Install supported IDEs like Visual Studio Code, Brackets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Typescript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Install typescript</a:t>
            </a:r>
          </a:p>
          <a:p>
            <a:pPr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sudo npm install typescript -g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HelloWorld.ts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58950"/>
            <a:ext cx="7393988" cy="38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400250" y="3473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HelloWorld.js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58950"/>
            <a:ext cx="7414102" cy="38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Run &amp; Compile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Compile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/>
              <a:t>tsc</a:t>
            </a:r>
            <a:r>
              <a:rPr lang="en" sz="1600"/>
              <a:t> HelloWorld.ts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Run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600"/>
              <a:t>node</a:t>
            </a:r>
            <a:r>
              <a:rPr lang="en" sz="1600"/>
              <a:t> HelloWorld.js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