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6" r:id="rId3"/>
    <p:sldId id="280" r:id="rId4"/>
    <p:sldId id="258" r:id="rId5"/>
    <p:sldId id="278" r:id="rId6"/>
    <p:sldId id="279" r:id="rId7"/>
    <p:sldId id="275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463D18-E5F9-4CA0-A298-30B000103D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A3221-66F0-4876-AEC6-42D38A6AAB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6EB39-6A95-43E0-9B6F-81ABF4AAB201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695A9-306D-48A0-8A23-99F3B17E6D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C4D3C-3A8C-4FD8-898A-A491FCD423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14124-62F5-4AAC-A54D-C030B143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566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0B467-33EA-4F24-82C8-0453BF3308E8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8E3C4-AFC4-4834-A0D7-C6A140CF1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10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6606D29-55C2-486C-97FE-5EA4F8AD890A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4A37DBA-91E0-471E-A894-60436535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2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8778-FCB6-455A-9692-2FF74618DB81}" type="datetime1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7DBA-91E0-471E-A894-60436535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3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A1A5-53B0-4F49-8FCF-28D8E96B66E8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7DBA-91E0-471E-A894-60436535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21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D7FA-84C3-4A5C-8A8B-046DE11BBDD0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7DBA-91E0-471E-A894-60436535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12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F367-8FDE-4C96-B50C-74C32DE5A2C1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7DBA-91E0-471E-A894-60436535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72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6DC4-CBF5-47B8-9748-9F7CD957F042}" type="datetime1">
              <a:rPr lang="en-US" smtClean="0"/>
              <a:t>4/8/19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7DBA-91E0-471E-A894-60436535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18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CB49-D048-4FAE-BEE5-BEEDFDED2630}" type="datetime1">
              <a:rPr lang="en-US" smtClean="0"/>
              <a:t>4/8/19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7DBA-91E0-471E-A894-60436535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74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C35B135-9D45-41B3-B171-6EC65CD409B1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7DBA-91E0-471E-A894-60436535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92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6170F9A-0BF9-48A5-AEE0-DA0BF18EFC82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7DBA-91E0-471E-A894-60436535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3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D344-C936-4858-ACF1-012CCA708321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7DBA-91E0-471E-A894-60436535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5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52F3-BD4F-4891-A8C3-82F725CD4B99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7DBA-91E0-471E-A894-60436535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3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7DE3-61E6-430E-B35F-72ECB40C46CD}" type="datetime1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7DBA-91E0-471E-A894-60436535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1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969-7AEE-4D4A-815E-D851D06E6EE5}" type="datetime1">
              <a:rPr lang="en-US" smtClean="0"/>
              <a:t>4/8/19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7DBA-91E0-471E-A894-60436535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6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0F3E-993A-4DB2-95E1-97B56F733A44}" type="datetime1">
              <a:rPr lang="en-US" smtClean="0"/>
              <a:t>4/8/19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7DBA-91E0-471E-A894-60436535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0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4E36-3228-4439-800F-F4E76878BCC0}" type="datetime1">
              <a:rPr lang="en-US" smtClean="0"/>
              <a:t>4/8/19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7DBA-91E0-471E-A894-60436535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5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170-3CA0-43E5-8605-74E7B6E8A242}" type="datetime1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7DBA-91E0-471E-A894-60436535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5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0847-918C-496D-961D-AEC5F8584031}" type="datetime1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7DBA-91E0-471E-A894-60436535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3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5E4AE-5D66-4A76-ABDC-D5EC7A07F9E1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4A37DBA-91E0-471E-A894-60436535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1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gallery/" TargetMode="External"/><Relationship Id="rId2" Type="http://schemas.openxmlformats.org/officeDocument/2006/relationships/hyperlink" Target="https://machinelearningmastery.com/non-linear-classification-in-r-with-decision-tre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25166624/insert-picture-table-in-r-markdown" TargetMode="External"/><Relationship Id="rId4" Type="http://schemas.openxmlformats.org/officeDocument/2006/relationships/hyperlink" Target="https://medium.com/data-design/visiting-categorical-features-and-encoding-in-decision-trees-53400fa6593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0DABE-7230-4CA5-88AB-267F9C51C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077" y="584169"/>
            <a:ext cx="8825658" cy="220122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RShiny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8E4F0-93A5-4166-9202-AF6281C0D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077" y="3165474"/>
            <a:ext cx="8825658" cy="861420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H1b Filings from 2011-2016</a:t>
            </a:r>
          </a:p>
          <a:p>
            <a:r>
              <a:rPr lang="en-US" sz="1700" b="1" dirty="0">
                <a:solidFill>
                  <a:schemeClr val="accent1">
                    <a:lumMod val="75000"/>
                  </a:schemeClr>
                </a:solidFill>
              </a:rPr>
              <a:t>Analytics  |  Visualization  |  Prediction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7F893C1-F843-45C6-B4B8-CDFDCBC12E57}"/>
              </a:ext>
            </a:extLst>
          </p:cNvPr>
          <p:cNvSpPr txBox="1">
            <a:spLocks/>
          </p:cNvSpPr>
          <p:nvPr/>
        </p:nvSpPr>
        <p:spPr bwMode="gray">
          <a:xfrm>
            <a:off x="7114967" y="4406976"/>
            <a:ext cx="4462743" cy="713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8000"/>
                </a:solidFill>
              </a:rPr>
              <a:t>Group: </a:t>
            </a:r>
            <a:r>
              <a:rPr lang="en-US" sz="2800" b="1" u="sng" dirty="0" err="1">
                <a:solidFill>
                  <a:srgbClr val="008000"/>
                </a:solidFill>
              </a:rPr>
              <a:t>abraca</a:t>
            </a:r>
            <a:r>
              <a:rPr lang="en-US" sz="2800" b="1" u="sng" dirty="0">
                <a:solidFill>
                  <a:srgbClr val="008000"/>
                </a:solidFill>
              </a:rPr>
              <a:t>-data</a:t>
            </a:r>
          </a:p>
          <a:p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CF6261-5F3B-4500-AE64-A68F380E36D5}"/>
              </a:ext>
            </a:extLst>
          </p:cNvPr>
          <p:cNvSpPr txBox="1">
            <a:spLocks/>
          </p:cNvSpPr>
          <p:nvPr/>
        </p:nvSpPr>
        <p:spPr bwMode="gray">
          <a:xfrm>
            <a:off x="7878809" y="4746424"/>
            <a:ext cx="3505851" cy="11535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8000"/>
                </a:solidFill>
              </a:rPr>
              <a:t>Harsh </a:t>
            </a:r>
            <a:r>
              <a:rPr lang="en-US" sz="3200" dirty="0" err="1">
                <a:solidFill>
                  <a:srgbClr val="008000"/>
                </a:solidFill>
              </a:rPr>
              <a:t>Sheth</a:t>
            </a:r>
            <a:endParaRPr lang="en-US" sz="3200" dirty="0">
              <a:solidFill>
                <a:srgbClr val="008000"/>
              </a:solidFill>
            </a:endParaRPr>
          </a:p>
          <a:p>
            <a:r>
              <a:rPr lang="en-US" sz="3200" dirty="0">
                <a:solidFill>
                  <a:srgbClr val="008000"/>
                </a:solidFill>
              </a:rPr>
              <a:t>Monica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E951A-17CF-4459-8170-4CA6DCCFE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7DBA-91E0-471E-A894-60436535EE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11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0DABE-7230-4CA5-88AB-267F9C51C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077" y="343493"/>
            <a:ext cx="8295720" cy="13253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Objective of Our Project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22D96F4-B057-4C46-9761-FB57586520E5}"/>
              </a:ext>
            </a:extLst>
          </p:cNvPr>
          <p:cNvSpPr txBox="1">
            <a:spLocks/>
          </p:cNvSpPr>
          <p:nvPr/>
        </p:nvSpPr>
        <p:spPr bwMode="gray">
          <a:xfrm>
            <a:off x="924830" y="2142609"/>
            <a:ext cx="8295720" cy="27262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Analysis of H1B filings over the year</a:t>
            </a:r>
          </a:p>
          <a:p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Visualizing data to draw insights and answer frequently asked questions </a:t>
            </a:r>
          </a:p>
          <a:p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Predicting the approval rate of H1B application based on decision tree algorithm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1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028700" lvl="1" indent="-571500">
              <a:buFont typeface="Courier New" panose="02070309020205020404" pitchFamily="49" charset="0"/>
              <a:buChar char="o"/>
            </a:pPr>
            <a:endParaRPr lang="en-US" sz="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36813-AB97-4BC9-ADAF-639DCF55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7DBA-91E0-471E-A894-60436535EE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0DABE-7230-4CA5-88AB-267F9C51C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077" y="343493"/>
            <a:ext cx="8295720" cy="13253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Variables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22D96F4-B057-4C46-9761-FB57586520E5}"/>
              </a:ext>
            </a:extLst>
          </p:cNvPr>
          <p:cNvSpPr txBox="1">
            <a:spLocks/>
          </p:cNvSpPr>
          <p:nvPr/>
        </p:nvSpPr>
        <p:spPr bwMode="gray">
          <a:xfrm>
            <a:off x="806077" y="1799115"/>
            <a:ext cx="8295720" cy="439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Application ID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Case Status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Employer Name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err="1">
                <a:solidFill>
                  <a:schemeClr val="accent1">
                    <a:lumMod val="50000"/>
                  </a:schemeClr>
                </a:solidFill>
              </a:rPr>
              <a:t>SOC_Name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(Standard Occupational Classification)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Job Title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Prevailing Wage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Worksite (City &amp; State)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Latitude and Longitude Value</a:t>
            </a:r>
            <a:endParaRPr lang="en-US" sz="1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028700" lvl="1" indent="-571500">
              <a:buFont typeface="Courier New" panose="02070309020205020404" pitchFamily="49" charset="0"/>
              <a:buChar char="o"/>
            </a:pPr>
            <a:endParaRPr lang="en-US" sz="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36813-AB97-4BC9-ADAF-639DCF55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7DBA-91E0-471E-A894-60436535EE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4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6422C-A948-47EE-8103-9D5E10BD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05" y="770226"/>
            <a:ext cx="8825658" cy="5863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Analysis of H1b Filings (</a:t>
            </a:r>
            <a:r>
              <a:rPr lang="en-US" dirty="0" err="1"/>
              <a:t>Rshiny</a:t>
            </a:r>
            <a:r>
              <a:rPr lang="en-US" dirty="0"/>
              <a:t> App Panels) 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CA654151-D3D3-4291-807C-10DE3763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34A37DBA-91E0-471E-A894-60436535EEF1}" type="slidenum">
              <a:rPr lang="en-US" smtClean="0"/>
              <a:pPr defTabSz="914400"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588578-BC9E-B743-9945-FA5193E28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48" y="1823992"/>
            <a:ext cx="5485050" cy="44063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333106-80FA-5A40-B33A-BD19CEE129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304" y="1843639"/>
            <a:ext cx="5446080" cy="440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0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6422C-A948-47EE-8103-9D5E10BD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67" y="1806258"/>
            <a:ext cx="2668899" cy="18869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GIS</a:t>
            </a:r>
            <a:r>
              <a:rPr lang="en-US" dirty="0"/>
              <a:t> </a:t>
            </a:r>
            <a:r>
              <a:rPr lang="en-US" sz="2700" dirty="0"/>
              <a:t>representation of Total Filings - US State Wise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CA654151-D3D3-4291-807C-10DE3763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34A37DBA-91E0-471E-A894-60436535EEF1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E2B2AE-988B-7F47-9E94-8EABD1DF1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484" y="486888"/>
            <a:ext cx="6948328" cy="582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6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452D9-6E8F-8749-95FA-B6B732F27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763" y="1785938"/>
            <a:ext cx="4299308" cy="24910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Prediction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6E40E-F1EA-244F-A231-EE24AF228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2708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34A37DBA-91E0-471E-A894-60436535EEF1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10C895-EC9A-1545-A7D2-CC730E231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8" y="522514"/>
            <a:ext cx="6423385" cy="570015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19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0A76-0C56-4F58-A5FA-26C487F8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5" y="618978"/>
            <a:ext cx="8761413" cy="794368"/>
          </a:xfrm>
        </p:spPr>
        <p:txBody>
          <a:bodyPr/>
          <a:lstStyle/>
          <a:p>
            <a:r>
              <a:rPr lang="en-US" sz="4000" b="1" dirty="0"/>
              <a:t>References</a:t>
            </a:r>
            <a:endParaRPr lang="en-US" sz="4000" b="1" i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BC2D61-F922-4503-8080-3F34939F3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730184"/>
              </p:ext>
            </p:extLst>
          </p:nvPr>
        </p:nvGraphicFramePr>
        <p:xfrm>
          <a:off x="454562" y="2321169"/>
          <a:ext cx="11282876" cy="31663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282876">
                  <a:extLst>
                    <a:ext uri="{9D8B030D-6E8A-4147-A177-3AD203B41FA5}">
                      <a16:colId xmlns:a16="http://schemas.microsoft.com/office/drawing/2014/main" val="1607653391"/>
                    </a:ext>
                  </a:extLst>
                </a:gridCol>
              </a:tblGrid>
              <a:tr h="421045">
                <a:tc>
                  <a:txBody>
                    <a:bodyPr/>
                    <a:lstStyle/>
                    <a:p>
                      <a:r>
                        <a:rPr lang="en-US" u="sng" dirty="0"/>
                        <a:t>Links from Web</a:t>
                      </a:r>
                      <a:endParaRPr lang="en-US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64903"/>
                  </a:ext>
                </a:extLst>
              </a:tr>
              <a:tr h="421045">
                <a:tc>
                  <a:txBody>
                    <a:bodyPr/>
                    <a:lstStyle/>
                    <a:p>
                      <a:r>
                        <a:rPr lang="en-US" dirty="0"/>
                        <a:t>https://</a:t>
                      </a:r>
                      <a:r>
                        <a:rPr lang="en-US" dirty="0" err="1"/>
                        <a:t>www.kaggle.com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nsharan</a:t>
                      </a:r>
                      <a:r>
                        <a:rPr lang="en-US" dirty="0"/>
                        <a:t>/h-1b-visa/kernels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214957"/>
                  </a:ext>
                </a:extLst>
              </a:tr>
              <a:tr h="421045">
                <a:tc>
                  <a:txBody>
                    <a:bodyPr/>
                    <a:lstStyle/>
                    <a:p>
                      <a:r>
                        <a:rPr lang="en-US" dirty="0"/>
                        <a:t>https://</a:t>
                      </a:r>
                      <a:r>
                        <a:rPr lang="en-US" dirty="0" err="1"/>
                        <a:t>www.tutorialspoint.com</a:t>
                      </a:r>
                      <a:r>
                        <a:rPr lang="en-US" dirty="0"/>
                        <a:t>/r/</a:t>
                      </a:r>
                      <a:r>
                        <a:rPr lang="en-US" dirty="0" err="1"/>
                        <a:t>r_pie_charts.htm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962434"/>
                  </a:ext>
                </a:extLst>
              </a:tr>
              <a:tr h="42104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https://machinelearningmastery.com/non-linear-classification-in-r-with-decision-trees/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502609"/>
                  </a:ext>
                </a:extLst>
              </a:tr>
              <a:tr h="42104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https://shiny.rstudio.com/gallery/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435000"/>
                  </a:ext>
                </a:extLst>
              </a:tr>
              <a:tr h="42104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https://medium.com/data-design/visiting-categorical-features-and-encoding-in-decision-trees-53400fa65931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184594"/>
                  </a:ext>
                </a:extLst>
              </a:tr>
              <a:tr h="42104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https://stackoverflow.com/questions/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66419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73EFBC-3430-45AF-B481-E0051D0D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7DBA-91E0-471E-A894-60436535EE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5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59160-DDDC-425B-8E3D-600C0FB2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559" y="1545186"/>
            <a:ext cx="3609406" cy="24553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900" b="1" dirty="0">
                <a:solidFill>
                  <a:srgbClr val="EBEBEB"/>
                </a:solidFill>
              </a:rPr>
              <a:t>Q&amp;A</a:t>
            </a:r>
            <a:b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E2D86BB-893F-471B-AD66-50E01777C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E3F80D-79C6-468A-83E4-3FEA58556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09504C1-96CE-44B4-8DF0-613CF9D1D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F299836-4C10-4395-B386-C0FA537C4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7B43F-2E48-4F5A-B05F-3410AA8F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7DBA-91E0-471E-A894-60436535EEF1}" type="slidenum">
              <a:rPr lang="en-US" smtClean="0"/>
              <a:t>8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BC22593-3101-44D3-9021-0B8C04C4FF20}"/>
              </a:ext>
            </a:extLst>
          </p:cNvPr>
          <p:cNvSpPr txBox="1">
            <a:spLocks/>
          </p:cNvSpPr>
          <p:nvPr/>
        </p:nvSpPr>
        <p:spPr bwMode="gray">
          <a:xfrm>
            <a:off x="7162233" y="3708650"/>
            <a:ext cx="3609406" cy="24553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9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Thanks!</a:t>
            </a:r>
            <a:br>
              <a:rPr lang="en-US" sz="5400" dirty="0">
                <a:solidFill>
                  <a:srgbClr val="EBEBEB"/>
                </a:solidFill>
              </a:rPr>
            </a:br>
            <a:endParaRPr lang="en-US" sz="5400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9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182</Words>
  <Application>Microsoft Macintosh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Courier New</vt:lpstr>
      <vt:lpstr>Wingdings 3</vt:lpstr>
      <vt:lpstr>Ion Boardroom</vt:lpstr>
      <vt:lpstr>RShiny Project</vt:lpstr>
      <vt:lpstr>Objective of Our Project</vt:lpstr>
      <vt:lpstr>Data Variables</vt:lpstr>
      <vt:lpstr>Analysis of H1b Filings (Rshiny App Panels) </vt:lpstr>
      <vt:lpstr>GIS representation of Total Filings - US State Wise</vt:lpstr>
      <vt:lpstr>Prediction Model</vt:lpstr>
      <vt:lpstr>References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RShiny Project</dc:title>
  <dc:creator>Harsh Piyush Sheth</dc:creator>
  <cp:lastModifiedBy>Harsh Piyush Sheth</cp:lastModifiedBy>
  <cp:revision>5</cp:revision>
  <dcterms:created xsi:type="dcterms:W3CDTF">2019-04-08T08:44:25Z</dcterms:created>
  <dcterms:modified xsi:type="dcterms:W3CDTF">2019-04-08T10:34:33Z</dcterms:modified>
</cp:coreProperties>
</file>