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451" r:id="rId2"/>
    <p:sldId id="452" r:id="rId3"/>
    <p:sldId id="453" r:id="rId4"/>
    <p:sldId id="277" r:id="rId5"/>
    <p:sldId id="280" r:id="rId6"/>
    <p:sldId id="282" r:id="rId7"/>
    <p:sldId id="284" r:id="rId8"/>
    <p:sldId id="287" r:id="rId9"/>
    <p:sldId id="299" r:id="rId10"/>
    <p:sldId id="454" r:id="rId11"/>
    <p:sldId id="455" r:id="rId12"/>
    <p:sldId id="456" r:id="rId13"/>
    <p:sldId id="337" r:id="rId14"/>
    <p:sldId id="338" r:id="rId15"/>
    <p:sldId id="339" r:id="rId16"/>
    <p:sldId id="352" r:id="rId17"/>
    <p:sldId id="383" r:id="rId18"/>
    <p:sldId id="384" r:id="rId19"/>
    <p:sldId id="385" r:id="rId20"/>
    <p:sldId id="386" r:id="rId21"/>
    <p:sldId id="415" r:id="rId22"/>
    <p:sldId id="416" r:id="rId23"/>
    <p:sldId id="427" r:id="rId24"/>
    <p:sldId id="428" r:id="rId25"/>
    <p:sldId id="439" r:id="rId26"/>
    <p:sldId id="442" r:id="rId27"/>
    <p:sldId id="443" r:id="rId28"/>
    <p:sldId id="444" r:id="rId29"/>
    <p:sldId id="448" r:id="rId30"/>
  </p:sldIdLst>
  <p:sldSz cx="9144000" cy="6858000" type="screen4x3"/>
  <p:notesSz cx="6858000" cy="9144000"/>
  <p:defaultTextStyle>
    <a:defPPr>
      <a:defRPr lang="en-GB"/>
    </a:defPPr>
    <a:lvl1pPr algn="ctr" rtl="0" fontAlgn="base">
      <a:spcBef>
        <a:spcPct val="0"/>
      </a:spcBef>
      <a:spcAft>
        <a:spcPct val="0"/>
      </a:spcAft>
      <a:defRPr sz="20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0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0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0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1276BA"/>
    <a:srgbClr val="093A5B"/>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7" autoAdjust="0"/>
    <p:restoredTop sz="64804" autoAdjust="0"/>
  </p:normalViewPr>
  <p:slideViewPr>
    <p:cSldViewPr>
      <p:cViewPr varScale="1">
        <p:scale>
          <a:sx n="53" d="100"/>
          <a:sy n="53" d="100"/>
        </p:scale>
        <p:origin x="-1572" y="-84"/>
      </p:cViewPr>
      <p:guideLst>
        <p:guide orient="horz" pos="360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r>
              <a:rPr lang="en-GB" altLang="ru-RU"/>
              <a:t>Lab Manual - OS2 Operating System Principles</a:t>
            </a:r>
          </a:p>
        </p:txBody>
      </p:sp>
      <p:sp>
        <p:nvSpPr>
          <p:cNvPr id="1638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ru-RU"/>
          </a:p>
        </p:txBody>
      </p:sp>
      <p:sp>
        <p:nvSpPr>
          <p:cNvPr id="1638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r>
              <a:rPr lang="en-GB" altLang="ru-RU"/>
              <a:t>Windows Operating System Internals - by David A. Solomon and Mark E. Russinovich with Andreas Polze</a:t>
            </a:r>
          </a:p>
        </p:txBody>
      </p:sp>
      <p:sp>
        <p:nvSpPr>
          <p:cNvPr id="1638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ECB74EE-98F2-47C7-917E-1AE6FD120D32}" type="slidenum">
              <a:rPr lang="en-GB" altLang="ru-RU"/>
              <a:pPr/>
              <a:t>0</a:t>
            </a:fld>
            <a:endParaRPr lang="en-GB"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r>
              <a:rPr lang="en-GB" altLang="ru-RU"/>
              <a:t>Lab Manual - OS2 Operating System Principles</a:t>
            </a:r>
          </a:p>
        </p:txBody>
      </p:sp>
      <p:sp>
        <p:nvSpPr>
          <p:cNvPr id="76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ru-RU"/>
          </a:p>
        </p:txBody>
      </p:sp>
      <p:sp>
        <p:nvSpPr>
          <p:cNvPr id="76804" name="Rectangle 4"/>
          <p:cNvSpPr>
            <a:spLocks noRot="1" noChangeArrowheads="1" noTextEdit="1"/>
          </p:cNvSpPr>
          <p:nvPr>
            <p:ph type="sldImg" idx="2"/>
          </p:nvPr>
        </p:nvSpPr>
        <p:spPr bwMode="auto">
          <a:xfrm>
            <a:off x="1143000" y="457200"/>
            <a:ext cx="4572000" cy="342900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5" name="Rectangle 5"/>
          <p:cNvSpPr>
            <a:spLocks noGrp="1" noChangeArrowheads="1"/>
          </p:cNvSpPr>
          <p:nvPr>
            <p:ph type="body" sz="quarter" idx="3"/>
          </p:nvPr>
        </p:nvSpPr>
        <p:spPr bwMode="auto">
          <a:xfrm>
            <a:off x="381000" y="4114800"/>
            <a:ext cx="6096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a:t>Click to edit Master text styles</a:t>
            </a:r>
          </a:p>
          <a:p>
            <a:pPr lvl="1"/>
            <a:r>
              <a:rPr lang="en-GB" altLang="ru-RU"/>
              <a:t>Second level</a:t>
            </a:r>
          </a:p>
          <a:p>
            <a:pPr lvl="2"/>
            <a:r>
              <a:rPr lang="en-GB" altLang="ru-RU"/>
              <a:t>Third level</a:t>
            </a:r>
          </a:p>
          <a:p>
            <a:pPr lvl="3"/>
            <a:r>
              <a:rPr lang="en-GB" altLang="ru-RU"/>
              <a:t>Fourth level</a:t>
            </a:r>
          </a:p>
          <a:p>
            <a:pPr lvl="4"/>
            <a:r>
              <a:rPr lang="en-GB" altLang="ru-RU"/>
              <a:t>Fifth level</a:t>
            </a:r>
          </a:p>
        </p:txBody>
      </p:sp>
      <p:sp>
        <p:nvSpPr>
          <p:cNvPr id="76806" name="Rectangle 6"/>
          <p:cNvSpPr>
            <a:spLocks noGrp="1" noChangeArrowheads="1"/>
          </p:cNvSpPr>
          <p:nvPr>
            <p:ph type="ftr" sz="quarter" idx="4"/>
          </p:nvPr>
        </p:nvSpPr>
        <p:spPr bwMode="auto">
          <a:xfrm>
            <a:off x="0" y="8763000"/>
            <a:ext cx="55626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GB" altLang="ru-RU"/>
              <a:t>Windows Operating System Internals - by David A. Solomon and Mark E. Russinovich with Andreas Polze</a:t>
            </a:r>
            <a:endParaRPr lang="en-GB" altLang="ru-RU" sz="1200"/>
          </a:p>
        </p:txBody>
      </p:sp>
      <p:sp>
        <p:nvSpPr>
          <p:cNvPr id="76807" name="Rectangle 7"/>
          <p:cNvSpPr>
            <a:spLocks noGrp="1" noChangeArrowheads="1"/>
          </p:cNvSpPr>
          <p:nvPr>
            <p:ph type="sldNum" sz="quarter" idx="5"/>
          </p:nvPr>
        </p:nvSpPr>
        <p:spPr bwMode="auto">
          <a:xfrm>
            <a:off x="5715000" y="8763000"/>
            <a:ext cx="1141413"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E55C1-A02D-4D5D-9E2B-D9C69B340BC6}" type="slidenum">
              <a:rPr lang="en-GB" altLang="ru-RU"/>
              <a:pPr/>
              <a:t>‹#›</a:t>
            </a:fld>
            <a:endParaRPr lang="en-GB" altLang="ru-RU"/>
          </a:p>
        </p:txBody>
      </p:sp>
    </p:spTree>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36930" name="Rectangle 2"/>
          <p:cNvSpPr>
            <a:spLocks noRot="1" noChangeArrowheads="1" noTextEdit="1"/>
          </p:cNvSpPr>
          <p:nvPr>
            <p:ph type="sldImg"/>
          </p:nvPr>
        </p:nvSpPr>
        <p:spPr/>
      </p:sp>
      <p:sp>
        <p:nvSpPr>
          <p:cNvPr id="636931" name="Rectangle 3"/>
          <p:cNvSpPr>
            <a:spLocks noGrp="1" noChangeArrowheads="1"/>
          </p:cNvSpPr>
          <p:nvPr>
            <p:ph type="body" idx="1"/>
          </p:nvPr>
        </p:nvSpPr>
        <p:spPr/>
        <p:txBody>
          <a:bodyPr/>
          <a:lstStyle/>
          <a:p>
            <a:endParaRPr lang="en-US"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578564" name="Rectangle 4"/>
          <p:cNvSpPr>
            <a:spLocks noRot="1" noChangeArrowheads="1" noTextEdit="1"/>
          </p:cNvSpPr>
          <p:nvPr>
            <p:ph type="sldImg"/>
          </p:nvPr>
        </p:nvSpPr>
        <p:spPr/>
      </p:sp>
      <p:sp>
        <p:nvSpPr>
          <p:cNvPr id="578565" name="Rectangle 5"/>
          <p:cNvSpPr>
            <a:spLocks noGrp="1" noChangeArrowheads="1"/>
          </p:cNvSpPr>
          <p:nvPr>
            <p:ph type="body" idx="1"/>
          </p:nvPr>
        </p:nvSpPr>
        <p:spPr/>
        <p:txBody>
          <a:bodyPr/>
          <a:lstStyle/>
          <a:p>
            <a:r>
              <a:rPr lang="en-US" altLang="ru-RU"/>
              <a:t>Lab objective: Viewing the Base HALs Included with Windows </a:t>
            </a:r>
          </a:p>
          <a:p>
            <a:r>
              <a:rPr lang="en-US" altLang="ru-RU"/>
              <a:t>To view the HALs included with Windows, open the file Driver.cab in the appropriate  architecture-specific folder underneath \Windows\Driver Cache. </a:t>
            </a:r>
          </a:p>
          <a:p>
            <a:r>
              <a:rPr lang="en-US" altLang="ru-RU"/>
              <a:t>(For example, for x86  systems, the file name is \Windows\Driver Cache\i386\Driver.cab.) Scroll down to the  files beginning with “Hal” and you will see the HAL DLLs.</a:t>
            </a:r>
          </a:p>
          <a:p>
            <a:endParaRPr lang="en-US"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580612" name="Rectangle 4"/>
          <p:cNvSpPr>
            <a:spLocks noRot="1" noChangeArrowheads="1" noTextEdit="1"/>
          </p:cNvSpPr>
          <p:nvPr>
            <p:ph type="sldImg"/>
          </p:nvPr>
        </p:nvSpPr>
        <p:spPr/>
      </p:sp>
      <p:sp>
        <p:nvSpPr>
          <p:cNvPr id="580613" name="Rectangle 5"/>
          <p:cNvSpPr>
            <a:spLocks noGrp="1" noChangeArrowheads="1"/>
          </p:cNvSpPr>
          <p:nvPr>
            <p:ph type="body" idx="1"/>
          </p:nvPr>
        </p:nvSpPr>
        <p:spPr/>
        <p:txBody>
          <a:bodyPr/>
          <a:lstStyle/>
          <a:p>
            <a:r>
              <a:rPr lang="en-US" altLang="ru-RU"/>
              <a:t>Lab objective: Determining Which HAL You’re Running </a:t>
            </a:r>
          </a:p>
          <a:p>
            <a:r>
              <a:rPr lang="en-US" altLang="ru-RU"/>
              <a:t>There are two ways to determine which HAL you’re running: </a:t>
            </a:r>
          </a:p>
          <a:p>
            <a:r>
              <a:rPr lang="en-US" altLang="ru-RU"/>
              <a:t>Open the file \Windows\Repair\Setup.log, search for Hal.dll, and look at the filename after the equals sign. This is the name of the HAL on the distribution media  extracted from Driver.cab. </a:t>
            </a:r>
          </a:p>
          <a:p>
            <a:r>
              <a:rPr lang="en-US" altLang="ru-RU"/>
              <a:t>In Device Manager (right-click on the My Computer icon on your desktop, select  Properties, click on the Hardware tab, and then click Device Manager), look at the  name of the “driver” under the Computer device type.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582661" name="Rectangle 5"/>
          <p:cNvSpPr>
            <a:spLocks noRot="1" noChangeArrowheads="1" noTextEdit="1"/>
          </p:cNvSpPr>
          <p:nvPr>
            <p:ph type="sldImg"/>
          </p:nvPr>
        </p:nvSpPr>
        <p:spPr/>
      </p:sp>
      <p:sp>
        <p:nvSpPr>
          <p:cNvPr id="582662" name="Rectangle 6"/>
          <p:cNvSpPr>
            <a:spLocks noGrp="1" noChangeArrowheads="1"/>
          </p:cNvSpPr>
          <p:nvPr>
            <p:ph type="body" idx="1"/>
          </p:nvPr>
        </p:nvSpPr>
        <p:spPr/>
        <p:txBody>
          <a:bodyPr/>
          <a:lstStyle/>
          <a:p>
            <a:r>
              <a:rPr lang="en-US" altLang="ru-RU"/>
              <a:t>Lab objective: Determining the HAL</a:t>
            </a:r>
          </a:p>
          <a:p>
            <a:r>
              <a:rPr lang="en-US" altLang="ru-RU"/>
              <a:t>Open the System properties (either by selecting System from Control Panel or by  right-clicking the My Computer icon on your desktop and selecting Properties). </a:t>
            </a:r>
          </a:p>
          <a:p>
            <a:r>
              <a:rPr lang="en-US" altLang="ru-RU"/>
              <a:t>Click the Hardware tab. </a:t>
            </a:r>
          </a:p>
          <a:p>
            <a:r>
              <a:rPr lang="en-US" altLang="ru-RU"/>
              <a:t>Click Device Manager. </a:t>
            </a:r>
          </a:p>
          <a:p>
            <a:r>
              <a:rPr lang="en-US" altLang="ru-RU"/>
              <a:t>Expand the Computer object. </a:t>
            </a:r>
          </a:p>
          <a:p>
            <a:r>
              <a:rPr lang="en-US" altLang="ru-RU"/>
              <a:t>The node underneath indicates the HAL (e.g. ACPI).</a:t>
            </a:r>
          </a:p>
          <a:p>
            <a:r>
              <a:rPr lang="en-US" altLang="ru-RU"/>
              <a:t>To see the driver files involved in supporting the “computer” device, double-click the child node underneath Computer. </a:t>
            </a:r>
          </a:p>
          <a:p>
            <a:r>
              <a:rPr lang="en-US" altLang="ru-RU"/>
              <a:t>Click the Driver tab. </a:t>
            </a:r>
          </a:p>
          <a:p>
            <a:r>
              <a:rPr lang="en-US" altLang="ru-RU"/>
              <a:t>Click Driver Details.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371716" name="Rectangle 4"/>
          <p:cNvSpPr>
            <a:spLocks noRot="1" noChangeArrowheads="1" noTextEdit="1"/>
          </p:cNvSpPr>
          <p:nvPr>
            <p:ph type="sldImg"/>
          </p:nvPr>
        </p:nvSpPr>
        <p:spPr/>
      </p:sp>
      <p:sp>
        <p:nvSpPr>
          <p:cNvPr id="371717" name="Rectangle 5"/>
          <p:cNvSpPr>
            <a:spLocks noGrp="1" noChangeArrowheads="1"/>
          </p:cNvSpPr>
          <p:nvPr>
            <p:ph type="body" idx="1"/>
          </p:nvPr>
        </p:nvSpPr>
        <p:spPr/>
        <p:txBody>
          <a:bodyPr/>
          <a:lstStyle/>
          <a:p>
            <a:r>
              <a:rPr lang="en-US" altLang="ru-RU"/>
              <a:t>Lab objective: Viewing NTOSKRNL and HAL Image Dependencies</a:t>
            </a:r>
          </a:p>
          <a:p>
            <a:r>
              <a:rPr lang="en-US" altLang="ru-RU"/>
              <a:t> You can view the relationship of the kernel and HAL images by examining their export  and import tables using the Dependency Walker tool (Depends.exe), which is contained in the Windows Support Tools and the Platform SDK. To examine an image in  the Dependency Walker, select Open from the File menu to open the desired image file.</a:t>
            </a:r>
          </a:p>
          <a:p>
            <a:r>
              <a:rPr lang="en-US" altLang="ru-RU"/>
              <a:t>Notice that Ntoskrnl is linked against the HAL, which is in turn linked against Ntoskrnl.  (They both use functions in each other.) Ntoskrnl is also linked against Bootvid.dll, the  boot video driver that is used to implement the GUI startup screen. On Windows XP  and later, you will see an additional DLL, Kdcom.dll, in the list. This contains kernel  debugger infrastructure code that used to be part of Ntoskrnl.exe. For a detailed description of the information displayed by this tool, see the Dependency  Walker help file (Depends.hlp).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373765" name="Rectangle 5"/>
          <p:cNvSpPr>
            <a:spLocks noRot="1" noChangeArrowheads="1" noTextEdit="1"/>
          </p:cNvSpPr>
          <p:nvPr>
            <p:ph type="sldImg"/>
          </p:nvPr>
        </p:nvSpPr>
        <p:spPr/>
      </p:sp>
      <p:sp>
        <p:nvSpPr>
          <p:cNvPr id="373766" name="Rectangle 6"/>
          <p:cNvSpPr>
            <a:spLocks noGrp="1" noChangeArrowheads="1"/>
          </p:cNvSpPr>
          <p:nvPr>
            <p:ph type="body" idx="1"/>
          </p:nvPr>
        </p:nvSpPr>
        <p:spPr/>
        <p:txBody>
          <a:bodyPr/>
          <a:lstStyle/>
          <a:p>
            <a:r>
              <a:rPr lang="en-US" altLang="ru-RU"/>
              <a:t>Lab objective: Viewing the Installed Device Drivers </a:t>
            </a:r>
          </a:p>
          <a:p>
            <a:r>
              <a:rPr lang="en-US" altLang="ru-RU"/>
              <a:t>You can list the installed drivers by running Msinfo32.exe (click Start-&gt;Run and then enter Msinfo32). Then expand Software Environment and open System Drivers.  Alternatively, you list the currently loaded device drivers with the Drivers utility (Drivers.exe in the Windows 2000 resource kits) or the Pstat utility (Pstat.exe in the Windows XP Support Tools, Windows Server 2003 Support Tools, Windows 2000 resource  kits, and the Platform SDK). </a:t>
            </a:r>
          </a:p>
          <a:p>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375812" name="Rectangle 4"/>
          <p:cNvSpPr>
            <a:spLocks noRot="1" noChangeArrowheads="1" noTextEdit="1"/>
          </p:cNvSpPr>
          <p:nvPr>
            <p:ph type="sldImg"/>
          </p:nvPr>
        </p:nvSpPr>
        <p:spPr/>
      </p:sp>
      <p:sp>
        <p:nvSpPr>
          <p:cNvPr id="375813" name="Rectangle 5"/>
          <p:cNvSpPr>
            <a:spLocks noGrp="1" noChangeArrowheads="1"/>
          </p:cNvSpPr>
          <p:nvPr>
            <p:ph type="body" idx="1"/>
          </p:nvPr>
        </p:nvSpPr>
        <p:spPr/>
        <p:txBody>
          <a:bodyPr/>
          <a:lstStyle/>
          <a:p>
            <a:r>
              <a:rPr lang="en-US" altLang="ru-RU"/>
              <a:t>Lab objective: Peering into Undocumented Interfaces </a:t>
            </a:r>
          </a:p>
          <a:p>
            <a:r>
              <a:rPr lang="en-US" altLang="ru-RU"/>
              <a:t>Examining the names of the exported or global symbols in key system images (such as  Ntoskrnl.exe, Hal.dll, or Ntdll.dll) can be enlightening—you can get an idea of the kinds  of things Windows can do versus what happens to be documented and supported  today. Of course, just because you know the names of these functions doesn’t mean that  you can or should call them—the interfaces are undocumented and are subject to  change. We suggest that you look at these functions purely to gain more insight into the  kinds of internal functions Windows performs, not to bypass supported interfaces. </a:t>
            </a:r>
          </a:p>
          <a:p>
            <a:r>
              <a:rPr lang="en-US" altLang="ru-RU"/>
              <a:t>For example, looking at the list of functions in Ntdll.dll gives you the list of all the system services that Windows provides to user-mode subsystem DLLs versus the subset  that each subsystem exposes. Although many of these functions map clearly to documented and supported Windows functions, several are not exposed via the Windows  API. (See the article “Inside the Native API” from www.sysinternals.com.) </a:t>
            </a:r>
          </a:p>
          <a:p>
            <a:r>
              <a:rPr lang="en-US" altLang="ru-RU"/>
              <a:t>Conversely, it’s also interesting to examine the imports of Windows subsystem DLLs  (such as Kernel32.dll or Advapi32.dll) and which functions they call in Ntdll. </a:t>
            </a:r>
          </a:p>
          <a:p>
            <a:r>
              <a:rPr lang="en-US" altLang="ru-RU"/>
              <a:t>Another interesting image to dump is Ntoskrnl.exe—although many of the exported routines that kernel-mode device drivers use are documented in the Windows DDK, quite  a few are not. You might also find it interesting to take a look at the import table for  Ntoskrnl and the HAL; this table shows the list of functions in the HAL that Ntoskrnl  uses and vice versa. </a:t>
            </a:r>
          </a:p>
          <a:p>
            <a:r>
              <a:rPr lang="en-US" altLang="ru-RU"/>
              <a:t>Table 2-7 in Windows Internals, 4</a:t>
            </a:r>
            <a:r>
              <a:rPr lang="en-US" altLang="ru-RU" baseline="30000"/>
              <a:t>th</a:t>
            </a:r>
            <a:r>
              <a:rPr lang="en-US" altLang="ru-RU"/>
              <a:t> edition lists most of the commonly used function name prefixes for the executive components. Each of these major executive components also uses a variation of the prefix to  denote internal functions—either the first letter of the prefix followed by an i (for internal) or the full prefix followed by a p (for private). For example, Ki represents internal  kernel functions, and Psp refers to internal process support functions. </a:t>
            </a:r>
          </a:p>
          <a:p>
            <a:endParaRPr lang="en-US"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401412" name="Rectangle 4"/>
          <p:cNvSpPr>
            <a:spLocks noRot="1" noChangeArrowheads="1" noTextEdit="1"/>
          </p:cNvSpPr>
          <p:nvPr>
            <p:ph type="sldImg"/>
          </p:nvPr>
        </p:nvSpPr>
        <p:spPr/>
      </p:sp>
      <p:sp>
        <p:nvSpPr>
          <p:cNvPr id="401413" name="Rectangle 5"/>
          <p:cNvSpPr>
            <a:spLocks noGrp="1" noChangeArrowheads="1"/>
          </p:cNvSpPr>
          <p:nvPr>
            <p:ph type="body" idx="1"/>
          </p:nvPr>
        </p:nvSpPr>
        <p:spPr/>
        <p:txBody>
          <a:bodyPr/>
          <a:lstStyle/>
          <a:p>
            <a:r>
              <a:rPr lang="en-US" altLang="ru-RU"/>
              <a:t>Lab objective: Viewing the Image Subsystem Type </a:t>
            </a:r>
          </a:p>
          <a:p>
            <a:r>
              <a:rPr lang="en-US" altLang="ru-RU"/>
              <a:t>You can see the image subsystem type by using either the Exetype tool in the Windows 2000 Resource Kit or the Dependency Walker tool (Depends.exe) in the Windows Support  Tools and Platform SDK. For example, notice the image types for two different Windows images, Notepad.exe (the simple text editor) and Cmd.exe (the Windows command  prompt): </a:t>
            </a:r>
          </a:p>
          <a:p>
            <a:r>
              <a:rPr lang="en-US" altLang="ru-RU"/>
              <a:t>C:\&gt;exetype \Windows\system32\notepad.exe </a:t>
            </a:r>
            <a:br>
              <a:rPr lang="en-US" altLang="ru-RU"/>
            </a:br>
            <a:r>
              <a:rPr lang="en-US" altLang="ru-RU"/>
              <a:t>File "\Windows\system32\notepad.exe" is of the following type:</a:t>
            </a:r>
            <a:br>
              <a:rPr lang="en-US" altLang="ru-RU"/>
            </a:br>
            <a:r>
              <a:rPr lang="en-US" altLang="ru-RU"/>
              <a:t>Windows NT  32 bit machine  Built for the Intel 80386 processor  </a:t>
            </a:r>
            <a:br>
              <a:rPr lang="en-US" altLang="ru-RU"/>
            </a:br>
            <a:r>
              <a:rPr lang="en-US" altLang="ru-RU"/>
              <a:t>Runs under the Windows GUI subsystem    </a:t>
            </a:r>
          </a:p>
          <a:p>
            <a:r>
              <a:rPr lang="en-US" altLang="ru-RU"/>
              <a:t>C:\&gt;exetype \Windows\system32\cmd.exe </a:t>
            </a:r>
            <a:br>
              <a:rPr lang="en-US" altLang="ru-RU"/>
            </a:br>
            <a:r>
              <a:rPr lang="en-US" altLang="ru-RU"/>
              <a:t>File "\Windows\system32\cmd.exe" is ofthe followingtype:  </a:t>
            </a:r>
            <a:br>
              <a:rPr lang="en-US" altLang="ru-RU"/>
            </a:br>
            <a:r>
              <a:rPr lang="en-US" altLang="ru-RU"/>
              <a:t>Windows NT  32 bit machine  Built for the Intel 80386 processor</a:t>
            </a:r>
            <a:br>
              <a:rPr lang="en-US" altLang="ru-RU"/>
            </a:br>
            <a:r>
              <a:rPr lang="en-US" altLang="ru-RU"/>
              <a:t>Runs under the Windows character-based subsystem </a:t>
            </a:r>
          </a:p>
          <a:p>
            <a:r>
              <a:rPr lang="en-US" altLang="ru-RU"/>
              <a:t>This shows that Notepad is a GUI program while Cmd is a console or character-based  program. And although the output of the Exetype tool implies there are two different  subsystems for GUI and character-based programs, there is just one Windows subsystem. Also, Windows isn’t supported on the Intel 386 processor (or the 486 for that  matter)—the text output by the Exetype program hasn’t been updated.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459780" name="Rectangle 4"/>
          <p:cNvSpPr>
            <a:spLocks noRot="1" noChangeArrowheads="1" noTextEdit="1"/>
          </p:cNvSpPr>
          <p:nvPr>
            <p:ph type="sldImg"/>
          </p:nvPr>
        </p:nvSpPr>
        <p:spPr/>
      </p:sp>
      <p:sp>
        <p:nvSpPr>
          <p:cNvPr id="459781" name="Rectangle 5"/>
          <p:cNvSpPr>
            <a:spLocks noGrp="1" noChangeArrowheads="1"/>
          </p:cNvSpPr>
          <p:nvPr>
            <p:ph type="body" idx="1"/>
          </p:nvPr>
        </p:nvSpPr>
        <p:spPr/>
        <p:txBody>
          <a:bodyPr/>
          <a:lstStyle/>
          <a:p>
            <a:r>
              <a:rPr lang="en-US" altLang="ru-RU"/>
              <a:t>Lab objective: Viewing Open Handles  </a:t>
            </a:r>
          </a:p>
          <a:p>
            <a:r>
              <a:rPr lang="en-US" altLang="ru-RU"/>
              <a:t>Run Process Explorer, and make sure the lower pane is enabled and configured to show  open handles. (Click on View, Lower Pane View, and then Handles). Then open a command prompt and view the handle table for the new Cmd.exe process. You should see  an open file handle to the current directory. </a:t>
            </a:r>
          </a:p>
          <a:p>
            <a:r>
              <a:rPr lang="en-US" altLang="ru-RU"/>
              <a:t>If you then change the current directory with the CD command, you will see in Process  Explorer that the handle to the previous current directory is closed and a new handle is  opened to the new current directory. The previous handle is highlighted briefly in red,  and the new handle is highlighted in green. The duration of the highlight can be  adjusted by clicking Options and then Difference Highlight Duration. </a:t>
            </a:r>
          </a:p>
          <a:p>
            <a:r>
              <a:rPr lang="en-US" altLang="ru-RU"/>
              <a:t>Process Explorer’s differences highlighting feature makes it easy to see changes in the  handle table. For example, if a process is leaking handles, viewing the handle table with  Process Explorer can quickly show what handle or handles are being opened but not  closed. This information can assist the programmer to find the handle leak.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01092" name="Rectangle 4"/>
          <p:cNvSpPr>
            <a:spLocks noRot="1" noChangeArrowheads="1" noTextEdit="1"/>
          </p:cNvSpPr>
          <p:nvPr>
            <p:ph type="sldImg"/>
          </p:nvPr>
        </p:nvSpPr>
        <p:spPr/>
      </p:sp>
      <p:sp>
        <p:nvSpPr>
          <p:cNvPr id="601093" name="Rectangle 5"/>
          <p:cNvSpPr>
            <a:spLocks noGrp="1" noChangeArrowheads="1"/>
          </p:cNvSpPr>
          <p:nvPr>
            <p:ph type="body" idx="1"/>
          </p:nvPr>
        </p:nvSpPr>
        <p:spPr/>
        <p:txBody>
          <a:bodyPr/>
          <a:lstStyle/>
          <a:p>
            <a:r>
              <a:rPr lang="en-US" altLang="ru-RU"/>
              <a:t>Lab objective: Experiment with Handle-tool</a:t>
            </a:r>
          </a:p>
          <a:p>
            <a:r>
              <a:rPr lang="en-US" altLang="ru-RU"/>
              <a:t>You can also display the open handle table by using the command line Handle tool from  www.sysinternals.com. For example, note the following partial output of Handle examining the handle table for a Cmd.exe process before and after changing the directory: </a:t>
            </a:r>
          </a:p>
          <a:p>
            <a:r>
              <a:rPr lang="en-US" altLang="ru-RU"/>
              <a:t>C:\&gt;handle -p cmd.exe  </a:t>
            </a:r>
          </a:p>
          <a:p>
            <a:r>
              <a:rPr lang="en-US" altLang="ru-RU"/>
              <a:t>Handlev 2.2  Copyright(C)1997-2004 MarkRussinovich</a:t>
            </a:r>
            <a:br>
              <a:rPr lang="en-US" altLang="ru-RU"/>
            </a:br>
            <a:r>
              <a:rPr lang="en-US" altLang="ru-RU"/>
              <a:t>Sysinternals - www.sysinternals.com  </a:t>
            </a:r>
            <a:br>
              <a:rPr lang="en-US" altLang="ru-RU"/>
            </a:br>
            <a:r>
              <a:rPr lang="en-US" altLang="ru-RU"/>
              <a:t>------------------------------------------------------------  </a:t>
            </a:r>
            <a:br>
              <a:rPr lang="en-US" altLang="ru-RU"/>
            </a:br>
            <a:r>
              <a:rPr lang="en-US" altLang="ru-RU"/>
              <a:t>cmd.exe pid:3184BIGDAVID\dsolomon  </a:t>
            </a:r>
            <a:br>
              <a:rPr lang="en-US" altLang="ru-RU"/>
            </a:br>
            <a:r>
              <a:rPr lang="en-US" altLang="ru-RU"/>
              <a:t>   b0:File 	C:\  </a:t>
            </a:r>
          </a:p>
          <a:p>
            <a:r>
              <a:rPr lang="en-US" altLang="ru-RU"/>
              <a:t>C:\&gt;cd windows</a:t>
            </a:r>
          </a:p>
          <a:p>
            <a:r>
              <a:rPr lang="en-US" altLang="ru-RU"/>
              <a:t>C:\WINDOWS&gt;handle -p cmd.exe  </a:t>
            </a:r>
          </a:p>
          <a:p>
            <a:r>
              <a:rPr lang="en-US" altLang="ru-RU"/>
              <a:t>Handlev 2.2  Copyright(C)1997-2004 MarkRussinovich</a:t>
            </a:r>
            <a:br>
              <a:rPr lang="en-US" altLang="ru-RU"/>
            </a:br>
            <a:r>
              <a:rPr lang="en-US" altLang="ru-RU"/>
              <a:t>Sysinternals - www.sysinternals.com  </a:t>
            </a:r>
            <a:br>
              <a:rPr lang="en-US" altLang="ru-RU"/>
            </a:br>
            <a:r>
              <a:rPr lang="en-US" altLang="ru-RU"/>
              <a:t>------------------------------------------------------------ </a:t>
            </a:r>
            <a:br>
              <a:rPr lang="en-US" altLang="ru-RU"/>
            </a:br>
            <a:r>
              <a:rPr lang="en-US" altLang="ru-RU"/>
              <a:t>cmd.exe pid:3184BIGDAVID\dsolomon  </a:t>
            </a:r>
            <a:br>
              <a:rPr lang="en-US" altLang="ru-RU"/>
            </a:br>
            <a:r>
              <a:rPr lang="en-US" altLang="ru-RU"/>
              <a:t>   b4:File C:\WINDOWS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02114" name="Rectangle 2"/>
          <p:cNvSpPr>
            <a:spLocks noRot="1" noChangeArrowheads="1" noTextEdit="1"/>
          </p:cNvSpPr>
          <p:nvPr>
            <p:ph type="sldImg"/>
          </p:nvPr>
        </p:nvSpPr>
        <p:spPr/>
      </p:sp>
      <p:sp>
        <p:nvSpPr>
          <p:cNvPr id="602115" name="Rectangle 3"/>
          <p:cNvSpPr>
            <a:spLocks noGrp="1" noChangeArrowheads="1"/>
          </p:cNvSpPr>
          <p:nvPr>
            <p:ph type="body" idx="1"/>
          </p:nvPr>
        </p:nvSpPr>
        <p:spPr>
          <a:xfrm>
            <a:off x="381000" y="4038600"/>
            <a:ext cx="6172200" cy="4648200"/>
          </a:xfrm>
        </p:spPr>
        <p:txBody>
          <a:bodyPr/>
          <a:lstStyle/>
          <a:p>
            <a:pPr marL="228600" indent="-228600"/>
            <a:r>
              <a:rPr lang="en-US" altLang="ru-RU"/>
              <a:t>Lab objective: Creating the Maximum Number of Handles </a:t>
            </a:r>
          </a:p>
          <a:p>
            <a:pPr marL="228600" indent="-228600"/>
            <a:r>
              <a:rPr lang="en-US" altLang="ru-RU"/>
              <a:t>The test program Testlimit from www.sysinternals.com/windowsinternals.shtml has an  option to open handles to an object until it cannot open any more handles. You can use  this to see how many handles can be created in a single process on your system. Because  handle tables are allocated from paged pool, you might run out of paged pool before you  hit the maximum number of handles that can be created in a single process. </a:t>
            </a:r>
          </a:p>
          <a:p>
            <a:pPr marL="228600" indent="-228600"/>
            <a:r>
              <a:rPr lang="en-US" altLang="ru-RU"/>
              <a:t>To see how  many handles you can create on your system, follow these steps: </a:t>
            </a:r>
          </a:p>
          <a:p>
            <a:pPr marL="228600" indent="-228600">
              <a:buFont typeface="Times" panose="02020603050405020304" pitchFamily="18" charset="0"/>
              <a:buAutoNum type="arabicPeriod"/>
            </a:pPr>
            <a:r>
              <a:rPr lang="en-US" altLang="ru-RU"/>
              <a:t>Download the Testlimit zip file from the link just mentioned, and unzip it into a  directory. </a:t>
            </a:r>
          </a:p>
          <a:p>
            <a:pPr marL="228600" indent="-228600">
              <a:buFont typeface="Times" panose="02020603050405020304" pitchFamily="18" charset="0"/>
              <a:buAutoNum type="arabicPeriod"/>
            </a:pPr>
            <a:r>
              <a:rPr lang="en-US" altLang="ru-RU"/>
              <a:t>Run Process Explorer, and click View and then System Information. Notice the  current and maximum size of paged pool. (To display the maximum pool size values, Process Explorer must be configured properly to access the symbols for the  kernel image, Ntoskrnl.exe.) Leave this system information display running so  that you can see pool utilization when you run the Testlimit program. </a:t>
            </a:r>
          </a:p>
          <a:p>
            <a:pPr marL="228600" indent="-228600">
              <a:buFont typeface="Times" panose="02020603050405020304" pitchFamily="18" charset="0"/>
              <a:buAutoNum type="arabicPeriod"/>
            </a:pPr>
            <a:r>
              <a:rPr lang="en-US" altLang="ru-RU"/>
              <a:t>Open a command prompt. </a:t>
            </a:r>
          </a:p>
          <a:p>
            <a:pPr marL="228600" indent="-228600">
              <a:buFont typeface="Times" panose="02020603050405020304" pitchFamily="18" charset="0"/>
              <a:buAutoNum type="arabicPeriod"/>
            </a:pPr>
            <a:r>
              <a:rPr lang="en-US" altLang="ru-RU"/>
              <a:t>Run the Testlimit program with the “-h” switch (do this by typing testlimit –h).  When Testlimit fails to open a new handle, it will display the total number of handles it was able to create. If the number is less than approximately 16 million, you  are probably running out of paged pool before hitting the theoretical per-process  handle limit. </a:t>
            </a:r>
          </a:p>
          <a:p>
            <a:pPr marL="228600" indent="-228600">
              <a:buFont typeface="Times" panose="02020603050405020304" pitchFamily="18" charset="0"/>
              <a:buAutoNum type="arabicPeriod"/>
            </a:pPr>
            <a:r>
              <a:rPr lang="en-US" altLang="ru-RU"/>
              <a:t>Close the command-prompt window; doing this will kill the Testlimit process,  thus closing all the open handles.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37954" name="Rectangle 2"/>
          <p:cNvSpPr>
            <a:spLocks noRot="1" noChangeArrowheads="1" noTextEdit="1"/>
          </p:cNvSpPr>
          <p:nvPr>
            <p:ph type="sldImg"/>
          </p:nvPr>
        </p:nvSpPr>
        <p:spPr/>
      </p:sp>
      <p:sp>
        <p:nvSpPr>
          <p:cNvPr id="637955" name="Rectangle 3"/>
          <p:cNvSpPr>
            <a:spLocks noGrp="1" noChangeArrowheads="1"/>
          </p:cNvSpPr>
          <p:nvPr>
            <p:ph type="body" idx="1"/>
          </p:nvPr>
        </p:nvSpPr>
        <p:spPr/>
        <p:txBody>
          <a:bodyPr/>
          <a:lstStyle/>
          <a:p>
            <a:endParaRPr lang="en-US"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03138" name="Rectangle 2"/>
          <p:cNvSpPr>
            <a:spLocks noRot="1" noChangeArrowheads="1" noTextEdit="1"/>
          </p:cNvSpPr>
          <p:nvPr>
            <p:ph type="sldImg"/>
          </p:nvPr>
        </p:nvSpPr>
        <p:spPr/>
      </p:sp>
      <p:sp>
        <p:nvSpPr>
          <p:cNvPr id="603139" name="Rectangle 3"/>
          <p:cNvSpPr>
            <a:spLocks noGrp="1" noChangeArrowheads="1"/>
          </p:cNvSpPr>
          <p:nvPr>
            <p:ph type="body" idx="1"/>
          </p:nvPr>
        </p:nvSpPr>
        <p:spPr/>
        <p:txBody>
          <a:bodyPr/>
          <a:lstStyle/>
          <a:p>
            <a:r>
              <a:rPr lang="en-US" altLang="ru-RU"/>
              <a:t>Lab objective: Viewing the Handle Table with the Kernel  Debugger </a:t>
            </a:r>
          </a:p>
          <a:p>
            <a:r>
              <a:rPr lang="en-US" altLang="ru-RU"/>
              <a:t>The !handle command in the kernel debugger takes three arguments: </a:t>
            </a:r>
            <a:br>
              <a:rPr lang="en-US" altLang="ru-RU"/>
            </a:br>
            <a:r>
              <a:rPr lang="en-US" altLang="ru-RU"/>
              <a:t>	!handle &lt;handleindex&gt;&lt;flags&gt;&lt;processid&gt; </a:t>
            </a:r>
          </a:p>
          <a:p>
            <a:r>
              <a:rPr lang="en-US" altLang="ru-RU"/>
              <a:t>The handle index identifies the handle entry in the handle table. (Zero means display all  handles.) The first handle is index 4, the second 8, and so on. For example, typing !handle 4 will show the first handle for the current process. The flags you can specify are a bitmask, where bit 0 means display only the information  in the handle entry, bit 1 means display free handles (not just used handles), and bit 2  means display information about the object that the handle refers to. </a:t>
            </a:r>
          </a:p>
          <a:p>
            <a:r>
              <a:rPr lang="en-US" altLang="ru-RU"/>
              <a:t>The following  command displays full details about the handle table for process ID 0x408: </a:t>
            </a:r>
          </a:p>
          <a:p>
            <a:r>
              <a:rPr lang="en-US" altLang="ru-RU" sz="900"/>
              <a:t>kd&gt; !handle0 7408    </a:t>
            </a:r>
            <a:br>
              <a:rPr lang="en-US" altLang="ru-RU" sz="900"/>
            </a:br>
            <a:r>
              <a:rPr lang="en-US" altLang="ru-RU" sz="900"/>
              <a:t>processor number0  </a:t>
            </a:r>
            <a:br>
              <a:rPr lang="en-US" altLang="ru-RU" sz="900"/>
            </a:br>
            <a:r>
              <a:rPr lang="en-US" altLang="ru-RU" sz="900"/>
              <a:t>Searching for Process with Cid==408  </a:t>
            </a:r>
            <a:br>
              <a:rPr lang="en-US" altLang="ru-RU" sz="900"/>
            </a:br>
            <a:r>
              <a:rPr lang="en-US" altLang="ru-RU" sz="900"/>
              <a:t>PROCESS 865f0790 SessionId:0Cid:0408 Peb:7ffdf000 ParentCid: 01dc  </a:t>
            </a:r>
            <a:br>
              <a:rPr lang="en-US" altLang="ru-RU" sz="900"/>
            </a:br>
            <a:r>
              <a:rPr lang="en-US" altLang="ru-RU" sz="900"/>
              <a:t>    DirBase:04fd3000 ObjectTable: 856ca888 TableSize: 21.  </a:t>
            </a:r>
            <a:br>
              <a:rPr lang="en-US" altLang="ru-RU" sz="900"/>
            </a:br>
            <a:r>
              <a:rPr lang="en-US" altLang="ru-RU" sz="900"/>
              <a:t>    Image: i386kd.exe    </a:t>
            </a:r>
            <a:br>
              <a:rPr lang="en-US" altLang="ru-RU" sz="900"/>
            </a:br>
            <a:r>
              <a:rPr lang="en-US" altLang="ru-RU" sz="900"/>
              <a:t>Handle Table at e2125000 with 21 Entries in use  </a:t>
            </a:r>
            <a:br>
              <a:rPr lang="en-US" altLang="ru-RU" sz="900"/>
            </a:br>
            <a:r>
              <a:rPr lang="en-US" altLang="ru-RU" sz="900"/>
              <a:t>0000:free handle  </a:t>
            </a:r>
            <a:br>
              <a:rPr lang="en-US" altLang="ru-RU" sz="900"/>
            </a:br>
            <a:r>
              <a:rPr lang="en-US" altLang="ru-RU" sz="900"/>
              <a:t>0004:Object: e20da2e0 GrantedAccess:000f001f  </a:t>
            </a:r>
            <a:br>
              <a:rPr lang="en-US" altLang="ru-RU" sz="900"/>
            </a:br>
            <a:r>
              <a:rPr lang="en-US" altLang="ru-RU" sz="900"/>
              <a:t>Object: e20da2e0 Type:(81491b80)Section </a:t>
            </a:r>
            <a:br>
              <a:rPr lang="en-US" altLang="ru-RU" sz="900"/>
            </a:br>
            <a:r>
              <a:rPr lang="en-US" altLang="ru-RU" sz="900"/>
              <a:t>    ObjectHeader: e20da2c8  </a:t>
            </a:r>
            <a:br>
              <a:rPr lang="en-US" altLang="ru-RU" sz="900"/>
            </a:br>
            <a:r>
              <a:rPr lang="en-US" altLang="ru-RU" sz="900"/>
              <a:t>    HandleCount:1 PointerCount:1    </a:t>
            </a:r>
            <a:br>
              <a:rPr lang="en-US" altLang="ru-RU" sz="900"/>
            </a:br>
            <a:r>
              <a:rPr lang="en-US" altLang="ru-RU" sz="900"/>
              <a:t>0008:Object: 80b13330 GrantedAccess:00100003  </a:t>
            </a:r>
            <a:br>
              <a:rPr lang="en-US" altLang="ru-RU" sz="900"/>
            </a:br>
            <a:r>
              <a:rPr lang="en-US" altLang="ru-RU" sz="900"/>
              <a:t>Object: 80b13330 Type:(81495100)Event  </a:t>
            </a:r>
            <a:br>
              <a:rPr lang="en-US" altLang="ru-RU" sz="900"/>
            </a:br>
            <a:r>
              <a:rPr lang="en-US" altLang="ru-RU" sz="900"/>
              <a:t>    ObjectHeader: 80b13318  </a:t>
            </a:r>
            <a:br>
              <a:rPr lang="en-US" altLang="ru-RU" sz="900"/>
            </a:br>
            <a:r>
              <a:rPr lang="en-US" altLang="ru-RU" sz="900"/>
              <a:t>    HandleCount:1 PointerCount:1</a:t>
            </a:r>
            <a:r>
              <a:rPr lang="en-US" altLang="ru-RU"/>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08258" name="Rectangle 2"/>
          <p:cNvSpPr>
            <a:spLocks noRot="1" noChangeArrowheads="1" noTextEdit="1"/>
          </p:cNvSpPr>
          <p:nvPr>
            <p:ph type="sldImg"/>
          </p:nvPr>
        </p:nvSpPr>
        <p:spPr/>
      </p:sp>
      <p:sp>
        <p:nvSpPr>
          <p:cNvPr id="608259" name="Rectangle 3"/>
          <p:cNvSpPr>
            <a:spLocks noGrp="1" noChangeArrowheads="1"/>
          </p:cNvSpPr>
          <p:nvPr>
            <p:ph type="body" idx="1"/>
          </p:nvPr>
        </p:nvSpPr>
        <p:spPr>
          <a:xfrm>
            <a:off x="685800" y="4038600"/>
            <a:ext cx="5715000" cy="4495800"/>
          </a:xfrm>
        </p:spPr>
        <p:txBody>
          <a:bodyPr/>
          <a:lstStyle/>
          <a:p>
            <a:pPr marL="228600" indent="-228600"/>
            <a:r>
              <a:rPr lang="en-US" altLang="ru-RU"/>
              <a:t>Lab objective: Troubleshooting a Pool Leak</a:t>
            </a:r>
          </a:p>
          <a:p>
            <a:pPr marL="228600" indent="-228600"/>
            <a:r>
              <a:rPr lang="en-US" altLang="ru-RU"/>
              <a:t>In this experiment, you will fix a real paged pool leak on your system so that you can put  to use the techniques described in the previous section to track down the leak. The leak  will be generated by the NotMyFault tool, which you can download from www.sysinternals.com/windowsinternals.shtml. </a:t>
            </a:r>
          </a:p>
          <a:p>
            <a:pPr marL="228600" indent="-228600"/>
            <a:r>
              <a:rPr lang="en-US" altLang="ru-RU"/>
              <a:t>When you run NotMyFault.exe, it loads a device driver Myfault.sys and  presents the following dialog box: </a:t>
            </a:r>
          </a:p>
          <a:p>
            <a:pPr marL="228600" indent="-228600">
              <a:buFont typeface="Times" panose="02020603050405020304" pitchFamily="18" charset="0"/>
              <a:buAutoNum type="arabicPeriod"/>
            </a:pPr>
            <a:r>
              <a:rPr lang="en-US" altLang="ru-RU"/>
              <a:t>Click the Leak Pool button. This causes NotMyFault to begin sending requests to  the Myfault device driver to allocate paged pool. NotMyFault will continue to do this until you click  the Stop Leaking button. Note that the paged pool is not released even when you  close the program; the pool is permanently leaked until you reboot the system.  </a:t>
            </a:r>
          </a:p>
          <a:p>
            <a:pPr marL="228600" indent="-228600">
              <a:buFont typeface="Times" panose="02020603050405020304" pitchFamily="18" charset="0"/>
              <a:buAutoNum type="arabicPeriod"/>
            </a:pPr>
            <a:r>
              <a:rPr lang="en-US" altLang="ru-RU"/>
              <a:t>While the pool is leaking, first open Task Manager and click on the Performance  tab. You should notice Paged Pool climbing. You can also check this with Process  Explorer’s System Information display. (Click on Show and then System Information.) </a:t>
            </a:r>
          </a:p>
          <a:p>
            <a:pPr marL="228600" indent="-228600">
              <a:buFont typeface="Times" panose="02020603050405020304" pitchFamily="18" charset="0"/>
              <a:buAutoNum type="arabicPeriod"/>
            </a:pPr>
            <a:r>
              <a:rPr lang="en-US" altLang="ru-RU"/>
              <a:t>To determine the pool tag that is leaking, run Poolmon and press the “b” key to  sort by the number of bytes. Press “p” twice so that Poolmon is showing only  paged pool. You should notice the pool tag “Leak” climbing to the top of the list. -- Press Stop Leaking !</a:t>
            </a:r>
          </a:p>
          <a:p>
            <a:pPr marL="228600" indent="-228600">
              <a:buFont typeface="Times" panose="02020603050405020304" pitchFamily="18" charset="0"/>
              <a:buAutoNum type="arabicPeriod"/>
            </a:pPr>
            <a:r>
              <a:rPr lang="en-US" altLang="ru-RU"/>
              <a:t>Run Strings (from www.sysinternals.com) to look for driver binaries that contain the pool tag “Leak”: </a:t>
            </a:r>
            <a:br>
              <a:rPr lang="en-US" altLang="ru-RU"/>
            </a:br>
            <a:r>
              <a:rPr lang="en-US" altLang="ru-RU"/>
              <a:t>	Strings \windows\system32\drivers\*.sys | findstr Leak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09282" name="Rectangle 2"/>
          <p:cNvSpPr>
            <a:spLocks noRot="1" noChangeArrowheads="1" noTextEdit="1"/>
          </p:cNvSpPr>
          <p:nvPr>
            <p:ph type="sldImg"/>
          </p:nvPr>
        </p:nvSpPr>
        <p:spPr/>
      </p:sp>
      <p:sp>
        <p:nvSpPr>
          <p:cNvPr id="609283" name="Rectangle 3"/>
          <p:cNvSpPr>
            <a:spLocks noGrp="1" noChangeArrowheads="1"/>
          </p:cNvSpPr>
          <p:nvPr>
            <p:ph type="body" idx="1"/>
          </p:nvPr>
        </p:nvSpPr>
        <p:spPr/>
        <p:txBody>
          <a:bodyPr/>
          <a:lstStyle/>
          <a:p>
            <a:r>
              <a:rPr lang="en-US" altLang="ru-RU"/>
              <a:t>Lab objective: Determining the Maximum Pool Sizes </a:t>
            </a:r>
          </a:p>
          <a:p>
            <a:r>
              <a:rPr lang="en-US" altLang="ru-RU"/>
              <a:t>Because paged and nonpaged pool represent a critical system resource, it is important to  know when you’re nearing the maximum size computed for your system so that you can  determine whether you need to override the default maximum with the appropriate registry values. The pool-size performance counters report only the current size, however,  not the maximum size. </a:t>
            </a:r>
          </a:p>
          <a:p>
            <a:r>
              <a:rPr lang="en-US" altLang="ru-RU"/>
              <a:t>So you don’t know when you’re reaching the limit until you’ve  exhausted pool. (As noted earlier, future versions of Windows might support dynamically sized pools. Therefore, the need to check the pool maximums might no longer be  necessary in the future.) You can obtain the pool maximums by using either Process Explorer or live kernel  debugging. To view pool maximums with Process Explorer,  click on View, System Information.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16450" name="Rectangle 2"/>
          <p:cNvSpPr>
            <a:spLocks noRot="1" noChangeArrowheads="1" noTextEdit="1"/>
          </p:cNvSpPr>
          <p:nvPr>
            <p:ph type="sldImg"/>
          </p:nvPr>
        </p:nvSpPr>
        <p:spPr/>
      </p:sp>
      <p:sp>
        <p:nvSpPr>
          <p:cNvPr id="616453" name="Rectangle 5"/>
          <p:cNvSpPr>
            <a:spLocks noGrp="1" noChangeArrowheads="1"/>
          </p:cNvSpPr>
          <p:nvPr>
            <p:ph type="body" idx="1"/>
          </p:nvPr>
        </p:nvSpPr>
        <p:spPr/>
        <p:txBody>
          <a:bodyPr/>
          <a:lstStyle/>
          <a:p>
            <a:pPr marL="228600" indent="-228600"/>
            <a:r>
              <a:rPr lang="en-US" altLang="ru-RU"/>
              <a:t>Lab objective: Mapping a System Thread to a Device Driver </a:t>
            </a:r>
          </a:p>
          <a:p>
            <a:pPr marL="228600" indent="-228600"/>
            <a:r>
              <a:rPr lang="en-US" altLang="ru-RU"/>
              <a:t>In this experiment, we’ll see how to map CPU activity in the System process to the  responsible system thread (and the driver it falls in) generating the activity. This is  important because when the System process is running, you must go to the thread granularity to really understand what’s going on. For this experiment, we will generate system thread activity by generating file server activity on your machine. (The file server  driver, Srv.sys, creates system threads to handle inbound requests for file I/O. See  Chapter 13 for more information on this component.) </a:t>
            </a:r>
          </a:p>
          <a:p>
            <a:pPr marL="228600" indent="-228600">
              <a:buFont typeface="Times" panose="02020603050405020304" pitchFamily="18" charset="0"/>
              <a:buAutoNum type="arabicPeriod"/>
            </a:pPr>
            <a:r>
              <a:rPr lang="en-US" altLang="ru-RU"/>
              <a:t>Open a command prompt. </a:t>
            </a:r>
          </a:p>
          <a:p>
            <a:pPr marL="228600" indent="-228600">
              <a:buFont typeface="Times" panose="02020603050405020304" pitchFamily="18" charset="0"/>
              <a:buAutoNum type="arabicPeriod"/>
            </a:pPr>
            <a:r>
              <a:rPr lang="en-US" altLang="ru-RU"/>
              <a:t>Do a directory listing of your entire C drive using a network path to access your C  drive. For example, if your computer name is COMPUTER1, type “dir  \\computer1\c$ /s”. (The /s switch lists all subdirectories.) </a:t>
            </a:r>
          </a:p>
          <a:p>
            <a:pPr marL="228600" indent="-228600">
              <a:buFont typeface="Times" panose="02020603050405020304" pitchFamily="18" charset="0"/>
              <a:buAutoNum type="arabicPeriod"/>
            </a:pPr>
            <a:r>
              <a:rPr lang="en-US" altLang="ru-RU"/>
              <a:t>Run Process Explorer, and double-click on the System process.</a:t>
            </a:r>
          </a:p>
          <a:p>
            <a:pPr marL="228600" indent="-228600">
              <a:buFont typeface="Times" panose="02020603050405020304" pitchFamily="18" charset="0"/>
              <a:buAutoNum type="arabicPeriod"/>
            </a:pPr>
            <a:r>
              <a:rPr lang="en-US" altLang="ru-RU"/>
              <a:t>Click on the Threads tab. </a:t>
            </a:r>
          </a:p>
          <a:p>
            <a:pPr marL="228600" indent="-228600">
              <a:buFont typeface="Times" panose="02020603050405020304" pitchFamily="18" charset="0"/>
              <a:buAutoNum type="arabicPeriod"/>
            </a:pPr>
            <a:r>
              <a:rPr lang="en-US" altLang="ru-RU"/>
              <a:t>Sort by the CSwitch Delta (context switch delta) column. You should see one or  more threads in Srv.sys running.</a:t>
            </a:r>
          </a:p>
          <a:p>
            <a:pPr marL="228600" indent="-228600">
              <a:buFont typeface="Times" panose="02020603050405020304" pitchFamily="18" charset="0"/>
              <a:buNone/>
            </a:pPr>
            <a:r>
              <a:rPr lang="en-US" altLang="ru-RU"/>
              <a:t>If you see a system thread running and you are not sure what the driver is, press the Module button, which will bring up the file properties.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17474" name="Rectangle 2"/>
          <p:cNvSpPr>
            <a:spLocks noRot="1" noChangeArrowheads="1" noTextEdit="1"/>
          </p:cNvSpPr>
          <p:nvPr>
            <p:ph type="sldImg"/>
          </p:nvPr>
        </p:nvSpPr>
        <p:spPr/>
      </p:sp>
      <p:sp>
        <p:nvSpPr>
          <p:cNvPr id="617475" name="Rectangle 3"/>
          <p:cNvSpPr>
            <a:spLocks noGrp="1" noChangeArrowheads="1"/>
          </p:cNvSpPr>
          <p:nvPr>
            <p:ph type="body" idx="1"/>
          </p:nvPr>
        </p:nvSpPr>
        <p:spPr/>
        <p:txBody>
          <a:bodyPr/>
          <a:lstStyle/>
          <a:p>
            <a:r>
              <a:rPr lang="en-US" altLang="ru-RU"/>
              <a:t>Lab objective: Identifying System Threads in the System Process </a:t>
            </a:r>
          </a:p>
          <a:p>
            <a:r>
              <a:rPr lang="en-US" altLang="ru-RU"/>
              <a:t>You can see that the threads inside the System process must be kernel-mode system  threads because the start address for each thread is greater than the start address of system space (which by default begins at 0x80000000, unless the system was booted with  the /3GB Boot.ini switch). Also, if you look at the CPU time for these threads, you’ll see  that those that have accumulated any CPU time have run only in kernel mode. </a:t>
            </a:r>
          </a:p>
          <a:p>
            <a:r>
              <a:rPr lang="en-US" altLang="ru-RU"/>
              <a:t>To find out which driver created the system thread, look up the start address of the thread  (which you can display with Pviewer.exe) and look for the driver whose base address is  closest to (but before) the start address of the thread. Both the Pstat utility (at the end of  its output) as well as the !drivers kernel debugger command list the base address of each  loaded device driver. </a:t>
            </a:r>
          </a:p>
          <a:p>
            <a:r>
              <a:rPr lang="en-US" altLang="ru-RU"/>
              <a:t>To quickly find the current address of the thread, use the !stacks 0 command in the kernel  debugger.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19522" name="Rectangle 2"/>
          <p:cNvSpPr>
            <a:spLocks noRot="1" noChangeArrowheads="1" noTextEdit="1"/>
          </p:cNvSpPr>
          <p:nvPr>
            <p:ph type="sldImg"/>
          </p:nvPr>
        </p:nvSpPr>
        <p:spPr/>
      </p:sp>
      <p:sp>
        <p:nvSpPr>
          <p:cNvPr id="619523" name="Rectangle 3"/>
          <p:cNvSpPr>
            <a:spLocks noGrp="1" noChangeArrowheads="1"/>
          </p:cNvSpPr>
          <p:nvPr>
            <p:ph type="body" idx="1"/>
          </p:nvPr>
        </p:nvSpPr>
        <p:spPr/>
        <p:txBody>
          <a:bodyPr/>
          <a:lstStyle/>
          <a:p>
            <a:r>
              <a:rPr lang="en-US" altLang="ru-RU"/>
              <a:t>Lab objective: Run Solitare as a Service</a:t>
            </a:r>
          </a:p>
          <a:p>
            <a:r>
              <a:rPr lang="en-US" altLang="ru-RU"/>
              <a:t>If you have a program that you want to run as a service, you need to modify the startup  code to conform to the requirements for services outlined in this section. If you don’t  have the source code, you can use the SrvAny tool in the Windows resource kits. SrvAny  enables you to run any application as a service. It reads the path of the service file that it  must load from the Parameters subkey of the service’s registry key. </a:t>
            </a:r>
          </a:p>
          <a:p>
            <a:r>
              <a:rPr lang="en-US" altLang="ru-RU"/>
              <a:t>When SrvAny starts,  it notifies the SCM that it is hosting a particular service, and when it receives a start command, it launches the service executable as a child process. The child process receives a  copy of the SrvAny process’s access token and a reference to the same window station,  so the executable runs within the same security account and with the same interactivity  setting as you specified when configuring the SrvAny process. SrvAny services don’t  have the share-process Type value, so each application you install as a service with  SrvAny runs in a separate process with a different instance of the SrvAny host program.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22594" name="Rectangle 2"/>
          <p:cNvSpPr>
            <a:spLocks noRot="1" noChangeArrowheads="1" noTextEdit="1"/>
          </p:cNvSpPr>
          <p:nvPr>
            <p:ph type="sldImg"/>
          </p:nvPr>
        </p:nvSpPr>
        <p:spPr/>
      </p:sp>
      <p:sp>
        <p:nvSpPr>
          <p:cNvPr id="622595" name="Rectangle 3"/>
          <p:cNvSpPr>
            <a:spLocks noGrp="1" noChangeArrowheads="1"/>
          </p:cNvSpPr>
          <p:nvPr>
            <p:ph type="body" idx="1"/>
          </p:nvPr>
        </p:nvSpPr>
        <p:spPr/>
        <p:txBody>
          <a:bodyPr/>
          <a:lstStyle/>
          <a:p>
            <a:r>
              <a:rPr lang="en-US" altLang="ru-RU"/>
              <a:t>Lab objective: Listing Installed Services </a:t>
            </a:r>
          </a:p>
          <a:p>
            <a:r>
              <a:rPr lang="en-US" altLang="ru-RU"/>
              <a:t>To list the installed services, select Administrative Tools from Control Panel, and then  select Services. To see the detailed properties about a service, right-click on a service and select Properties. Notice that the Path To Executable field identifies the program that contains this service. Remember that some services share a process with other services—mapping isn’t  always one to one.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23618" name="Rectangle 2"/>
          <p:cNvSpPr>
            <a:spLocks noRot="1" noChangeArrowheads="1" noTextEdit="1"/>
          </p:cNvSpPr>
          <p:nvPr>
            <p:ph type="sldImg"/>
          </p:nvPr>
        </p:nvSpPr>
        <p:spPr/>
      </p:sp>
      <p:sp>
        <p:nvSpPr>
          <p:cNvPr id="623619" name="Rectangle 3"/>
          <p:cNvSpPr>
            <a:spLocks noGrp="1" noChangeArrowheads="1"/>
          </p:cNvSpPr>
          <p:nvPr>
            <p:ph type="body" idx="1"/>
          </p:nvPr>
        </p:nvSpPr>
        <p:spPr/>
        <p:txBody>
          <a:bodyPr/>
          <a:lstStyle/>
          <a:p>
            <a:r>
              <a:rPr lang="en-US" altLang="ru-RU"/>
              <a:t>Lab objective: Viewing Service Details Inside Service Processes </a:t>
            </a:r>
          </a:p>
          <a:p>
            <a:r>
              <a:rPr lang="en-US" altLang="ru-RU"/>
              <a:t>Process Explorer highlights processes hosting one service or more. (You can configure this  by selecting the Configure Highlighting entry in the Options menu.) If you double-click  on a service-hosting process, you will see a Services tab that lists the services inside the  process: the name of the registry key that defines the service, the display name seen by the  administrator, and the description text for that service (if present).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38978" name="Rectangle 2"/>
          <p:cNvSpPr>
            <a:spLocks noRot="1" noChangeArrowheads="1" noTextEdit="1"/>
          </p:cNvSpPr>
          <p:nvPr>
            <p:ph type="sldImg"/>
          </p:nvPr>
        </p:nvSpPr>
        <p:spPr/>
      </p:sp>
      <p:sp>
        <p:nvSpPr>
          <p:cNvPr id="638979" name="Rectangle 3"/>
          <p:cNvSpPr>
            <a:spLocks noGrp="1" noChangeArrowheads="1"/>
          </p:cNvSpPr>
          <p:nvPr>
            <p:ph type="body" idx="1"/>
          </p:nvPr>
        </p:nvSpPr>
        <p:spPr/>
        <p:txBody>
          <a:bodyPr/>
          <a:lstStyle/>
          <a:p>
            <a:r>
              <a:rPr lang="en-US" altLang="ru-RU"/>
              <a:t>Lab objective: Viewing Services Running Inside Processes </a:t>
            </a:r>
          </a:p>
          <a:p>
            <a:r>
              <a:rPr lang="en-US" altLang="ru-RU"/>
              <a:t>The Process Explorer utility that you can download from www.sysinternals.com shows  detailed information about the services running with processes. Run Process Explorer  and view Services tabs on the process properties dialog box for the following processes:  Services.exe, Lsass.exe, and Svchost.exe. Several instances of SvcHost will be running  on your system, and you can see the account in which each is running by adding the  Username column to the Process Explorer display or by looking at the Username field  on the Image tab of a process’s Process Properties dialog box. </a:t>
            </a:r>
          </a:p>
          <a:p>
            <a:r>
              <a:rPr lang="en-US" altLang="ru-RU"/>
              <a:t>The information displayed by Process Explorer includes the service name, display name, and service description, if it has one, which Process Explorer shows beneath the service list when you select  a service.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43074" name="Rectangle 2"/>
          <p:cNvSpPr>
            <a:spLocks noRot="1" noChangeArrowheads="1" noTextEdit="1"/>
          </p:cNvSpPr>
          <p:nvPr>
            <p:ph type="sldImg"/>
          </p:nvPr>
        </p:nvSpPr>
        <p:spPr/>
      </p:sp>
      <p:sp>
        <p:nvSpPr>
          <p:cNvPr id="643075" name="Rectangle 3"/>
          <p:cNvSpPr>
            <a:spLocks noGrp="1" noChangeArrowheads="1"/>
          </p:cNvSpPr>
          <p:nvPr>
            <p:ph type="body" idx="1"/>
          </p:nvPr>
        </p:nvSpPr>
        <p:spPr/>
        <p:txBody>
          <a:bodyPr/>
          <a:lstStyle/>
          <a:p>
            <a:r>
              <a:rPr lang="en-US" altLang="ru-RU"/>
              <a:t>Lab objective: Experiment with Service Control Tools</a:t>
            </a:r>
          </a:p>
          <a:p>
            <a:endParaRPr lang="en-US" altLang="ru-RU"/>
          </a:p>
          <a:p>
            <a:r>
              <a:rPr lang="en-US" altLang="ru-RU"/>
              <a:t>Net start/stop – local system only</a:t>
            </a:r>
          </a:p>
          <a:p>
            <a:r>
              <a:rPr lang="en-US" altLang="ru-RU"/>
              <a:t>Sc.exe (built in to XP/2003; also in Win2000 Resource Kit)</a:t>
            </a:r>
          </a:p>
          <a:p>
            <a:pPr lvl="1"/>
            <a:r>
              <a:rPr lang="en-US" altLang="ru-RU"/>
              <a:t>Command line interface to </a:t>
            </a:r>
            <a:r>
              <a:rPr lang="en-US" altLang="ru-RU" u="sng"/>
              <a:t>all</a:t>
            </a:r>
            <a:r>
              <a:rPr lang="en-US" altLang="ru-RU"/>
              <a:t> service control/configuration functions</a:t>
            </a:r>
          </a:p>
          <a:p>
            <a:pPr lvl="1"/>
            <a:r>
              <a:rPr lang="en-US" altLang="ru-RU"/>
              <a:t>Works on local or remote systems</a:t>
            </a:r>
          </a:p>
          <a:p>
            <a:r>
              <a:rPr lang="en-US" altLang="ru-RU"/>
              <a:t>Psservice (Sysinternals) – similar to SC</a:t>
            </a:r>
          </a:p>
          <a:p>
            <a:r>
              <a:rPr lang="en-US" altLang="ru-RU"/>
              <a:t>Other tools in Resource Kit</a:t>
            </a:r>
          </a:p>
          <a:p>
            <a:pPr lvl="1"/>
            <a:r>
              <a:rPr lang="en-US" altLang="ru-RU"/>
              <a:t>Instsrv.exe – install/remove services (command line)</a:t>
            </a:r>
          </a:p>
          <a:p>
            <a:pPr lvl="1"/>
            <a:r>
              <a:rPr lang="en-US" altLang="ru-RU"/>
              <a:t>Srvinstw.exe – install/remove services (GUI)</a:t>
            </a:r>
          </a:p>
          <a:p>
            <a:pPr lvl="1"/>
            <a:r>
              <a:rPr lang="en-US" altLang="ru-RU"/>
              <a:t>Why are service creation tools included in Reskit?</a:t>
            </a:r>
          </a:p>
          <a:p>
            <a:pPr lvl="2"/>
            <a:r>
              <a:rPr lang="en-US" altLang="ru-RU"/>
              <a:t>Because Reskit comes with several services that are not installed as services when you install the Reskit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572418" name="Rectangle 2"/>
          <p:cNvSpPr>
            <a:spLocks noRot="1" noChangeArrowheads="1" noTextEdit="1"/>
          </p:cNvSpPr>
          <p:nvPr>
            <p:ph type="sldImg"/>
          </p:nvPr>
        </p:nvSpPr>
        <p:spPr/>
      </p:sp>
      <p:sp>
        <p:nvSpPr>
          <p:cNvPr id="572419" name="Rectangle 3"/>
          <p:cNvSpPr>
            <a:spLocks noGrp="1" noChangeArrowheads="1"/>
          </p:cNvSpPr>
          <p:nvPr>
            <p:ph type="body" idx="1"/>
          </p:nvPr>
        </p:nvSpPr>
        <p:spPr/>
        <p:txBody>
          <a:bodyPr/>
          <a:lstStyle/>
          <a:p>
            <a:r>
              <a:rPr lang="en-US" altLang="ru-RU"/>
              <a:t>These Labs include experiments investigating the overall architectural concepts of the Windows operating system. Students are expected to carry out Labs in addition to studying the learning materials in Unit OS2. </a:t>
            </a:r>
          </a:p>
          <a:p>
            <a:endParaRPr lang="en-US" altLang="ru-RU"/>
          </a:p>
          <a:p>
            <a:r>
              <a:rPr lang="en-US" altLang="ru-RU"/>
              <a:t>A thorough understanding of the concepts presented in Unit OS2: Operating System Principles is a prerequisite for these Labs.</a:t>
            </a:r>
          </a:p>
          <a:p>
            <a:endParaRPr lang="en-US" altLang="ru-RU"/>
          </a:p>
          <a:p>
            <a:r>
              <a:rPr lang="en-US" altLang="ru-RU"/>
              <a:t>These concepts are explained in Chapter 2 and 3 of Windows Internals 4</a:t>
            </a:r>
            <a:r>
              <a:rPr lang="en-US" altLang="ru-RU" baseline="30000"/>
              <a:t>th</a:t>
            </a:r>
            <a:r>
              <a:rPr lang="en-US" altLang="ru-RU"/>
              <a:t> edition.</a:t>
            </a:r>
          </a:p>
          <a:p>
            <a:endParaRPr lang="en-US"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278532" name="Rectangle 4"/>
          <p:cNvSpPr>
            <a:spLocks noRot="1" noChangeArrowheads="1" noTextEdit="1"/>
          </p:cNvSpPr>
          <p:nvPr>
            <p:ph type="sldImg"/>
          </p:nvPr>
        </p:nvSpPr>
        <p:spPr/>
      </p:sp>
      <p:sp>
        <p:nvSpPr>
          <p:cNvPr id="278533" name="Rectangle 5"/>
          <p:cNvSpPr>
            <a:spLocks noGrp="1" noChangeArrowheads="1"/>
          </p:cNvSpPr>
          <p:nvPr>
            <p:ph type="body" idx="1"/>
          </p:nvPr>
        </p:nvSpPr>
        <p:spPr/>
        <p:txBody>
          <a:bodyPr/>
          <a:lstStyle/>
          <a:p>
            <a:r>
              <a:rPr lang="en-US" altLang="ru-RU"/>
              <a:t>Lab objective: Viewing Thread Activity with QuickSlice</a:t>
            </a:r>
          </a:p>
          <a:p>
            <a:r>
              <a:rPr lang="en-US" altLang="ru-RU"/>
              <a:t>QuickSlice (gslice.exe) gives a quick, dynamic view of the proportions of system and kernel time  that each process currently running on your system is using. On line, the red part of the  bar shows the amount of CPU time spent in kernel mode, and the blue part shows the  user-mode time. </a:t>
            </a:r>
          </a:p>
          <a:p>
            <a:r>
              <a:rPr lang="en-US" altLang="ru-RU"/>
              <a:t>The total of all bars shown in the  QuickSlice window should add up to 100 percent of CPU time. To run QuickSlice, click  the Start button, choose Run, and enter Qslice.exe (assuming the Windows 2000  resource kit is in your path). For example, try running a graphics-intensive application  such as Paint (Mspaint.exe). Open QuickSlice and Paint side by side, and draw squiggles in the Paint window. </a:t>
            </a:r>
          </a:p>
          <a:p>
            <a:r>
              <a:rPr lang="en-US" altLang="ru-RU"/>
              <a:t>For additional information about the threads in a process, you can also double-click on  a process (on either the process name or the colored bar).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284678" name="Rectangle 6"/>
          <p:cNvSpPr>
            <a:spLocks noRot="1" noChangeArrowheads="1" noTextEdit="1"/>
          </p:cNvSpPr>
          <p:nvPr>
            <p:ph type="sldImg"/>
          </p:nvPr>
        </p:nvSpPr>
        <p:spPr/>
      </p:sp>
      <p:sp>
        <p:nvSpPr>
          <p:cNvPr id="284679" name="Rectangle 7"/>
          <p:cNvSpPr>
            <a:spLocks noGrp="1" noChangeArrowheads="1"/>
          </p:cNvSpPr>
          <p:nvPr>
            <p:ph type="body" idx="1"/>
          </p:nvPr>
        </p:nvSpPr>
        <p:spPr/>
        <p:txBody>
          <a:bodyPr/>
          <a:lstStyle/>
          <a:p>
            <a:r>
              <a:rPr lang="en-US" altLang="ru-RU"/>
              <a:t>Lab objective: Viewing Process Information with Task Manager </a:t>
            </a:r>
          </a:p>
          <a:p>
            <a:r>
              <a:rPr lang="en-US" altLang="ru-RU"/>
              <a:t>The built-in Windows Task Manager provides a quick list of the processes running on  the system. You can start Task Manager in one of three ways: </a:t>
            </a:r>
          </a:p>
          <a:p>
            <a:r>
              <a:rPr lang="en-US" altLang="ru-RU"/>
              <a:t> press Ctrl+Shift+Esc,  </a:t>
            </a:r>
          </a:p>
          <a:p>
            <a:r>
              <a:rPr lang="en-US" altLang="ru-RU"/>
              <a:t> right-click on the taskbar and select Task Manager, or </a:t>
            </a:r>
          </a:p>
          <a:p>
            <a:r>
              <a:rPr lang="en-US" altLang="ru-RU"/>
              <a:t> press Ctrl+Alt+Delete and  click the Task Manager button. Once Task Manager has started, click the Processes tab  to see the list of running processes. Notice that processes are identified by the name of  the image of which they are an instance. Unlike some objects in Windows, processes  can’t be given global names. </a:t>
            </a:r>
          </a:p>
          <a:p>
            <a:r>
              <a:rPr lang="en-US" altLang="ru-RU"/>
              <a:t>To display additional details, choose Select Columns from  the View menu and select additional columns to be added.</a:t>
            </a:r>
          </a:p>
          <a:p>
            <a:r>
              <a:rPr lang="en-US" altLang="ru-RU"/>
              <a:t>Although what you see in the Task Manager Processes tab is clearly a list of processes, what  the Applications tab displays isn’t as obvious. The Applications tab lists the top-level visible  windows on all the desktops in the interactive window station. (By default, there are two  desktop objects—you can create more by using the Windows CreateDesktop function.) The  Status column indicates whether or not the thread that owns the window is in a Windows  message wait state. “Running” means the thread is waiting for windowing input; “Not  Responding” means the thread isn’t waiting for windowing input (for example, the thread  might be running or waiting for I/O or some Windows synchronization object).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24642" name="Rectangle 2"/>
          <p:cNvSpPr>
            <a:spLocks noRot="1" noChangeArrowheads="1" noTextEdit="1"/>
          </p:cNvSpPr>
          <p:nvPr>
            <p:ph type="sldImg"/>
          </p:nvPr>
        </p:nvSpPr>
        <p:spPr/>
      </p:sp>
      <p:sp>
        <p:nvSpPr>
          <p:cNvPr id="624643" name="Rectangle 3"/>
          <p:cNvSpPr>
            <a:spLocks noGrp="1" noChangeArrowheads="1"/>
          </p:cNvSpPr>
          <p:nvPr>
            <p:ph type="body" idx="1"/>
          </p:nvPr>
        </p:nvSpPr>
        <p:spPr/>
        <p:txBody>
          <a:bodyPr/>
          <a:lstStyle/>
          <a:p>
            <a:r>
              <a:rPr lang="en-US" altLang="ru-RU"/>
              <a:t>Lab objective: Viewing Process Details with Process Explorer </a:t>
            </a:r>
          </a:p>
          <a:p>
            <a:r>
              <a:rPr lang="en-US" altLang="ru-RU"/>
              <a:t>When Process Explorer starts, it shows by default the process list on the top half and the  open handles for the currently selected process on the bottom half. It also shows the  image description, company name, and full path if you hover the mouse pointer over the  process name. </a:t>
            </a:r>
          </a:p>
          <a:p>
            <a:endParaRPr lang="en-US" altLang="ru-RU"/>
          </a:p>
          <a:p>
            <a:r>
              <a:rPr lang="en-US" altLang="ru-RU"/>
              <a:t>Note: the first time you run Process Explorer, you will receive a message that symbols are not currently configured.  Just press OK. If properly configured, Process Explorer can access symbol information to display the  symbolic name of the thread start function and functions on its call stack (available by  double-clicking on a process and clicking on the Threads tab). This is useful for identifying what threads are doing within a process. To access symbols, you must have the Windows Debugging Tools installed. Then click on Options, choose Configure Symbols, and fill in the appropriate Symbols path. For more information on configuring use of the symbol server, see http:// www.microsoft.com/whdc/ddk/debugging/symbols.mspx. </a:t>
            </a:r>
          </a:p>
          <a:p>
            <a:endParaRPr lang="en-US"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625666" name="Rectangle 2"/>
          <p:cNvSpPr>
            <a:spLocks noRot="1" noChangeArrowheads="1" noTextEdit="1"/>
          </p:cNvSpPr>
          <p:nvPr>
            <p:ph type="sldImg"/>
          </p:nvPr>
        </p:nvSpPr>
        <p:spPr/>
      </p:sp>
      <p:sp>
        <p:nvSpPr>
          <p:cNvPr id="625667" name="Rectangle 3"/>
          <p:cNvSpPr>
            <a:spLocks noGrp="1" noChangeArrowheads="1"/>
          </p:cNvSpPr>
          <p:nvPr>
            <p:ph type="body" idx="1"/>
          </p:nvPr>
        </p:nvSpPr>
        <p:spPr/>
        <p:txBody>
          <a:bodyPr/>
          <a:lstStyle/>
          <a:p>
            <a:pPr marL="228600" indent="-228600"/>
            <a:r>
              <a:rPr lang="en-US" altLang="ru-RU"/>
              <a:t>Lab objective: Get yourself familiar with the Process Explorer tool</a:t>
            </a:r>
          </a:p>
          <a:p>
            <a:pPr marL="228600" indent="-228600"/>
            <a:r>
              <a:rPr lang="en-US" altLang="ru-RU"/>
              <a:t>Here are a few steps to walk you through some basic capabilities of Process Explorer: </a:t>
            </a:r>
          </a:p>
          <a:p>
            <a:pPr marL="228600" indent="-228600">
              <a:buFont typeface="Times" panose="02020603050405020304" pitchFamily="18" charset="0"/>
              <a:buAutoNum type="arabicPeriod"/>
            </a:pPr>
            <a:r>
              <a:rPr lang="en-US" altLang="ru-RU"/>
              <a:t>Turn off the lower pane by deselecting View, Show Lower Pane. </a:t>
            </a:r>
          </a:p>
          <a:p>
            <a:pPr marL="228600" indent="-228600">
              <a:buFont typeface="Times" panose="02020603050405020304" pitchFamily="18" charset="0"/>
              <a:buAutoNum type="arabicPeriod"/>
            </a:pPr>
            <a:r>
              <a:rPr lang="en-US" altLang="ru-RU"/>
              <a:t>Notice that processes hosting services are highlighted by default in pink. Your own  processes are highlighted in blue. </a:t>
            </a:r>
          </a:p>
          <a:p>
            <a:pPr marL="228600" indent="-228600">
              <a:buFont typeface="Times" panose="02020603050405020304" pitchFamily="18" charset="0"/>
              <a:buAutoNum type="arabicPeriod"/>
            </a:pPr>
            <a:r>
              <a:rPr lang="en-US" altLang="ru-RU"/>
              <a:t>Hover your mouse pointer over the image name for processes, and notice the full  path displayed by the ToolTip. </a:t>
            </a:r>
          </a:p>
          <a:p>
            <a:pPr marL="228600" indent="-228600">
              <a:buFont typeface="Times" panose="02020603050405020304" pitchFamily="18" charset="0"/>
              <a:buAutoNum type="arabicPeriod"/>
            </a:pPr>
            <a:r>
              <a:rPr lang="en-US" altLang="ru-RU"/>
              <a:t>Click on View, Select Columns, and add the image path. </a:t>
            </a:r>
          </a:p>
          <a:p>
            <a:pPr marL="228600" indent="-228600">
              <a:buFont typeface="Times" panose="02020603050405020304" pitchFamily="18" charset="0"/>
              <a:buAutoNum type="arabicPeriod"/>
            </a:pPr>
            <a:r>
              <a:rPr lang="en-US" altLang="ru-RU"/>
              <a:t>Sort on the process column, and notice the tree view disappears. (You can either  display tree view or sort by any of the columns shown.) Click again to sort from Z  to A. Then click again and the display returns to tree view.</a:t>
            </a:r>
          </a:p>
          <a:p>
            <a:pPr marL="228600" indent="-228600">
              <a:buFont typeface="Times" panose="02020603050405020304" pitchFamily="18" charset="0"/>
              <a:buAutoNum type="arabicPeriod"/>
            </a:pPr>
            <a:r>
              <a:rPr lang="en-US" altLang="ru-RU"/>
              <a:t>Deselect View, Show Processes From All Users to show only your processes. </a:t>
            </a:r>
          </a:p>
          <a:p>
            <a:pPr marL="228600" indent="-228600">
              <a:buFont typeface="Times" panose="02020603050405020304" pitchFamily="18" charset="0"/>
              <a:buAutoNum type="arabicPeriod"/>
            </a:pPr>
            <a:r>
              <a:rPr lang="en-US" altLang="ru-RU"/>
              <a:t>Go to Options, Difference Highlight Duration, and change the value to 5 seconds.  Then launch a new process (anything), and notice the new process highlighted in  green for 5 seconds. Exit this new process, and notice the process is highlighted in  red for 5 seconds before disappearing from the display. This can be useful to see  processes being created and exiting on your system. </a:t>
            </a:r>
          </a:p>
          <a:p>
            <a:pPr marL="228600" indent="-228600">
              <a:buFont typeface="Times" panose="02020603050405020304" pitchFamily="18" charset="0"/>
              <a:buAutoNum type="arabicPeriod"/>
            </a:pPr>
            <a:r>
              <a:rPr lang="en-US" altLang="ru-RU"/>
              <a:t>Finally, double-click on a process and explore the various tabs available from the  process properties display.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294914" name="Rectangle 2"/>
          <p:cNvSpPr>
            <a:spLocks noRot="1" noChangeArrowheads="1" noTextEdit="1"/>
          </p:cNvSpPr>
          <p:nvPr>
            <p:ph type="sldImg"/>
          </p:nvPr>
        </p:nvSpPr>
        <p:spPr>
          <a:xfrm>
            <a:off x="1144588" y="457200"/>
            <a:ext cx="4572000" cy="3429000"/>
          </a:xfrm>
        </p:spPr>
      </p:sp>
      <p:sp>
        <p:nvSpPr>
          <p:cNvPr id="294915" name="Rectangle 3"/>
          <p:cNvSpPr>
            <a:spLocks noGrp="1" noChangeArrowheads="1"/>
          </p:cNvSpPr>
          <p:nvPr>
            <p:ph type="body" idx="1"/>
          </p:nvPr>
        </p:nvSpPr>
        <p:spPr/>
        <p:txBody>
          <a:bodyPr/>
          <a:lstStyle/>
          <a:p>
            <a:r>
              <a:rPr lang="en-US" altLang="ru-RU"/>
              <a:t>Lab objective: Study Image Information with Process Explorer</a:t>
            </a:r>
          </a:p>
          <a:p>
            <a:r>
              <a:rPr lang="en-US" altLang="ru-RU"/>
              <a:t>Where is full path. What if process gets same pid as previous process? </a:t>
            </a:r>
            <a:br>
              <a:rPr lang="en-US" altLang="ru-RU"/>
            </a:br>
            <a:r>
              <a:rPr lang="en-US" altLang="ru-RU"/>
              <a:t>DO first process’ children get forcibly adopted?  No.</a:t>
            </a:r>
          </a:p>
          <a:p>
            <a:r>
              <a:rPr lang="en-US" altLang="ru-RU"/>
              <a:t>Do “notepad fred” to show command-line arguments. Shortcut might pass arguments.</a:t>
            </a:r>
          </a:p>
          <a:p>
            <a:r>
              <a:rPr lang="en-US" altLang="ru-RU"/>
              <a:t>Names used in performance tab much more logical than task manager.</a:t>
            </a:r>
          </a:p>
          <a:p>
            <a:r>
              <a:rPr lang="en-US" altLang="ru-RU"/>
              <a:t>Security: useful for telling what groups the process belongs to. Definitive list.</a:t>
            </a:r>
          </a:p>
          <a:p>
            <a:r>
              <a:rPr lang="en-US" altLang="ru-RU"/>
              <a:t>Explain privileges. Example: change system time. Double click on time applet and look at it in process explorer. See rundll32.exe. If double-click on it and look at command-line, last argument is timedate.cpl. Look at security and find that the time privilege is on. </a:t>
            </a:r>
          </a:p>
          <a:p>
            <a:r>
              <a:rPr lang="en-US" altLang="ru-RU"/>
              <a:t>Environment tab: sometimes input to scripts or apps. PATH is one of the more important. Inherited from parent. Set DAVID=brilliant. Run paintbrush and look at it’s environment. But not in others.</a:t>
            </a:r>
          </a:p>
          <a:p>
            <a:r>
              <a:rPr lang="en-US" altLang="ru-RU"/>
              <a:t>Services: talk about troubleshooting them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ru-RU"/>
              <a:t>Lab Manual - OS2 Operating System Principles</a:t>
            </a:r>
          </a:p>
        </p:txBody>
      </p:sp>
      <p:sp>
        <p:nvSpPr>
          <p:cNvPr id="311298" name="Rectangle 2"/>
          <p:cNvSpPr>
            <a:spLocks noRot="1" noChangeArrowheads="1" noTextEdit="1"/>
          </p:cNvSpPr>
          <p:nvPr>
            <p:ph type="sldImg"/>
          </p:nvPr>
        </p:nvSpPr>
        <p:spPr>
          <a:xfrm>
            <a:off x="1144588" y="457200"/>
            <a:ext cx="4572000" cy="3429000"/>
          </a:xfrm>
        </p:spPr>
      </p:sp>
      <p:sp>
        <p:nvSpPr>
          <p:cNvPr id="311299" name="Rectangle 3"/>
          <p:cNvSpPr>
            <a:spLocks noGrp="1" noChangeArrowheads="1"/>
          </p:cNvSpPr>
          <p:nvPr>
            <p:ph type="body" idx="1"/>
          </p:nvPr>
        </p:nvSpPr>
        <p:spPr>
          <a:xfrm>
            <a:off x="458788" y="4114800"/>
            <a:ext cx="5862637" cy="4648200"/>
          </a:xfrm>
        </p:spPr>
        <p:txBody>
          <a:bodyPr/>
          <a:lstStyle/>
          <a:p>
            <a:r>
              <a:rPr lang="en-US" altLang="ru-RU"/>
              <a:t>Lab objective: Viewing the Process Tree </a:t>
            </a:r>
          </a:p>
          <a:p>
            <a:r>
              <a:rPr lang="en-US" altLang="ru-RU"/>
              <a:t>One unique attribute about a process that most tools don’t display is the parent or creator process ID. You can retrieve this value with the Performance tool (or programmatically) by querying the Creating Process ID. The Tlist.exe tool (in the Windows  Debugging Tools) can show the process tree by using /t switch. </a:t>
            </a:r>
          </a:p>
          <a:p>
            <a:r>
              <a:rPr lang="en-US" altLang="ru-RU"/>
              <a:t>The list indents each process to show its parent/child relationship. Processes whose parents aren’t alive are left-justified (as is Explorer.exe in the preceding example) because  even if a grandparent process exists, there’s no way to find that relationship. Windows  maintains only the creator process ID, not a link back to the creator of the creator, and  so forth. </a:t>
            </a:r>
          </a:p>
          <a:p>
            <a:r>
              <a:rPr lang="en-US" altLang="ru-RU"/>
              <a:t>To demonstrate the fact that Windows doesn’t keep track of more than just the parent  process ID, follow these steps: 1. Open a Command Prompt window. 2. Type start cmd (which starts a second Command Prompt). 3. Bring up Task Manager. 4. Switch to the second Command Prompt. 5. Type mspaint (which runs Microsoft Paint). 6. Click the intermediate (second) Command Prompt window. 7. Type exit. (Notice that Paint remains.) 8. Switch to Task Manager. 9. Click the Applications tab. 10. Right-click on the Command Prompt task, and select Go To Process. 11. Click on the Cmd.exe process highlighted in gray. 12. Right-click on this process, and select End Process Tree. 13. Click Yes in the Task Manager Warning message box. </a:t>
            </a:r>
          </a:p>
          <a:p>
            <a:r>
              <a:rPr lang="en-US" altLang="ru-RU"/>
              <a:t>The first Command Prompt window will disappear, but you should still see the Paintbrush window because it was the grandchild of the Command Prompt process you terminated; and because the intermediate process was  terminated, there was no link between the parent and the grandchild.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6067" name="Rectangle 3"/>
          <p:cNvSpPr>
            <a:spLocks noGrp="1" noChangeArrowheads="1"/>
          </p:cNvSpPr>
          <p:nvPr>
            <p:ph type="subTitle" idx="1"/>
          </p:nvPr>
        </p:nvSpPr>
        <p:spPr>
          <a:xfrm>
            <a:off x="1192213" y="4006850"/>
            <a:ext cx="7197725" cy="1262063"/>
          </a:xfrm>
        </p:spPr>
        <p:txBody>
          <a:bodyPr/>
          <a:lstStyle>
            <a:lvl1pPr marL="0" indent="0">
              <a:buFontTx/>
              <a:buNone/>
              <a:defRPr sz="2400"/>
            </a:lvl1pPr>
          </a:lstStyle>
          <a:p>
            <a:pPr lvl="0"/>
            <a:r>
              <a:rPr lang="en-GB" altLang="ru-RU" noProof="0"/>
              <a:t>Master-Untertitelformat bearbeiten</a:t>
            </a:r>
          </a:p>
        </p:txBody>
      </p:sp>
      <p:sp>
        <p:nvSpPr>
          <p:cNvPr id="216068" name="Rectangle 4"/>
          <p:cNvSpPr>
            <a:spLocks noGrp="1" noChangeArrowheads="1"/>
          </p:cNvSpPr>
          <p:nvPr>
            <p:ph type="ctrTitle"/>
          </p:nvPr>
        </p:nvSpPr>
        <p:spPr>
          <a:xfrm>
            <a:off x="1193800" y="2282825"/>
            <a:ext cx="7216775" cy="1470025"/>
          </a:xfrm>
        </p:spPr>
        <p:txBody>
          <a:bodyPr anchor="b"/>
          <a:lstStyle>
            <a:lvl1pPr>
              <a:defRPr sz="3600"/>
            </a:lvl1pPr>
          </a:lstStyle>
          <a:p>
            <a:pPr lvl="0"/>
            <a:r>
              <a:rPr lang="en-GB" altLang="ru-RU" noProof="0"/>
              <a:t>Mastertitelformat bearbeiten</a:t>
            </a:r>
          </a:p>
        </p:txBody>
      </p:sp>
      <p:sp>
        <p:nvSpPr>
          <p:cNvPr id="216071" name="Rectangle 7"/>
          <p:cNvSpPr>
            <a:spLocks noGrp="1" noChangeArrowheads="1"/>
          </p:cNvSpPr>
          <p:nvPr>
            <p:ph type="ftr" sz="quarter" idx="3"/>
          </p:nvPr>
        </p:nvSpPr>
        <p:spPr/>
        <p:txBody>
          <a:bodyPr/>
          <a:lstStyle>
            <a:lvl1pPr>
              <a:defRPr/>
            </a:lvl1pPr>
          </a:lstStyle>
          <a:p>
            <a:r>
              <a:rPr lang="de-DE" altLang="ru-RU"/>
              <a:t>Windows Operating System Internals - by David A. Solomon and Mark E. Russinovich with Andreas Polze</a:t>
            </a:r>
            <a:endParaRPr lang="en-GB" alt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Footer Placeholder 3"/>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5" name="Slide Number Placeholder 4"/>
          <p:cNvSpPr>
            <a:spLocks noGrp="1"/>
          </p:cNvSpPr>
          <p:nvPr>
            <p:ph type="sldNum" sz="quarter" idx="11"/>
          </p:nvPr>
        </p:nvSpPr>
        <p:spPr/>
        <p:txBody>
          <a:bodyPr/>
          <a:lstStyle>
            <a:lvl1pPr>
              <a:defRPr/>
            </a:lvl1pPr>
          </a:lstStyle>
          <a:p>
            <a:fld id="{5FA6F4FD-F5C0-4EB0-8D92-A7834F0BC864}" type="slidenum">
              <a:rPr lang="en-GB" altLang="ru-RU"/>
              <a:pPr/>
              <a:t>‹#›</a:t>
            </a:fld>
            <a:endParaRPr lang="en-GB" altLang="ru-RU"/>
          </a:p>
        </p:txBody>
      </p:sp>
    </p:spTree>
    <p:extLst>
      <p:ext uri="{BB962C8B-B14F-4D97-AF65-F5344CB8AC3E}">
        <p14:creationId xmlns:p14="http://schemas.microsoft.com/office/powerpoint/2010/main" val="19042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0663"/>
            <a:ext cx="2057400" cy="60071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20663"/>
            <a:ext cx="6019800" cy="6007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Footer Placeholder 3"/>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5" name="Slide Number Placeholder 4"/>
          <p:cNvSpPr>
            <a:spLocks noGrp="1"/>
          </p:cNvSpPr>
          <p:nvPr>
            <p:ph type="sldNum" sz="quarter" idx="11"/>
          </p:nvPr>
        </p:nvSpPr>
        <p:spPr/>
        <p:txBody>
          <a:bodyPr/>
          <a:lstStyle>
            <a:lvl1pPr>
              <a:defRPr/>
            </a:lvl1pPr>
          </a:lstStyle>
          <a:p>
            <a:fld id="{758F2778-9912-4B3B-8C8C-77C83A53787E}" type="slidenum">
              <a:rPr lang="en-GB" altLang="ru-RU"/>
              <a:pPr/>
              <a:t>‹#›</a:t>
            </a:fld>
            <a:endParaRPr lang="en-GB" altLang="ru-RU"/>
          </a:p>
        </p:txBody>
      </p:sp>
    </p:spTree>
    <p:extLst>
      <p:ext uri="{BB962C8B-B14F-4D97-AF65-F5344CB8AC3E}">
        <p14:creationId xmlns:p14="http://schemas.microsoft.com/office/powerpoint/2010/main" val="154476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0663"/>
            <a:ext cx="8229600" cy="1143000"/>
          </a:xfrm>
        </p:spPr>
        <p:txBody>
          <a:bodyPr/>
          <a:lstStyle/>
          <a:p>
            <a:r>
              <a:rPr lang="en-US"/>
              <a:t>Click to edit Master title style</a:t>
            </a:r>
            <a:endParaRPr lang="ru-RU"/>
          </a:p>
        </p:txBody>
      </p:sp>
      <p:sp>
        <p:nvSpPr>
          <p:cNvPr id="3" name="Text Placeholder 2"/>
          <p:cNvSpPr>
            <a:spLocks noGrp="1"/>
          </p:cNvSpPr>
          <p:nvPr>
            <p:ph type="body" sz="half" idx="1"/>
          </p:nvPr>
        </p:nvSpPr>
        <p:spPr>
          <a:xfrm>
            <a:off x="457200" y="1625600"/>
            <a:ext cx="4038600" cy="4602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25600"/>
            <a:ext cx="4038600" cy="4602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Footer Placeholder 4"/>
          <p:cNvSpPr>
            <a:spLocks noGrp="1"/>
          </p:cNvSpPr>
          <p:nvPr>
            <p:ph type="ftr" sz="quarter" idx="10"/>
          </p:nvPr>
        </p:nvSpPr>
        <p:spPr>
          <a:xfrm>
            <a:off x="609600" y="6629400"/>
            <a:ext cx="7543800" cy="228600"/>
          </a:xfrm>
        </p:spPr>
        <p:txBody>
          <a:bodyPr/>
          <a:lstStyle>
            <a:lvl1pPr>
              <a:defRPr/>
            </a:lvl1pPr>
          </a:lstStyle>
          <a:p>
            <a:r>
              <a:rPr lang="de-DE" altLang="ru-RU"/>
              <a:t>Windows Operating System Internals - by David A. Solomon and Mark E. Russinovich with Andreas Polze</a:t>
            </a:r>
            <a:endParaRPr lang="en-GB" altLang="ru-RU"/>
          </a:p>
        </p:txBody>
      </p:sp>
      <p:sp>
        <p:nvSpPr>
          <p:cNvPr id="6" name="Slide Number Placeholder 5"/>
          <p:cNvSpPr>
            <a:spLocks noGrp="1"/>
          </p:cNvSpPr>
          <p:nvPr>
            <p:ph type="sldNum" sz="quarter" idx="11"/>
          </p:nvPr>
        </p:nvSpPr>
        <p:spPr>
          <a:xfrm>
            <a:off x="8763000" y="6629400"/>
            <a:ext cx="381000" cy="228600"/>
          </a:xfrm>
        </p:spPr>
        <p:txBody>
          <a:bodyPr/>
          <a:lstStyle>
            <a:lvl1pPr>
              <a:defRPr/>
            </a:lvl1pPr>
          </a:lstStyle>
          <a:p>
            <a:fld id="{D430F180-C1A3-44A0-B1F1-1DDF96A3B13D}" type="slidenum">
              <a:rPr lang="en-GB" altLang="ru-RU"/>
              <a:pPr/>
              <a:t>‹#›</a:t>
            </a:fld>
            <a:endParaRPr lang="en-GB" altLang="ru-RU"/>
          </a:p>
        </p:txBody>
      </p:sp>
    </p:spTree>
    <p:extLst>
      <p:ext uri="{BB962C8B-B14F-4D97-AF65-F5344CB8AC3E}">
        <p14:creationId xmlns:p14="http://schemas.microsoft.com/office/powerpoint/2010/main" val="396949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Footer Placeholder 3"/>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5" name="Slide Number Placeholder 4"/>
          <p:cNvSpPr>
            <a:spLocks noGrp="1"/>
          </p:cNvSpPr>
          <p:nvPr>
            <p:ph type="sldNum" sz="quarter" idx="11"/>
          </p:nvPr>
        </p:nvSpPr>
        <p:spPr/>
        <p:txBody>
          <a:bodyPr/>
          <a:lstStyle>
            <a:lvl1pPr>
              <a:defRPr/>
            </a:lvl1pPr>
          </a:lstStyle>
          <a:p>
            <a:fld id="{EFA60BFF-15DB-4F13-912D-1E0B7B2DF360}" type="slidenum">
              <a:rPr lang="en-GB" altLang="ru-RU"/>
              <a:pPr/>
              <a:t>‹#›</a:t>
            </a:fld>
            <a:endParaRPr lang="en-GB" altLang="ru-RU"/>
          </a:p>
        </p:txBody>
      </p:sp>
    </p:spTree>
    <p:extLst>
      <p:ext uri="{BB962C8B-B14F-4D97-AF65-F5344CB8AC3E}">
        <p14:creationId xmlns:p14="http://schemas.microsoft.com/office/powerpoint/2010/main" val="142730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5" name="Slide Number Placeholder 4"/>
          <p:cNvSpPr>
            <a:spLocks noGrp="1"/>
          </p:cNvSpPr>
          <p:nvPr>
            <p:ph type="sldNum" sz="quarter" idx="11"/>
          </p:nvPr>
        </p:nvSpPr>
        <p:spPr/>
        <p:txBody>
          <a:bodyPr/>
          <a:lstStyle>
            <a:lvl1pPr>
              <a:defRPr/>
            </a:lvl1pPr>
          </a:lstStyle>
          <a:p>
            <a:fld id="{D3B1BAEC-1271-4156-9DCB-E3DDE08A7C31}" type="slidenum">
              <a:rPr lang="en-GB" altLang="ru-RU"/>
              <a:pPr/>
              <a:t>‹#›</a:t>
            </a:fld>
            <a:endParaRPr lang="en-GB" altLang="ru-RU"/>
          </a:p>
        </p:txBody>
      </p:sp>
    </p:spTree>
    <p:extLst>
      <p:ext uri="{BB962C8B-B14F-4D97-AF65-F5344CB8AC3E}">
        <p14:creationId xmlns:p14="http://schemas.microsoft.com/office/powerpoint/2010/main" val="213390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57200" y="1625600"/>
            <a:ext cx="4038600" cy="4602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25600"/>
            <a:ext cx="4038600" cy="4602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Footer Placeholder 4"/>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6" name="Slide Number Placeholder 5"/>
          <p:cNvSpPr>
            <a:spLocks noGrp="1"/>
          </p:cNvSpPr>
          <p:nvPr>
            <p:ph type="sldNum" sz="quarter" idx="11"/>
          </p:nvPr>
        </p:nvSpPr>
        <p:spPr/>
        <p:txBody>
          <a:bodyPr/>
          <a:lstStyle>
            <a:lvl1pPr>
              <a:defRPr/>
            </a:lvl1pPr>
          </a:lstStyle>
          <a:p>
            <a:fld id="{7E85E292-552A-4E77-9E5C-3227583F57F2}" type="slidenum">
              <a:rPr lang="en-GB" altLang="ru-RU"/>
              <a:pPr/>
              <a:t>‹#›</a:t>
            </a:fld>
            <a:endParaRPr lang="en-GB" altLang="ru-RU"/>
          </a:p>
        </p:txBody>
      </p:sp>
    </p:spTree>
    <p:extLst>
      <p:ext uri="{BB962C8B-B14F-4D97-AF65-F5344CB8AC3E}">
        <p14:creationId xmlns:p14="http://schemas.microsoft.com/office/powerpoint/2010/main" val="35426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Footer Placeholder 6"/>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8" name="Slide Number Placeholder 7"/>
          <p:cNvSpPr>
            <a:spLocks noGrp="1"/>
          </p:cNvSpPr>
          <p:nvPr>
            <p:ph type="sldNum" sz="quarter" idx="11"/>
          </p:nvPr>
        </p:nvSpPr>
        <p:spPr/>
        <p:txBody>
          <a:bodyPr/>
          <a:lstStyle>
            <a:lvl1pPr>
              <a:defRPr/>
            </a:lvl1pPr>
          </a:lstStyle>
          <a:p>
            <a:fld id="{236D88C9-0997-4D8B-B569-654CAA4A3F7B}" type="slidenum">
              <a:rPr lang="en-GB" altLang="ru-RU"/>
              <a:pPr/>
              <a:t>‹#›</a:t>
            </a:fld>
            <a:endParaRPr lang="en-GB" altLang="ru-RU"/>
          </a:p>
        </p:txBody>
      </p:sp>
    </p:spTree>
    <p:extLst>
      <p:ext uri="{BB962C8B-B14F-4D97-AF65-F5344CB8AC3E}">
        <p14:creationId xmlns:p14="http://schemas.microsoft.com/office/powerpoint/2010/main" val="237565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Footer Placeholder 2"/>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4" name="Slide Number Placeholder 3"/>
          <p:cNvSpPr>
            <a:spLocks noGrp="1"/>
          </p:cNvSpPr>
          <p:nvPr>
            <p:ph type="sldNum" sz="quarter" idx="11"/>
          </p:nvPr>
        </p:nvSpPr>
        <p:spPr/>
        <p:txBody>
          <a:bodyPr/>
          <a:lstStyle>
            <a:lvl1pPr>
              <a:defRPr/>
            </a:lvl1pPr>
          </a:lstStyle>
          <a:p>
            <a:fld id="{123A5CEE-769C-45F2-932E-119511DF9F1F}" type="slidenum">
              <a:rPr lang="en-GB" altLang="ru-RU"/>
              <a:pPr/>
              <a:t>‹#›</a:t>
            </a:fld>
            <a:endParaRPr lang="en-GB" altLang="ru-RU"/>
          </a:p>
        </p:txBody>
      </p:sp>
    </p:spTree>
    <p:extLst>
      <p:ext uri="{BB962C8B-B14F-4D97-AF65-F5344CB8AC3E}">
        <p14:creationId xmlns:p14="http://schemas.microsoft.com/office/powerpoint/2010/main" val="94934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3" name="Slide Number Placeholder 2"/>
          <p:cNvSpPr>
            <a:spLocks noGrp="1"/>
          </p:cNvSpPr>
          <p:nvPr>
            <p:ph type="sldNum" sz="quarter" idx="11"/>
          </p:nvPr>
        </p:nvSpPr>
        <p:spPr/>
        <p:txBody>
          <a:bodyPr/>
          <a:lstStyle>
            <a:lvl1pPr>
              <a:defRPr/>
            </a:lvl1pPr>
          </a:lstStyle>
          <a:p>
            <a:fld id="{34E1C43B-1BB8-4E27-841B-27C23A75F732}" type="slidenum">
              <a:rPr lang="en-GB" altLang="ru-RU"/>
              <a:pPr/>
              <a:t>‹#›</a:t>
            </a:fld>
            <a:endParaRPr lang="en-GB" altLang="ru-RU"/>
          </a:p>
        </p:txBody>
      </p:sp>
    </p:spTree>
    <p:extLst>
      <p:ext uri="{BB962C8B-B14F-4D97-AF65-F5344CB8AC3E}">
        <p14:creationId xmlns:p14="http://schemas.microsoft.com/office/powerpoint/2010/main" val="134320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6" name="Slide Number Placeholder 5"/>
          <p:cNvSpPr>
            <a:spLocks noGrp="1"/>
          </p:cNvSpPr>
          <p:nvPr>
            <p:ph type="sldNum" sz="quarter" idx="11"/>
          </p:nvPr>
        </p:nvSpPr>
        <p:spPr/>
        <p:txBody>
          <a:bodyPr/>
          <a:lstStyle>
            <a:lvl1pPr>
              <a:defRPr/>
            </a:lvl1pPr>
          </a:lstStyle>
          <a:p>
            <a:fld id="{0273DC3F-4A42-4CA7-9CD4-A4A99B4DBE96}" type="slidenum">
              <a:rPr lang="en-GB" altLang="ru-RU"/>
              <a:pPr/>
              <a:t>‹#›</a:t>
            </a:fld>
            <a:endParaRPr lang="en-GB" altLang="ru-RU"/>
          </a:p>
        </p:txBody>
      </p:sp>
    </p:spTree>
    <p:extLst>
      <p:ext uri="{BB962C8B-B14F-4D97-AF65-F5344CB8AC3E}">
        <p14:creationId xmlns:p14="http://schemas.microsoft.com/office/powerpoint/2010/main" val="379460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r>
              <a:rPr lang="de-DE" altLang="ru-RU"/>
              <a:t>Windows Operating System Internals - by David A. Solomon and Mark E. Russinovich with Andreas Polze</a:t>
            </a:r>
            <a:endParaRPr lang="en-GB" altLang="ru-RU"/>
          </a:p>
        </p:txBody>
      </p:sp>
      <p:sp>
        <p:nvSpPr>
          <p:cNvPr id="6" name="Slide Number Placeholder 5"/>
          <p:cNvSpPr>
            <a:spLocks noGrp="1"/>
          </p:cNvSpPr>
          <p:nvPr>
            <p:ph type="sldNum" sz="quarter" idx="11"/>
          </p:nvPr>
        </p:nvSpPr>
        <p:spPr/>
        <p:txBody>
          <a:bodyPr/>
          <a:lstStyle>
            <a:lvl1pPr>
              <a:defRPr/>
            </a:lvl1pPr>
          </a:lstStyle>
          <a:p>
            <a:fld id="{849D412E-AA38-4D27-B32F-A62E240655B6}" type="slidenum">
              <a:rPr lang="en-GB" altLang="ru-RU"/>
              <a:pPr/>
              <a:t>‹#›</a:t>
            </a:fld>
            <a:endParaRPr lang="en-GB" altLang="ru-RU"/>
          </a:p>
        </p:txBody>
      </p:sp>
    </p:spTree>
    <p:extLst>
      <p:ext uri="{BB962C8B-B14F-4D97-AF65-F5344CB8AC3E}">
        <p14:creationId xmlns:p14="http://schemas.microsoft.com/office/powerpoint/2010/main" val="249308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3399">
                <a:gamma/>
                <a:shade val="46275"/>
                <a:invGamma/>
              </a:srgbClr>
            </a:gs>
            <a:gs pos="100000">
              <a:srgbClr val="003399"/>
            </a:gs>
          </a:gsLst>
          <a:lin ang="5400000" scaled="1"/>
        </a:gradFill>
        <a:effectLst/>
      </p:bgPr>
    </p:bg>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bwMode="auto">
          <a:xfrm>
            <a:off x="457200" y="22066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a:t>Mastertitelformat bearbeiten</a:t>
            </a:r>
          </a:p>
        </p:txBody>
      </p:sp>
      <p:sp>
        <p:nvSpPr>
          <p:cNvPr id="215044" name="Rectangle 4"/>
          <p:cNvSpPr>
            <a:spLocks noGrp="1" noChangeArrowheads="1"/>
          </p:cNvSpPr>
          <p:nvPr>
            <p:ph type="body" idx="1"/>
          </p:nvPr>
        </p:nvSpPr>
        <p:spPr bwMode="auto">
          <a:xfrm>
            <a:off x="457200" y="1625600"/>
            <a:ext cx="8229600"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a:t>Mastertextformat bearbeiten</a:t>
            </a:r>
          </a:p>
          <a:p>
            <a:pPr lvl="1"/>
            <a:r>
              <a:rPr lang="en-GB" altLang="ru-RU"/>
              <a:t>Zweite Ebene</a:t>
            </a:r>
          </a:p>
          <a:p>
            <a:pPr lvl="2"/>
            <a:r>
              <a:rPr lang="en-GB" altLang="ru-RU"/>
              <a:t>Dritte Ebene</a:t>
            </a:r>
          </a:p>
          <a:p>
            <a:pPr lvl="3"/>
            <a:r>
              <a:rPr lang="en-GB" altLang="ru-RU"/>
              <a:t>Vierte Ebene</a:t>
            </a:r>
          </a:p>
          <a:p>
            <a:pPr lvl="4"/>
            <a:r>
              <a:rPr lang="en-GB" altLang="ru-RU"/>
              <a:t>Fünfte Ebene</a:t>
            </a:r>
          </a:p>
        </p:txBody>
      </p:sp>
      <p:sp>
        <p:nvSpPr>
          <p:cNvPr id="215045" name="Rectangle 5"/>
          <p:cNvSpPr>
            <a:spLocks noGrp="1" noChangeArrowheads="1"/>
          </p:cNvSpPr>
          <p:nvPr>
            <p:ph type="ftr" sz="quarter" idx="3"/>
          </p:nvPr>
        </p:nvSpPr>
        <p:spPr bwMode="auto">
          <a:xfrm>
            <a:off x="609600" y="6629400"/>
            <a:ext cx="7543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tx2"/>
                </a:solidFill>
                <a:effectLst>
                  <a:outerShdw blurRad="38100" dist="38100" dir="2700000" algn="tl">
                    <a:srgbClr val="000000"/>
                  </a:outerShdw>
                </a:effectLst>
              </a:defRPr>
            </a:lvl1pPr>
          </a:lstStyle>
          <a:p>
            <a:r>
              <a:rPr lang="de-DE" altLang="ru-RU"/>
              <a:t>Windows Operating System Internals - by David A. Solomon and Mark E. Russinovich with Andreas Polze</a:t>
            </a:r>
            <a:endParaRPr lang="en-GB" altLang="ru-RU"/>
          </a:p>
        </p:txBody>
      </p:sp>
      <p:sp>
        <p:nvSpPr>
          <p:cNvPr id="215046" name="Rectangle 6"/>
          <p:cNvSpPr>
            <a:spLocks noGrp="1" noChangeArrowheads="1"/>
          </p:cNvSpPr>
          <p:nvPr>
            <p:ph type="sldNum" sz="quarter" idx="4"/>
          </p:nvPr>
        </p:nvSpPr>
        <p:spPr bwMode="auto">
          <a:xfrm>
            <a:off x="8763000" y="6629400"/>
            <a:ext cx="381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fld id="{B43DA51E-B0DB-4090-A069-3EC687EE4742}" type="slidenum">
              <a:rPr lang="en-GB" altLang="ru-RU"/>
              <a:pPr/>
              <a:t>‹#›</a:t>
            </a:fld>
            <a:endParaRPr lang="en-GB" altLang="ru-RU"/>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4000"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2pPr>
      <a:lvl3pPr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3pPr>
      <a:lvl4pPr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4pPr>
      <a:lvl5pPr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6pPr>
      <a:lvl7pPr marL="9144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7pPr>
      <a:lvl8pPr marL="13716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8pPr>
      <a:lvl9pPr marL="1828800" algn="l" rtl="0" fontAlgn="base">
        <a:spcBef>
          <a:spcPct val="0"/>
        </a:spcBef>
        <a:spcAft>
          <a:spcPct val="0"/>
        </a:spcAft>
        <a:defRPr sz="4000">
          <a:solidFill>
            <a:schemeClr val="tx2"/>
          </a:solidFill>
          <a:effectLst>
            <a:outerShdw blurRad="38100" dist="38100" dir="2700000" algn="tl">
              <a:srgbClr val="000000"/>
            </a:outerShdw>
          </a:effectLst>
          <a:latin typeface="Arial" panose="020B0604020202020204" pitchFamily="34" charset="0"/>
        </a:defRPr>
      </a:lvl9pPr>
    </p:titleStyle>
    <p:bodyStyle>
      <a:lvl1pPr marL="357188" indent="-357188" algn="l" rtl="0" fontAlgn="base">
        <a:spcBef>
          <a:spcPct val="20000"/>
        </a:spcBef>
        <a:spcAft>
          <a:spcPct val="20000"/>
        </a:spcAft>
        <a:buSzPct val="110000"/>
        <a:buBlip>
          <a:blip r:embed="rId14"/>
        </a:buBlip>
        <a:defRPr sz="2800" kern="1200">
          <a:solidFill>
            <a:schemeClr val="tx1"/>
          </a:solidFill>
          <a:effectLst>
            <a:outerShdw blurRad="38100" dist="38100" dir="2700000" algn="tl">
              <a:srgbClr val="000000"/>
            </a:outerShdw>
          </a:effectLst>
          <a:latin typeface="+mn-lt"/>
          <a:ea typeface="+mn-ea"/>
          <a:cs typeface="+mn-cs"/>
        </a:defRPr>
      </a:lvl1pPr>
      <a:lvl2pPr marL="987425" indent="-361950" algn="l" rtl="0" fontAlgn="base">
        <a:spcBef>
          <a:spcPct val="20000"/>
        </a:spcBef>
        <a:spcAft>
          <a:spcPct val="20000"/>
        </a:spcAft>
        <a:buSzPct val="110000"/>
        <a:buBlip>
          <a:blip r:embed="rId14"/>
        </a:buBlip>
        <a:defRPr sz="2400" kern="1200">
          <a:solidFill>
            <a:schemeClr val="tx1"/>
          </a:solidFill>
          <a:effectLst>
            <a:outerShdw blurRad="38100" dist="38100" dir="2700000" algn="tl">
              <a:srgbClr val="000000"/>
            </a:outerShdw>
          </a:effectLst>
          <a:latin typeface="+mn-lt"/>
          <a:ea typeface="+mn-ea"/>
          <a:cs typeface="+mn-cs"/>
        </a:defRPr>
      </a:lvl2pPr>
      <a:lvl3pPr marL="1527175" indent="-269875" algn="l" rtl="0" fontAlgn="base">
        <a:spcBef>
          <a:spcPct val="20000"/>
        </a:spcBef>
        <a:spcAft>
          <a:spcPct val="20000"/>
        </a:spcAft>
        <a:buSzPct val="110000"/>
        <a:buBlip>
          <a:blip r:embed="rId14"/>
        </a:buBlip>
        <a:defRPr sz="2000" kern="1200">
          <a:solidFill>
            <a:schemeClr val="tx1"/>
          </a:solidFill>
          <a:effectLst>
            <a:outerShdw blurRad="38100" dist="38100" dir="2700000" algn="tl">
              <a:srgbClr val="000000"/>
            </a:outerShdw>
          </a:effectLst>
          <a:latin typeface="+mn-lt"/>
          <a:ea typeface="+mn-ea"/>
          <a:cs typeface="+mn-cs"/>
        </a:defRPr>
      </a:lvl3pPr>
      <a:lvl4pPr marL="2074863" indent="-276225" algn="l" rtl="0" fontAlgn="base">
        <a:spcBef>
          <a:spcPct val="20000"/>
        </a:spcBef>
        <a:spcAft>
          <a:spcPct val="20000"/>
        </a:spcAft>
        <a:buSzPct val="110000"/>
        <a:buBlip>
          <a:blip r:embed="rId14"/>
        </a:buBlip>
        <a:defRPr kern="1200">
          <a:solidFill>
            <a:schemeClr val="tx1"/>
          </a:solidFill>
          <a:effectLst>
            <a:outerShdw blurRad="38100" dist="38100" dir="2700000" algn="tl">
              <a:srgbClr val="000000"/>
            </a:outerShdw>
          </a:effectLst>
          <a:latin typeface="+mn-lt"/>
          <a:ea typeface="+mn-ea"/>
          <a:cs typeface="+mn-cs"/>
        </a:defRPr>
      </a:lvl4pPr>
      <a:lvl5pPr marL="2601913" indent="-266700" algn="l" rtl="0" fontAlgn="base">
        <a:spcBef>
          <a:spcPct val="20000"/>
        </a:spcBef>
        <a:spcAft>
          <a:spcPct val="20000"/>
        </a:spcAft>
        <a:buSzPct val="110000"/>
        <a:buBlip>
          <a:blip r:embed="rId14"/>
        </a:buBlip>
        <a:defRPr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png"/><Relationship Id="rId5" Type="http://schemas.openxmlformats.org/officeDocument/2006/relationships/oleObject" Target="../embeddings/oleObject11.bin"/><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png"/><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image" Target="../media/image12.png"/><Relationship Id="rId4" Type="http://schemas.openxmlformats.org/officeDocument/2006/relationships/hyperlink" Target="http://www.sysinternals.com/"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png"/><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png"/><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png"/><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2.png"/><Relationship Id="rId5" Type="http://schemas.openxmlformats.org/officeDocument/2006/relationships/oleObject" Target="../embeddings/oleObject19.bin"/><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9.vml"/><Relationship Id="rId5" Type="http://schemas.openxmlformats.org/officeDocument/2006/relationships/image" Target="../media/image2.png"/><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png"/><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png"/><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png"/><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png"/><Relationship Id="rId5" Type="http://schemas.openxmlformats.org/officeDocument/2006/relationships/oleObject" Target="../embeddings/oleObject24.bin"/><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png"/><Relationship Id="rId5" Type="http://schemas.openxmlformats.org/officeDocument/2006/relationships/oleObject" Target="../embeddings/oleObject25.bin"/><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png"/><Relationship Id="rId4"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png"/><Relationship Id="rId5" Type="http://schemas.openxmlformats.org/officeDocument/2006/relationships/oleObject" Target="../embeddings/oleObject27.bin"/><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oleObject" Target="../embeddings/oleObject3.bin"/><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8.png"/><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de-DE" altLang="ru-RU"/>
              <a:t>Windows Operating System Internals - by David A. Solomon and Mark E. Russinovich with Andreas Polze</a:t>
            </a:r>
            <a:endParaRPr lang="en-GB" altLang="ru-RU"/>
          </a:p>
        </p:txBody>
      </p:sp>
      <p:sp>
        <p:nvSpPr>
          <p:cNvPr id="569346" name="Rectangle 2"/>
          <p:cNvSpPr>
            <a:spLocks noGrp="1" noChangeArrowheads="1"/>
          </p:cNvSpPr>
          <p:nvPr>
            <p:ph type="ctrTitle"/>
          </p:nvPr>
        </p:nvSpPr>
        <p:spPr/>
        <p:txBody>
          <a:bodyPr/>
          <a:lstStyle/>
          <a:p>
            <a:r>
              <a:rPr lang="en-US" altLang="ru-RU"/>
              <a:t>Unit OS2: </a:t>
            </a:r>
            <a:br>
              <a:rPr lang="en-US" altLang="ru-RU"/>
            </a:br>
            <a:r>
              <a:rPr lang="en-US" altLang="ru-RU"/>
              <a:t>Operating System Principles</a:t>
            </a:r>
          </a:p>
        </p:txBody>
      </p:sp>
      <p:sp>
        <p:nvSpPr>
          <p:cNvPr id="569347" name="Rectangle 3"/>
          <p:cNvSpPr>
            <a:spLocks noGrp="1" noChangeArrowheads="1"/>
          </p:cNvSpPr>
          <p:nvPr>
            <p:ph type="subTitle" idx="1"/>
          </p:nvPr>
        </p:nvSpPr>
        <p:spPr>
          <a:xfrm>
            <a:off x="1192213" y="4006850"/>
            <a:ext cx="7418387" cy="1262063"/>
          </a:xfrm>
        </p:spPr>
        <p:txBody>
          <a:bodyPr/>
          <a:lstStyle/>
          <a:p>
            <a:r>
              <a:rPr lang="en-US" altLang="ru-RU"/>
              <a:t>2.5.</a:t>
            </a:r>
            <a:r>
              <a:rPr lang="de-DE" altLang="ru-RU"/>
              <a:t> </a:t>
            </a:r>
            <a:r>
              <a:rPr lang="en-US" altLang="ru-RU"/>
              <a:t>Lab Manual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C93736E-4B43-430D-AEE8-83E86F065D4A}" type="slidenum">
              <a:rPr lang="en-GB" altLang="ru-RU"/>
              <a:pPr/>
              <a:t>10</a:t>
            </a:fld>
            <a:endParaRPr lang="en-GB" altLang="ru-RU"/>
          </a:p>
        </p:txBody>
      </p:sp>
      <p:sp>
        <p:nvSpPr>
          <p:cNvPr id="577538" name="Rectangle 2"/>
          <p:cNvSpPr>
            <a:spLocks noGrp="1" noChangeArrowheads="1"/>
          </p:cNvSpPr>
          <p:nvPr>
            <p:ph type="title"/>
          </p:nvPr>
        </p:nvSpPr>
        <p:spPr/>
        <p:txBody>
          <a:bodyPr/>
          <a:lstStyle/>
          <a:p>
            <a:pPr algn="ctr"/>
            <a:r>
              <a:rPr lang="en-US" altLang="ru-RU"/>
              <a:t>Viewing the Base HALs</a:t>
            </a:r>
          </a:p>
        </p:txBody>
      </p:sp>
      <p:sp>
        <p:nvSpPr>
          <p:cNvPr id="577539" name="Rectangle 3"/>
          <p:cNvSpPr>
            <a:spLocks noGrp="1" noChangeArrowheads="1"/>
          </p:cNvSpPr>
          <p:nvPr>
            <p:ph type="body" idx="1"/>
          </p:nvPr>
        </p:nvSpPr>
        <p:spPr>
          <a:xfrm>
            <a:off x="0" y="1066800"/>
            <a:ext cx="9144000" cy="5181600"/>
          </a:xfrm>
        </p:spPr>
        <p:txBody>
          <a:bodyPr/>
          <a:lstStyle/>
          <a:p>
            <a:pPr marL="285750" indent="-285750">
              <a:lnSpc>
                <a:spcPct val="70000"/>
              </a:lnSpc>
            </a:pPr>
            <a:r>
              <a:rPr lang="en-US" altLang="ru-RU" sz="1600" b="1"/>
              <a:t>Windows 2000/XP/2003 HALs (see \windows\driver cache\i386\driver.cab)</a:t>
            </a:r>
          </a:p>
          <a:p>
            <a:pPr marL="685800" lvl="1" indent="-228600">
              <a:spcBef>
                <a:spcPct val="0"/>
              </a:spcBef>
              <a:buSzTx/>
              <a:buFontTx/>
              <a:buNone/>
            </a:pPr>
            <a:r>
              <a:rPr lang="en-US" altLang="ru-RU" sz="1200">
                <a:latin typeface="Verdana" panose="020B0604030504040204" pitchFamily="34" charset="0"/>
              </a:rPr>
              <a:t> Hal.dll	Standard PC		(uniprocessor)</a:t>
            </a:r>
          </a:p>
          <a:p>
            <a:pPr marL="685800" lvl="1" indent="-228600">
              <a:spcBef>
                <a:spcPct val="0"/>
              </a:spcBef>
              <a:buSzTx/>
              <a:buFontTx/>
              <a:buNone/>
            </a:pPr>
            <a:r>
              <a:rPr lang="en-US" altLang="ru-RU" sz="1200">
                <a:latin typeface="Verdana" panose="020B0604030504040204" pitchFamily="34" charset="0"/>
              </a:rPr>
              <a:t> Halacpi.dll	ACPI PC			(uniprocessor)</a:t>
            </a:r>
          </a:p>
          <a:p>
            <a:pPr marL="685800" lvl="1" indent="-228600">
              <a:spcBef>
                <a:spcPct val="0"/>
              </a:spcBef>
              <a:buSzTx/>
              <a:buFontTx/>
              <a:buNone/>
            </a:pPr>
            <a:r>
              <a:rPr lang="en-US" altLang="ru-RU" sz="1200">
                <a:latin typeface="Verdana" panose="020B0604030504040204" pitchFamily="34" charset="0"/>
              </a:rPr>
              <a:t> Halapic.dll	APIC PC			(uniprocessor)</a:t>
            </a:r>
          </a:p>
          <a:p>
            <a:pPr marL="685800" lvl="1" indent="-228600">
              <a:spcBef>
                <a:spcPct val="0"/>
              </a:spcBef>
              <a:buSzTx/>
              <a:buFontTx/>
              <a:buNone/>
            </a:pPr>
            <a:r>
              <a:rPr lang="en-US" altLang="ru-RU" sz="1200">
                <a:latin typeface="Verdana" panose="020B0604030504040204" pitchFamily="34" charset="0"/>
              </a:rPr>
              <a:t> Halaacpi.dll	APIC ACPI PC		(uniprocessor)</a:t>
            </a:r>
          </a:p>
          <a:p>
            <a:pPr marL="685800" lvl="1" indent="-228600">
              <a:spcBef>
                <a:spcPct val="0"/>
              </a:spcBef>
              <a:buSzTx/>
              <a:buFontTx/>
              <a:buNone/>
            </a:pPr>
            <a:r>
              <a:rPr lang="en-US" altLang="ru-RU" sz="1200">
                <a:latin typeface="Verdana" panose="020B0604030504040204" pitchFamily="34" charset="0"/>
              </a:rPr>
              <a:t> Halmps.dll	Standard PC		(multiprocessor)</a:t>
            </a:r>
          </a:p>
          <a:p>
            <a:pPr marL="685800" lvl="1" indent="-228600">
              <a:spcBef>
                <a:spcPct val="0"/>
              </a:spcBef>
              <a:buSzTx/>
              <a:buFontTx/>
              <a:buNone/>
            </a:pPr>
            <a:r>
              <a:rPr lang="en-US" altLang="ru-RU" sz="1200">
                <a:latin typeface="Verdana" panose="020B0604030504040204" pitchFamily="34" charset="0"/>
              </a:rPr>
              <a:t> Halmacpi.dll	ACPI PC			(multiprocessor)</a:t>
            </a:r>
          </a:p>
          <a:p>
            <a:pPr marL="685800" lvl="1" indent="-228600">
              <a:spcBef>
                <a:spcPct val="0"/>
              </a:spcBef>
              <a:buSzTx/>
              <a:buFontTx/>
              <a:buNone/>
            </a:pPr>
            <a:r>
              <a:rPr lang="en-US" altLang="ru-RU" sz="1200">
                <a:latin typeface="Verdana" panose="020B0604030504040204" pitchFamily="34" charset="0"/>
              </a:rPr>
              <a:t>Win2000 only:</a:t>
            </a:r>
          </a:p>
          <a:p>
            <a:pPr marL="685800" lvl="1" indent="-228600">
              <a:spcBef>
                <a:spcPct val="0"/>
              </a:spcBef>
              <a:buSzTx/>
              <a:buFontTx/>
              <a:buNone/>
            </a:pPr>
            <a:r>
              <a:rPr lang="en-US" altLang="ru-RU" sz="1200">
                <a:latin typeface="Verdana" panose="020B0604030504040204" pitchFamily="34" charset="0"/>
              </a:rPr>
              <a:t>   Halborg.dll	Silicon Graphics		(multiprocessor)</a:t>
            </a:r>
          </a:p>
          <a:p>
            <a:pPr marL="685800" lvl="1" indent="-228600">
              <a:spcBef>
                <a:spcPct val="0"/>
              </a:spcBef>
              <a:buSzTx/>
              <a:buFontTx/>
              <a:buNone/>
            </a:pPr>
            <a:r>
              <a:rPr lang="en-US" altLang="ru-RU" sz="1200">
                <a:latin typeface="Verdana" panose="020B0604030504040204" pitchFamily="34" charset="0"/>
              </a:rPr>
              <a:t>WinXP only:</a:t>
            </a:r>
          </a:p>
          <a:p>
            <a:pPr marL="685800" lvl="1" indent="-228600">
              <a:spcBef>
                <a:spcPct val="0"/>
              </a:spcBef>
              <a:buSzTx/>
              <a:buFontTx/>
              <a:buNone/>
            </a:pPr>
            <a:r>
              <a:rPr lang="en-US" altLang="ru-RU" sz="1200">
                <a:latin typeface="Verdana" panose="020B0604030504040204" pitchFamily="34" charset="0"/>
              </a:rPr>
              <a:t>   Halsp.dll	Compaq SystemPro		(multiprocessor)</a:t>
            </a:r>
            <a:endParaRPr lang="en-US" altLang="ru-RU" sz="1200"/>
          </a:p>
          <a:p>
            <a:pPr marL="285750" indent="-285750">
              <a:lnSpc>
                <a:spcPct val="70000"/>
              </a:lnSpc>
            </a:pPr>
            <a:endParaRPr lang="en-US" altLang="ru-RU" sz="1600" b="1"/>
          </a:p>
          <a:p>
            <a:pPr marL="285750" indent="-285750">
              <a:lnSpc>
                <a:spcPct val="70000"/>
              </a:lnSpc>
            </a:pPr>
            <a:r>
              <a:rPr lang="en-US" altLang="ru-RU" sz="1600" b="1"/>
              <a:t>Additional NT4 HALs (see Knowledge Base article 156358)</a:t>
            </a:r>
          </a:p>
          <a:p>
            <a:pPr marL="685800" lvl="1" indent="-228600">
              <a:spcBef>
                <a:spcPct val="0"/>
              </a:spcBef>
              <a:buSzTx/>
              <a:buFontTx/>
              <a:buNone/>
            </a:pPr>
            <a:r>
              <a:rPr lang="en-US" altLang="ru-RU" sz="1200">
                <a:latin typeface="Verdana" panose="020B0604030504040204" pitchFamily="34" charset="0"/>
              </a:rPr>
              <a:t> Halast.dll	AST Manhattan SMP</a:t>
            </a:r>
          </a:p>
          <a:p>
            <a:pPr marL="685800" lvl="1" indent="-228600">
              <a:spcBef>
                <a:spcPct val="0"/>
              </a:spcBef>
              <a:buSzTx/>
              <a:buFontTx/>
              <a:buNone/>
            </a:pPr>
            <a:r>
              <a:rPr lang="en-US" altLang="ru-RU" sz="1200">
                <a:latin typeface="Verdana" panose="020B0604030504040204" pitchFamily="34" charset="0"/>
              </a:rPr>
              <a:t> Halcbus.dll	Corollary C-bus Architecture</a:t>
            </a:r>
          </a:p>
          <a:p>
            <a:pPr marL="685800" lvl="1" indent="-228600">
              <a:spcBef>
                <a:spcPct val="0"/>
              </a:spcBef>
              <a:buSzTx/>
              <a:buFontTx/>
              <a:buNone/>
            </a:pPr>
            <a:r>
              <a:rPr lang="en-US" altLang="ru-RU" sz="1200">
                <a:latin typeface="Verdana" panose="020B0604030504040204" pitchFamily="34" charset="0"/>
              </a:rPr>
              <a:t> Halmca.dll	IBM PS/2 or other Micro Channel-based PC</a:t>
            </a:r>
          </a:p>
          <a:p>
            <a:pPr marL="685800" lvl="1" indent="-228600">
              <a:spcBef>
                <a:spcPct val="0"/>
              </a:spcBef>
              <a:buSzTx/>
              <a:buFontTx/>
              <a:buNone/>
            </a:pPr>
            <a:r>
              <a:rPr lang="en-US" altLang="ru-RU" sz="1200">
                <a:latin typeface="Verdana" panose="020B0604030504040204" pitchFamily="34" charset="0"/>
              </a:rPr>
              <a:t> halmpsm.dll	Micro Channel Multi Processor PC</a:t>
            </a:r>
          </a:p>
          <a:p>
            <a:pPr marL="685800" lvl="1" indent="-228600">
              <a:spcBef>
                <a:spcPct val="0"/>
              </a:spcBef>
              <a:buSzTx/>
              <a:buFontTx/>
              <a:buNone/>
            </a:pPr>
            <a:r>
              <a:rPr lang="en-US" altLang="ru-RU" sz="1200">
                <a:latin typeface="Verdana" panose="020B0604030504040204" pitchFamily="34" charset="0"/>
              </a:rPr>
              <a:t> Halncr.dll	NCR System 3000 Model 3360/3450/3550</a:t>
            </a:r>
          </a:p>
          <a:p>
            <a:pPr marL="685800" lvl="1" indent="-228600">
              <a:spcBef>
                <a:spcPct val="0"/>
              </a:spcBef>
              <a:buSzTx/>
              <a:buFontTx/>
              <a:buNone/>
            </a:pPr>
            <a:r>
              <a:rPr lang="en-US" altLang="ru-RU" sz="1200">
                <a:latin typeface="Verdana" panose="020B0604030504040204" pitchFamily="34" charset="0"/>
              </a:rPr>
              <a:t> Haloli.dll	Olivetti LSX5030/40</a:t>
            </a:r>
          </a:p>
          <a:p>
            <a:pPr marL="685800" lvl="1" indent="-228600">
              <a:spcBef>
                <a:spcPct val="0"/>
              </a:spcBef>
              <a:buSzTx/>
              <a:buFontTx/>
              <a:buNone/>
            </a:pPr>
            <a:r>
              <a:rPr lang="en-US" altLang="ru-RU" sz="1200">
                <a:latin typeface="Verdana" panose="020B0604030504040204" pitchFamily="34" charset="0"/>
              </a:rPr>
              <a:t> Halwyse7.dll	Wyse Series 7000i Model 740MP/760MP</a:t>
            </a:r>
          </a:p>
          <a:p>
            <a:pPr marL="685800" lvl="1" indent="-228600">
              <a:spcBef>
                <a:spcPct val="0"/>
              </a:spcBef>
              <a:buSzTx/>
              <a:buFontTx/>
              <a:buNone/>
            </a:pPr>
            <a:r>
              <a:rPr lang="en-US" altLang="ru-RU" sz="1200">
                <a:latin typeface="Verdana" panose="020B0604030504040204" pitchFamily="34" charset="0"/>
              </a:rPr>
              <a:t> Hal486c.dll	Standard PC with C-Step i486</a:t>
            </a:r>
          </a:p>
          <a:p>
            <a:pPr marL="285750" indent="-285750">
              <a:spcBef>
                <a:spcPct val="0"/>
              </a:spcBef>
              <a:buSzTx/>
              <a:buFontTx/>
              <a:buNone/>
            </a:pPr>
            <a:endParaRPr lang="en-US" altLang="ru-RU" sz="1000">
              <a:latin typeface="Verdana" panose="020B0604030504040204" pitchFamily="34" charset="0"/>
            </a:endParaRPr>
          </a:p>
        </p:txBody>
      </p:sp>
      <p:graphicFrame>
        <p:nvGraphicFramePr>
          <p:cNvPr id="577541" name="Object 5"/>
          <p:cNvGraphicFramePr>
            <a:graphicFrameLocks noChangeAspect="1"/>
          </p:cNvGraphicFramePr>
          <p:nvPr/>
        </p:nvGraphicFramePr>
        <p:xfrm>
          <a:off x="76200" y="76200"/>
          <a:ext cx="595313" cy="914400"/>
        </p:xfrm>
        <a:graphic>
          <a:graphicData uri="http://schemas.openxmlformats.org/presentationml/2006/ole">
            <mc:AlternateContent xmlns:mc="http://schemas.openxmlformats.org/markup-compatibility/2006">
              <mc:Choice xmlns:v="urn:schemas-microsoft-com:vml" Requires="v">
                <p:oleObj spid="_x0000_s577542" name="Bitmap Image" r:id="rId4" imgW="2838846" imgH="4361905" progId="Paint.Picture">
                  <p:embed/>
                </p:oleObj>
              </mc:Choice>
              <mc:Fallback>
                <p:oleObj name="Bitmap Image" r:id="rId4" imgW="2838846" imgH="4361905"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762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8BF6E287-3249-464B-A2EF-61E20673CDFC}" type="slidenum">
              <a:rPr lang="en-GB" altLang="ru-RU"/>
              <a:pPr/>
              <a:t>11</a:t>
            </a:fld>
            <a:endParaRPr lang="en-GB" altLang="ru-RU"/>
          </a:p>
        </p:txBody>
      </p:sp>
      <p:sp>
        <p:nvSpPr>
          <p:cNvPr id="579586" name="Rectangle 2"/>
          <p:cNvSpPr>
            <a:spLocks noGrp="1" noChangeArrowheads="1"/>
          </p:cNvSpPr>
          <p:nvPr>
            <p:ph type="title"/>
          </p:nvPr>
        </p:nvSpPr>
        <p:spPr>
          <a:xfrm>
            <a:off x="1066800" y="76200"/>
            <a:ext cx="7620000" cy="1143000"/>
          </a:xfrm>
        </p:spPr>
        <p:txBody>
          <a:bodyPr/>
          <a:lstStyle/>
          <a:p>
            <a:r>
              <a:rPr lang="en-US" altLang="ru-RU"/>
              <a:t>Determining Which HAL You’re Running</a:t>
            </a:r>
          </a:p>
        </p:txBody>
      </p:sp>
      <p:sp>
        <p:nvSpPr>
          <p:cNvPr id="579587" name="Rectangle 3"/>
          <p:cNvSpPr>
            <a:spLocks noGrp="1" noChangeArrowheads="1"/>
          </p:cNvSpPr>
          <p:nvPr>
            <p:ph type="body" idx="1"/>
          </p:nvPr>
        </p:nvSpPr>
        <p:spPr>
          <a:xfrm>
            <a:off x="304800" y="1371600"/>
            <a:ext cx="8458200" cy="4572000"/>
          </a:xfrm>
        </p:spPr>
        <p:txBody>
          <a:bodyPr/>
          <a:lstStyle/>
          <a:p>
            <a:pPr>
              <a:lnSpc>
                <a:spcPct val="60000"/>
              </a:lnSpc>
              <a:spcBef>
                <a:spcPct val="50000"/>
              </a:spcBef>
            </a:pPr>
            <a:r>
              <a:rPr lang="en-US" altLang="ru-RU"/>
              <a:t>Selected at installation time</a:t>
            </a:r>
          </a:p>
          <a:p>
            <a:pPr lvl="1">
              <a:lnSpc>
                <a:spcPct val="60000"/>
              </a:lnSpc>
              <a:spcBef>
                <a:spcPct val="50000"/>
              </a:spcBef>
            </a:pPr>
            <a:r>
              <a:rPr lang="en-US" altLang="ru-RU"/>
              <a:t>See \windows\repair\setup.log to find out which one</a:t>
            </a:r>
          </a:p>
          <a:p>
            <a:pPr lvl="1">
              <a:lnSpc>
                <a:spcPct val="60000"/>
              </a:lnSpc>
              <a:spcBef>
                <a:spcPct val="50000"/>
              </a:spcBef>
            </a:pPr>
            <a:r>
              <a:rPr lang="en-US" altLang="ru-RU"/>
              <a:t>Can select manually at boot time with /HAL= in boot.ini</a:t>
            </a:r>
          </a:p>
          <a:p>
            <a:endParaRPr lang="en-US" altLang="ru-RU" sz="3200"/>
          </a:p>
        </p:txBody>
      </p:sp>
      <p:sp>
        <p:nvSpPr>
          <p:cNvPr id="579588" name="AutoShape 4"/>
          <p:cNvSpPr>
            <a:spLocks noChangeArrowheads="1"/>
          </p:cNvSpPr>
          <p:nvPr/>
        </p:nvSpPr>
        <p:spPr bwMode="auto">
          <a:xfrm>
            <a:off x="685800" y="3716338"/>
            <a:ext cx="2743200" cy="2681287"/>
          </a:xfrm>
          <a:custGeom>
            <a:avLst/>
            <a:gdLst>
              <a:gd name="G0" fmla="+- 9495 0 0"/>
              <a:gd name="G1" fmla="+- 21600 0 9495"/>
              <a:gd name="G2" fmla="+- 21600 0 949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495" y="10800"/>
                </a:moveTo>
                <a:cubicBezTo>
                  <a:pt x="9495" y="11521"/>
                  <a:pt x="10079" y="12105"/>
                  <a:pt x="10800" y="12105"/>
                </a:cubicBezTo>
                <a:cubicBezTo>
                  <a:pt x="11521" y="12105"/>
                  <a:pt x="12105" y="11521"/>
                  <a:pt x="12105" y="10800"/>
                </a:cubicBezTo>
                <a:cubicBezTo>
                  <a:pt x="12105" y="10079"/>
                  <a:pt x="11521" y="9495"/>
                  <a:pt x="10800" y="9495"/>
                </a:cubicBezTo>
                <a:cubicBezTo>
                  <a:pt x="10079" y="9495"/>
                  <a:pt x="9495" y="10079"/>
                  <a:pt x="9495" y="10800"/>
                </a:cubicBezTo>
                <a:close/>
              </a:path>
            </a:pathLst>
          </a:custGeom>
          <a:gradFill rotWithShape="0">
            <a:gsLst>
              <a:gs pos="0">
                <a:schemeClr val="bg2">
                  <a:gamma/>
                  <a:shade val="59608"/>
                  <a:invGamma/>
                </a:schemeClr>
              </a:gs>
              <a:gs pos="50000">
                <a:schemeClr val="bg2"/>
              </a:gs>
              <a:gs pos="100000">
                <a:schemeClr val="bg2">
                  <a:gamma/>
                  <a:shade val="59608"/>
                  <a:invGamma/>
                </a:schemeClr>
              </a:gs>
            </a:gsLst>
            <a:lin ang="18900000" scaled="1"/>
          </a:gradFill>
          <a:ln w="12700">
            <a:solidFill>
              <a:schemeClr val="tx1"/>
            </a:solidFill>
            <a:round/>
            <a:headEnd/>
            <a:tailEnd/>
          </a:ln>
          <a:effectLst>
            <a:outerShdw dist="107763" dir="2700000" algn="ctr" rotWithShape="0">
              <a:schemeClr val="bg2"/>
            </a:outerShdw>
          </a:effectLst>
        </p:spPr>
        <p:txBody>
          <a:bodyPr wrap="none" tIns="0" anchor="ctr"/>
          <a:lstStyle/>
          <a:p>
            <a:endParaRPr lang="ru-RU"/>
          </a:p>
        </p:txBody>
      </p:sp>
      <p:sp>
        <p:nvSpPr>
          <p:cNvPr id="579589" name="AutoShape 5"/>
          <p:cNvSpPr>
            <a:spLocks noChangeArrowheads="1"/>
          </p:cNvSpPr>
          <p:nvPr/>
        </p:nvSpPr>
        <p:spPr bwMode="auto">
          <a:xfrm>
            <a:off x="6248400" y="4035425"/>
            <a:ext cx="2133600" cy="2133600"/>
          </a:xfrm>
          <a:prstGeom prst="flowChartMagneticDisk">
            <a:avLst/>
          </a:prstGeom>
          <a:gradFill rotWithShape="0">
            <a:gsLst>
              <a:gs pos="0">
                <a:srgbClr val="C0FEF9">
                  <a:gamma/>
                  <a:shade val="89804"/>
                  <a:invGamma/>
                </a:srgbClr>
              </a:gs>
              <a:gs pos="100000">
                <a:srgbClr val="C0FEF9"/>
              </a:gs>
            </a:gsLst>
            <a:lin ang="5400000" scaled="1"/>
          </a:gradFill>
          <a:ln w="12700">
            <a:solidFill>
              <a:schemeClr val="tx1"/>
            </a:solidFill>
            <a:round/>
            <a:headEnd/>
            <a:tailEnd/>
          </a:ln>
          <a:effectLst>
            <a:outerShdw dist="107763" dir="2700000" algn="ctr" rotWithShape="0">
              <a:schemeClr val="bg2"/>
            </a:outerShdw>
          </a:effectLst>
        </p:spPr>
        <p:txBody>
          <a:bodyPr wrap="none" tIns="0" anchor="ctr"/>
          <a:lstStyle/>
          <a:p>
            <a:endParaRPr lang="ru-RU"/>
          </a:p>
        </p:txBody>
      </p:sp>
      <p:sp>
        <p:nvSpPr>
          <p:cNvPr id="579590" name="Text Box 6"/>
          <p:cNvSpPr txBox="1">
            <a:spLocks noChangeArrowheads="1"/>
          </p:cNvSpPr>
          <p:nvPr/>
        </p:nvSpPr>
        <p:spPr bwMode="auto">
          <a:xfrm>
            <a:off x="762000" y="3076575"/>
            <a:ext cx="2571750" cy="595313"/>
          </a:xfrm>
          <a:prstGeom prst="rect">
            <a:avLst/>
          </a:prstGeom>
          <a:noFill/>
          <a:ln>
            <a:noFill/>
          </a:ln>
          <a:effectLst/>
          <a:extLst>
            <a:ext uri="{909E8E84-426E-40DD-AFC4-6F175D3DCCD1}">
              <a14:hiddenFill xmlns:a14="http://schemas.microsoft.com/office/drawing/2010/main">
                <a:gradFill rotWithShape="0">
                  <a:gsLst>
                    <a:gs pos="0">
                      <a:srgbClr val="C0FEF9">
                        <a:gamma/>
                        <a:shade val="89804"/>
                        <a:invGamma/>
                      </a:srgbClr>
                    </a:gs>
                    <a:gs pos="100000">
                      <a:srgbClr val="C0FEF9"/>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nchor="ctr">
            <a:spAutoFit/>
          </a:bodyPr>
          <a:lstStyle/>
          <a:p>
            <a:pPr algn="l" eaLnBrk="0" hangingPunct="0"/>
            <a:r>
              <a:rPr lang="en-US" altLang="ru-RU" sz="1800" b="1"/>
              <a:t>Windows distribution </a:t>
            </a:r>
          </a:p>
          <a:p>
            <a:pPr algn="l" eaLnBrk="0" hangingPunct="0"/>
            <a:r>
              <a:rPr lang="en-US" altLang="ru-RU" sz="1800" b="1"/>
              <a:t>CD-ROM:\i386</a:t>
            </a:r>
          </a:p>
        </p:txBody>
      </p:sp>
      <p:sp>
        <p:nvSpPr>
          <p:cNvPr id="579591" name="Text Box 7"/>
          <p:cNvSpPr txBox="1">
            <a:spLocks noChangeArrowheads="1"/>
          </p:cNvSpPr>
          <p:nvPr/>
        </p:nvSpPr>
        <p:spPr bwMode="auto">
          <a:xfrm>
            <a:off x="1227138" y="3944938"/>
            <a:ext cx="1973262" cy="2001837"/>
          </a:xfrm>
          <a:prstGeom prst="rect">
            <a:avLst/>
          </a:prstGeom>
          <a:noFill/>
          <a:ln>
            <a:noFill/>
          </a:ln>
          <a:effectLst/>
          <a:extLst>
            <a:ext uri="{909E8E84-426E-40DD-AFC4-6F175D3DCCD1}">
              <a14:hiddenFill xmlns:a14="http://schemas.microsoft.com/office/drawing/2010/main">
                <a:gradFill rotWithShape="0">
                  <a:gsLst>
                    <a:gs pos="0">
                      <a:srgbClr val="C0FEF9">
                        <a:gamma/>
                        <a:shade val="89804"/>
                        <a:invGamma/>
                      </a:srgbClr>
                    </a:gs>
                    <a:gs pos="100000">
                      <a:srgbClr val="C0FEF9"/>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spAutoFit/>
          </a:bodyPr>
          <a:lstStyle/>
          <a:p>
            <a:pPr algn="l" eaLnBrk="0" hangingPunct="0"/>
            <a:r>
              <a:rPr lang="en-US" altLang="ru-RU" sz="1600" b="1"/>
              <a:t>NTOSKRNL.EXE,</a:t>
            </a:r>
          </a:p>
          <a:p>
            <a:pPr algn="l" eaLnBrk="0" hangingPunct="0"/>
            <a:r>
              <a:rPr lang="en-US" altLang="ru-RU" sz="1600" b="1"/>
              <a:t>NTKRNLPA.EXE,</a:t>
            </a:r>
          </a:p>
          <a:p>
            <a:pPr algn="l" eaLnBrk="0" hangingPunct="0"/>
            <a:r>
              <a:rPr lang="en-US" altLang="ru-RU" sz="1600" b="1"/>
              <a:t>NTKRNLMP.EXE,</a:t>
            </a:r>
          </a:p>
          <a:p>
            <a:pPr algn="l" eaLnBrk="0" hangingPunct="0"/>
            <a:r>
              <a:rPr lang="en-US" altLang="ru-RU" sz="1600" b="1"/>
              <a:t>NTKRPAMP.EXE</a:t>
            </a:r>
          </a:p>
          <a:p>
            <a:pPr algn="l" eaLnBrk="0" hangingPunct="0"/>
            <a:endParaRPr lang="en-US" altLang="ru-RU" sz="1600" b="1"/>
          </a:p>
          <a:p>
            <a:pPr algn="l" eaLnBrk="0" hangingPunct="0"/>
            <a:r>
              <a:rPr lang="en-US" altLang="ru-RU" sz="1600" b="1"/>
              <a:t>HAL.DLL</a:t>
            </a:r>
          </a:p>
          <a:p>
            <a:pPr algn="l" eaLnBrk="0" hangingPunct="0"/>
            <a:r>
              <a:rPr lang="en-US" altLang="ru-RU" sz="1600" b="1"/>
              <a:t>HALACPI.DLL</a:t>
            </a:r>
          </a:p>
          <a:p>
            <a:pPr algn="l" eaLnBrk="0" hangingPunct="0"/>
            <a:r>
              <a:rPr lang="en-US" altLang="ru-RU" sz="1600" b="1"/>
              <a:t>…etc.</a:t>
            </a:r>
          </a:p>
        </p:txBody>
      </p:sp>
      <p:sp>
        <p:nvSpPr>
          <p:cNvPr id="579592" name="Text Box 8"/>
          <p:cNvSpPr txBox="1">
            <a:spLocks noChangeArrowheads="1"/>
          </p:cNvSpPr>
          <p:nvPr/>
        </p:nvSpPr>
        <p:spPr bwMode="auto">
          <a:xfrm>
            <a:off x="6332538" y="4797425"/>
            <a:ext cx="1820862" cy="1023938"/>
          </a:xfrm>
          <a:prstGeom prst="rect">
            <a:avLst/>
          </a:prstGeom>
          <a:noFill/>
          <a:ln>
            <a:noFill/>
          </a:ln>
          <a:effectLst/>
          <a:extLst>
            <a:ext uri="{909E8E84-426E-40DD-AFC4-6F175D3DCCD1}">
              <a14:hiddenFill xmlns:a14="http://schemas.microsoft.com/office/drawing/2010/main">
                <a:gradFill rotWithShape="0">
                  <a:gsLst>
                    <a:gs pos="0">
                      <a:srgbClr val="C0FEF9">
                        <a:gamma/>
                        <a:shade val="89804"/>
                        <a:invGamma/>
                      </a:srgbClr>
                    </a:gs>
                    <a:gs pos="100000">
                      <a:srgbClr val="C0FEF9"/>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spAutoFit/>
          </a:bodyPr>
          <a:lstStyle/>
          <a:p>
            <a:pPr algn="l" eaLnBrk="0" hangingPunct="0"/>
            <a:r>
              <a:rPr lang="en-US" altLang="ru-RU" sz="1600" b="1">
                <a:solidFill>
                  <a:schemeClr val="bg2"/>
                </a:solidFill>
              </a:rPr>
              <a:t>NTOSKRNL.EXE</a:t>
            </a:r>
          </a:p>
          <a:p>
            <a:pPr algn="l" eaLnBrk="0" hangingPunct="0"/>
            <a:r>
              <a:rPr lang="en-US" altLang="ru-RU" sz="1600" b="1">
                <a:solidFill>
                  <a:schemeClr val="bg2"/>
                </a:solidFill>
              </a:rPr>
              <a:t>NTKRNLPA.EXE</a:t>
            </a:r>
            <a:br>
              <a:rPr lang="en-US" altLang="ru-RU" sz="1600" b="1">
                <a:solidFill>
                  <a:schemeClr val="bg2"/>
                </a:solidFill>
              </a:rPr>
            </a:br>
            <a:br>
              <a:rPr lang="en-US" altLang="ru-RU" sz="1600" b="1">
                <a:solidFill>
                  <a:schemeClr val="bg2"/>
                </a:solidFill>
              </a:rPr>
            </a:br>
            <a:r>
              <a:rPr lang="en-US" altLang="ru-RU" sz="1600" b="1">
                <a:solidFill>
                  <a:schemeClr val="bg2"/>
                </a:solidFill>
              </a:rPr>
              <a:t>HAL.DLL</a:t>
            </a:r>
          </a:p>
        </p:txBody>
      </p:sp>
      <p:sp>
        <p:nvSpPr>
          <p:cNvPr id="579593" name="Text Box 9"/>
          <p:cNvSpPr txBox="1">
            <a:spLocks noChangeArrowheads="1"/>
          </p:cNvSpPr>
          <p:nvPr/>
        </p:nvSpPr>
        <p:spPr bwMode="auto">
          <a:xfrm>
            <a:off x="6108700" y="3106738"/>
            <a:ext cx="2343150" cy="595312"/>
          </a:xfrm>
          <a:prstGeom prst="rect">
            <a:avLst/>
          </a:prstGeom>
          <a:noFill/>
          <a:ln>
            <a:noFill/>
          </a:ln>
          <a:effectLst/>
          <a:extLst>
            <a:ext uri="{909E8E84-426E-40DD-AFC4-6F175D3DCCD1}">
              <a14:hiddenFill xmlns:a14="http://schemas.microsoft.com/office/drawing/2010/main">
                <a:gradFill rotWithShape="0">
                  <a:gsLst>
                    <a:gs pos="0">
                      <a:srgbClr val="C0FEF9">
                        <a:gamma/>
                        <a:shade val="89804"/>
                        <a:invGamma/>
                      </a:srgbClr>
                    </a:gs>
                    <a:gs pos="100000">
                      <a:srgbClr val="C0FEF9"/>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nchorCtr="1">
            <a:spAutoFit/>
          </a:bodyPr>
          <a:lstStyle/>
          <a:p>
            <a:pPr algn="l" eaLnBrk="0" hangingPunct="0"/>
            <a:r>
              <a:rPr lang="en-US" altLang="ru-RU" sz="1800" b="1"/>
              <a:t>Boot Partition:</a:t>
            </a:r>
          </a:p>
          <a:p>
            <a:pPr algn="l" eaLnBrk="0" hangingPunct="0"/>
            <a:r>
              <a:rPr lang="en-US" altLang="ru-RU" sz="1800" b="1"/>
              <a:t>\windows\System32</a:t>
            </a:r>
          </a:p>
        </p:txBody>
      </p:sp>
      <p:sp>
        <p:nvSpPr>
          <p:cNvPr id="579594" name="AutoShape 10"/>
          <p:cNvSpPr>
            <a:spLocks noChangeArrowheads="1"/>
          </p:cNvSpPr>
          <p:nvPr/>
        </p:nvSpPr>
        <p:spPr bwMode="auto">
          <a:xfrm>
            <a:off x="3733800" y="4249738"/>
            <a:ext cx="2133600" cy="1676400"/>
          </a:xfrm>
          <a:prstGeom prst="rightArrow">
            <a:avLst>
              <a:gd name="adj1" fmla="val 50000"/>
              <a:gd name="adj2" fmla="val 31818"/>
            </a:avLst>
          </a:prstGeom>
          <a:gradFill rotWithShape="0">
            <a:gsLst>
              <a:gs pos="0">
                <a:srgbClr val="C0FEF9">
                  <a:gamma/>
                  <a:shade val="89804"/>
                  <a:invGamma/>
                </a:srgbClr>
              </a:gs>
              <a:gs pos="100000">
                <a:srgbClr val="C0FEF9"/>
              </a:gs>
            </a:gsLst>
            <a:lin ang="5400000" scaled="1"/>
          </a:gradFill>
          <a:ln w="12700">
            <a:solidFill>
              <a:schemeClr val="tx1"/>
            </a:solidFill>
            <a:miter lim="800000"/>
            <a:headEnd/>
            <a:tailEnd/>
          </a:ln>
          <a:effectLst>
            <a:outerShdw dist="107763" dir="2700000" algn="ctr" rotWithShape="0">
              <a:schemeClr val="bg2"/>
            </a:outerShdw>
          </a:effectLst>
        </p:spPr>
        <p:txBody>
          <a:bodyPr wrap="none" tIns="0" anchor="ctr"/>
          <a:lstStyle/>
          <a:p>
            <a:pPr eaLnBrk="0" hangingPunct="0"/>
            <a:r>
              <a:rPr lang="en-US" altLang="ru-RU" sz="1600" b="1">
                <a:solidFill>
                  <a:schemeClr val="bg2"/>
                </a:solidFill>
              </a:rPr>
              <a:t>Windows  Setup</a:t>
            </a:r>
          </a:p>
        </p:txBody>
      </p:sp>
      <p:sp>
        <p:nvSpPr>
          <p:cNvPr id="579595" name="Text Box 11"/>
          <p:cNvSpPr txBox="1">
            <a:spLocks noChangeArrowheads="1"/>
          </p:cNvSpPr>
          <p:nvPr/>
        </p:nvSpPr>
        <p:spPr bwMode="auto">
          <a:xfrm>
            <a:off x="2971800" y="6308725"/>
            <a:ext cx="35877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nchor="ctr">
            <a:spAutoFit/>
          </a:bodyPr>
          <a:lstStyle/>
          <a:p>
            <a:pPr algn="l" eaLnBrk="0" hangingPunct="0">
              <a:spcBef>
                <a:spcPct val="50000"/>
              </a:spcBef>
            </a:pPr>
            <a:r>
              <a:rPr lang="en-US" altLang="ru-RU" sz="1800" b="1"/>
              <a:t>(see \windows\repair\setup.log)</a:t>
            </a:r>
          </a:p>
        </p:txBody>
      </p:sp>
      <p:graphicFrame>
        <p:nvGraphicFramePr>
          <p:cNvPr id="579596" name="Object 12"/>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79597" name="Bitmap Image" r:id="rId4" imgW="2838846" imgH="4361905" progId="Paint.Picture">
                  <p:embed/>
                </p:oleObj>
              </mc:Choice>
              <mc:Fallback>
                <p:oleObj name="Bitmap Image" r:id="rId4" imgW="2838846" imgH="4361905"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37FEEBA-0634-4934-8F58-25919DEACDD3}" type="slidenum">
              <a:rPr lang="en-GB" altLang="ru-RU"/>
              <a:pPr/>
              <a:t>12</a:t>
            </a:fld>
            <a:endParaRPr lang="en-GB" altLang="ru-RU"/>
          </a:p>
        </p:txBody>
      </p:sp>
      <p:sp>
        <p:nvSpPr>
          <p:cNvPr id="581634" name="Rectangle 2"/>
          <p:cNvSpPr>
            <a:spLocks noGrp="1" noChangeArrowheads="1"/>
          </p:cNvSpPr>
          <p:nvPr>
            <p:ph type="title"/>
          </p:nvPr>
        </p:nvSpPr>
        <p:spPr>
          <a:xfrm>
            <a:off x="762000" y="228600"/>
            <a:ext cx="8077200" cy="1143000"/>
          </a:xfrm>
        </p:spPr>
        <p:txBody>
          <a:bodyPr/>
          <a:lstStyle/>
          <a:p>
            <a:r>
              <a:rPr lang="en-US" altLang="ru-RU"/>
              <a:t>Determine the HAL</a:t>
            </a:r>
          </a:p>
        </p:txBody>
      </p:sp>
      <p:sp>
        <p:nvSpPr>
          <p:cNvPr id="581635" name="Rectangle 3"/>
          <p:cNvSpPr>
            <a:spLocks noGrp="1" noChangeArrowheads="1"/>
          </p:cNvSpPr>
          <p:nvPr>
            <p:ph type="body" idx="1"/>
          </p:nvPr>
        </p:nvSpPr>
        <p:spPr>
          <a:xfrm>
            <a:off x="76200" y="1295400"/>
            <a:ext cx="8229600" cy="4602163"/>
          </a:xfrm>
        </p:spPr>
        <p:txBody>
          <a:bodyPr/>
          <a:lstStyle/>
          <a:p>
            <a:r>
              <a:rPr lang="en-US" altLang="ru-RU" sz="2400"/>
              <a:t>Can also see by viewing the “device drivers” for the Computer</a:t>
            </a:r>
          </a:p>
          <a:p>
            <a:pPr lvl="1"/>
            <a:r>
              <a:rPr lang="en-US" altLang="ru-RU" sz="2000"/>
              <a:t>Go to Control Panel-&gt;System – Hardware tab</a:t>
            </a:r>
          </a:p>
          <a:p>
            <a:pPr lvl="1"/>
            <a:r>
              <a:rPr lang="en-US" altLang="ru-RU" sz="2000"/>
              <a:t>Click on “Device Manager”</a:t>
            </a:r>
          </a:p>
          <a:p>
            <a:pPr lvl="1"/>
            <a:r>
              <a:rPr lang="en-US" altLang="ru-RU" sz="2000"/>
              <a:t>Click on “Computer”</a:t>
            </a:r>
          </a:p>
          <a:p>
            <a:pPr lvl="1"/>
            <a:r>
              <a:rPr lang="en-US" altLang="ru-RU" sz="2000"/>
              <a:t>Right click/Properties on “driver” for PC</a:t>
            </a:r>
          </a:p>
          <a:p>
            <a:pPr lvl="1"/>
            <a:endParaRPr lang="en-US" altLang="ru-RU"/>
          </a:p>
        </p:txBody>
      </p:sp>
      <p:pic>
        <p:nvPicPr>
          <p:cNvPr id="5816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2438400"/>
            <a:ext cx="3257550" cy="380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581637" name="Rectangle 5"/>
          <p:cNvSpPr>
            <a:spLocks noChangeArrowheads="1"/>
          </p:cNvSpPr>
          <p:nvPr/>
        </p:nvSpPr>
        <p:spPr bwMode="auto">
          <a:xfrm>
            <a:off x="5815013" y="5486400"/>
            <a:ext cx="3328987" cy="942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ru-RU" sz="1400"/>
              <a:t>Screen snapshot from:</a:t>
            </a:r>
          </a:p>
          <a:p>
            <a:pPr algn="l" eaLnBrk="0" hangingPunct="0"/>
            <a:r>
              <a:rPr lang="en-US" altLang="ru-RU" sz="1400"/>
              <a:t>Control Panel | System | Hardware |</a:t>
            </a:r>
          </a:p>
          <a:p>
            <a:pPr algn="l" eaLnBrk="0" hangingPunct="0"/>
            <a:r>
              <a:rPr lang="en-US" altLang="ru-RU" sz="1400"/>
              <a:t>Device Manager | Computer properties |</a:t>
            </a:r>
          </a:p>
          <a:p>
            <a:pPr algn="l" eaLnBrk="0" hangingPunct="0"/>
            <a:r>
              <a:rPr lang="en-US" altLang="ru-RU" sz="1400"/>
              <a:t>Driver Details</a:t>
            </a:r>
          </a:p>
        </p:txBody>
      </p:sp>
      <p:pic>
        <p:nvPicPr>
          <p:cNvPr id="5816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086225"/>
            <a:ext cx="4133850"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581639" name="Line 7"/>
          <p:cNvSpPr>
            <a:spLocks noChangeShapeType="1"/>
          </p:cNvSpPr>
          <p:nvPr/>
        </p:nvSpPr>
        <p:spPr bwMode="auto">
          <a:xfrm flipV="1">
            <a:off x="4648200" y="3048000"/>
            <a:ext cx="1066800" cy="1143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nchor="ctr"/>
          <a:lstStyle/>
          <a:p>
            <a:endParaRPr lang="ru-RU"/>
          </a:p>
        </p:txBody>
      </p:sp>
      <p:graphicFrame>
        <p:nvGraphicFramePr>
          <p:cNvPr id="581640" name="Object 8"/>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81641" name="Bitmap Image" r:id="rId6" imgW="2838846" imgH="4361905" progId="Paint.Picture">
                  <p:embed/>
                </p:oleObj>
              </mc:Choice>
              <mc:Fallback>
                <p:oleObj name="Bitmap Image" r:id="rId6" imgW="2838846" imgH="4361905"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367DF764-D5CF-4DB3-86B2-9DE00D7F95EA}" type="slidenum">
              <a:rPr lang="en-GB" altLang="ru-RU"/>
              <a:pPr/>
              <a:t>13</a:t>
            </a:fld>
            <a:endParaRPr lang="en-GB" altLang="ru-RU"/>
          </a:p>
        </p:txBody>
      </p:sp>
      <p:sp>
        <p:nvSpPr>
          <p:cNvPr id="370690" name="Rectangle 2"/>
          <p:cNvSpPr>
            <a:spLocks noGrp="1" noChangeArrowheads="1"/>
          </p:cNvSpPr>
          <p:nvPr>
            <p:ph type="body" sz="half" idx="1"/>
          </p:nvPr>
        </p:nvSpPr>
        <p:spPr>
          <a:xfrm>
            <a:off x="152400" y="2200275"/>
            <a:ext cx="3567113" cy="4565650"/>
          </a:xfrm>
          <a:noFill/>
          <a:ln/>
        </p:spPr>
        <p:txBody>
          <a:bodyPr lIns="92075" tIns="46038" rIns="92075" bIns="46038">
            <a:spAutoFit/>
          </a:bodyPr>
          <a:lstStyle/>
          <a:p>
            <a:pPr marL="342900" indent="-342900">
              <a:lnSpc>
                <a:spcPct val="90000"/>
              </a:lnSpc>
            </a:pPr>
            <a:r>
              <a:rPr lang="en-US" altLang="ru-RU" sz="2200"/>
              <a:t>NTOSKRNL.EXE</a:t>
            </a:r>
          </a:p>
          <a:p>
            <a:pPr marL="749300" lvl="1" indent="-292100">
              <a:lnSpc>
                <a:spcPct val="90000"/>
              </a:lnSpc>
            </a:pPr>
            <a:r>
              <a:rPr lang="en-US" altLang="ru-RU" sz="2000"/>
              <a:t>Executive and Kernel</a:t>
            </a:r>
          </a:p>
          <a:p>
            <a:pPr marL="342900" indent="-342900">
              <a:lnSpc>
                <a:spcPct val="90000"/>
              </a:lnSpc>
            </a:pPr>
            <a:r>
              <a:rPr lang="en-US" altLang="ru-RU" sz="2200"/>
              <a:t>HAL.DLL</a:t>
            </a:r>
          </a:p>
          <a:p>
            <a:pPr marL="749300" lvl="1" indent="-292100">
              <a:lnSpc>
                <a:spcPct val="90000"/>
              </a:lnSpc>
            </a:pPr>
            <a:r>
              <a:rPr lang="en-US" altLang="ru-RU" sz="2000"/>
              <a:t>Hardware Abstraction Layer - interface to hardware platform</a:t>
            </a:r>
          </a:p>
          <a:p>
            <a:pPr marL="342900" indent="-342900">
              <a:lnSpc>
                <a:spcPct val="90000"/>
              </a:lnSpc>
            </a:pPr>
            <a:r>
              <a:rPr lang="en-US" altLang="ru-RU" sz="2200"/>
              <a:t>BOOTVID.DLL</a:t>
            </a:r>
          </a:p>
          <a:p>
            <a:pPr marL="749300" lvl="1" indent="-292100">
              <a:lnSpc>
                <a:spcPct val="90000"/>
              </a:lnSpc>
            </a:pPr>
            <a:r>
              <a:rPr lang="en-US" altLang="ru-RU" sz="2000"/>
              <a:t>Boot video driver</a:t>
            </a:r>
          </a:p>
          <a:p>
            <a:pPr marL="749300" lvl="1" indent="-292100">
              <a:lnSpc>
                <a:spcPct val="90000"/>
              </a:lnSpc>
            </a:pPr>
            <a:r>
              <a:rPr lang="en-US" altLang="ru-RU" sz="2000"/>
              <a:t>Added in Win2000</a:t>
            </a:r>
          </a:p>
          <a:p>
            <a:pPr marL="342900" indent="-342900">
              <a:lnSpc>
                <a:spcPct val="90000"/>
              </a:lnSpc>
            </a:pPr>
            <a:r>
              <a:rPr lang="en-US" altLang="ru-RU" sz="2200"/>
              <a:t>KDCOM.DLL</a:t>
            </a:r>
          </a:p>
          <a:p>
            <a:pPr marL="749300" lvl="1" indent="-292100">
              <a:lnSpc>
                <a:spcPct val="90000"/>
              </a:lnSpc>
            </a:pPr>
            <a:r>
              <a:rPr lang="en-US" altLang="ru-RU" sz="2000"/>
              <a:t>Kernel debugger</a:t>
            </a:r>
            <a:br>
              <a:rPr lang="en-US" altLang="ru-RU" sz="2000"/>
            </a:br>
            <a:r>
              <a:rPr lang="en-US" altLang="ru-RU" sz="2000"/>
              <a:t>communication code</a:t>
            </a:r>
          </a:p>
        </p:txBody>
      </p:sp>
      <p:pic>
        <p:nvPicPr>
          <p:cNvPr id="3706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30463"/>
            <a:ext cx="5257800" cy="35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70692" name="Rectangle 4"/>
          <p:cNvSpPr>
            <a:spLocks noGrp="1" noChangeArrowheads="1"/>
          </p:cNvSpPr>
          <p:nvPr>
            <p:ph type="title"/>
          </p:nvPr>
        </p:nvSpPr>
        <p:spPr>
          <a:xfrm>
            <a:off x="762000" y="152400"/>
            <a:ext cx="7543800" cy="1143000"/>
          </a:xfrm>
          <a:noFill/>
          <a:ln/>
        </p:spPr>
        <p:txBody>
          <a:bodyPr lIns="92075" tIns="46038" rIns="92075" bIns="46038" anchor="ctr"/>
          <a:lstStyle/>
          <a:p>
            <a:r>
              <a:rPr lang="en-US" altLang="ru-RU"/>
              <a:t>Examining NTOSKRNL &amp; HAL Image Dependencies</a:t>
            </a:r>
          </a:p>
        </p:txBody>
      </p:sp>
      <p:sp>
        <p:nvSpPr>
          <p:cNvPr id="370693" name="Rectangle 5"/>
          <p:cNvSpPr>
            <a:spLocks noChangeArrowheads="1"/>
          </p:cNvSpPr>
          <p:nvPr/>
        </p:nvSpPr>
        <p:spPr bwMode="auto">
          <a:xfrm>
            <a:off x="354013" y="1401763"/>
            <a:ext cx="8408987"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anchor="ctr">
            <a:spAutoFit/>
          </a:bodyPr>
          <a:lstStyle/>
          <a:p>
            <a:pPr algn="l" eaLnBrk="0" hangingPunct="0">
              <a:buFontTx/>
              <a:buChar char="•"/>
            </a:pPr>
            <a:r>
              <a:rPr lang="en-US" altLang="ru-RU" b="1">
                <a:latin typeface="Times New Roman" panose="02020603050405020304" pitchFamily="18" charset="0"/>
              </a:rPr>
              <a:t>Tool: Dependency Walker (Depends.Exe in Resource Kit &amp; Platform SDK)</a:t>
            </a:r>
          </a:p>
          <a:p>
            <a:pPr lvl="1" algn="l" eaLnBrk="0" hangingPunct="0">
              <a:buFontTx/>
              <a:buChar char="•"/>
            </a:pPr>
            <a:r>
              <a:rPr lang="en-US" altLang="ru-RU" b="1">
                <a:latin typeface="Times New Roman" panose="02020603050405020304" pitchFamily="18" charset="0"/>
              </a:rPr>
              <a:t>Allows </a:t>
            </a:r>
            <a:r>
              <a:rPr lang="en-US" altLang="ru-RU" sz="1800" b="1">
                <a:latin typeface="Times New Roman" panose="02020603050405020304" pitchFamily="18" charset="0"/>
              </a:rPr>
              <a:t>viewing</a:t>
            </a:r>
            <a:r>
              <a:rPr lang="en-US" altLang="ru-RU" b="1">
                <a:latin typeface="Times New Roman" panose="02020603050405020304" pitchFamily="18" charset="0"/>
              </a:rPr>
              <a:t> of image-&gt;DLL relationships, imports, and exports</a:t>
            </a:r>
          </a:p>
        </p:txBody>
      </p:sp>
      <p:graphicFrame>
        <p:nvGraphicFramePr>
          <p:cNvPr id="370694" name="Object 6"/>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370695" name="Bitmap Image" r:id="rId5" imgW="2838846" imgH="4361905" progId="Paint.Picture">
                  <p:embed/>
                </p:oleObj>
              </mc:Choice>
              <mc:Fallback>
                <p:oleObj name="Bitmap Image" r:id="rId5" imgW="2838846" imgH="4361905"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A4DF21E-A7E7-4A73-A6FD-54B26EA6F2D3}" type="slidenum">
              <a:rPr lang="en-GB" altLang="ru-RU"/>
              <a:pPr/>
              <a:t>14</a:t>
            </a:fld>
            <a:endParaRPr lang="en-GB" altLang="ru-RU"/>
          </a:p>
        </p:txBody>
      </p:sp>
      <p:sp>
        <p:nvSpPr>
          <p:cNvPr id="372738" name="Rectangle 2"/>
          <p:cNvSpPr>
            <a:spLocks noGrp="1" noChangeArrowheads="1"/>
          </p:cNvSpPr>
          <p:nvPr>
            <p:ph type="title"/>
          </p:nvPr>
        </p:nvSpPr>
        <p:spPr>
          <a:xfrm>
            <a:off x="990600" y="0"/>
            <a:ext cx="7162800" cy="1143000"/>
          </a:xfrm>
          <a:noFill/>
          <a:ln/>
        </p:spPr>
        <p:txBody>
          <a:bodyPr lIns="92075" tIns="46038" rIns="92075" bIns="46038" anchor="ctr"/>
          <a:lstStyle/>
          <a:p>
            <a:r>
              <a:rPr lang="en-US" altLang="ru-RU"/>
              <a:t>Installed Device Drivers</a:t>
            </a:r>
          </a:p>
        </p:txBody>
      </p:sp>
      <p:sp>
        <p:nvSpPr>
          <p:cNvPr id="372739" name="Rectangle 3"/>
          <p:cNvSpPr>
            <a:spLocks noGrp="1" noChangeArrowheads="1"/>
          </p:cNvSpPr>
          <p:nvPr>
            <p:ph type="body" idx="1"/>
          </p:nvPr>
        </p:nvSpPr>
        <p:spPr>
          <a:xfrm>
            <a:off x="152400" y="1219200"/>
            <a:ext cx="8839200" cy="5562600"/>
          </a:xfrm>
          <a:noFill/>
          <a:ln/>
        </p:spPr>
        <p:txBody>
          <a:bodyPr lIns="92075" tIns="46038" rIns="92075" bIns="46038"/>
          <a:lstStyle/>
          <a:p>
            <a:pPr marL="285750" indent="-285750">
              <a:lnSpc>
                <a:spcPct val="90000"/>
              </a:lnSpc>
            </a:pPr>
            <a:r>
              <a:rPr lang="en-US" altLang="ru-RU" sz="1800"/>
              <a:t>Separate loadable modules (drivername.SYS)</a:t>
            </a:r>
          </a:p>
          <a:p>
            <a:pPr marL="685800" lvl="1" indent="-228600">
              <a:lnSpc>
                <a:spcPct val="90000"/>
              </a:lnSpc>
            </a:pPr>
            <a:r>
              <a:rPr lang="en-US" altLang="ru-RU" sz="1600"/>
              <a:t>Linked like .EXEs</a:t>
            </a:r>
          </a:p>
          <a:p>
            <a:pPr marL="685800" lvl="1" indent="-228600">
              <a:lnSpc>
                <a:spcPct val="90000"/>
              </a:lnSpc>
            </a:pPr>
            <a:r>
              <a:rPr lang="en-US" altLang="ru-RU" sz="1600"/>
              <a:t>Typically linked against NTOSKRNL.EXE and HAL.DLL</a:t>
            </a:r>
          </a:p>
          <a:p>
            <a:pPr marL="685800" lvl="1" indent="-228600">
              <a:lnSpc>
                <a:spcPct val="90000"/>
              </a:lnSpc>
            </a:pPr>
            <a:r>
              <a:rPr lang="en-US" altLang="ru-RU" sz="1600"/>
              <a:t>Only one version of each driver binary for both uniprocessor (UP) and multiprocessor (MP) systems…</a:t>
            </a:r>
          </a:p>
          <a:p>
            <a:pPr marL="685800" lvl="1" indent="-228600">
              <a:lnSpc>
                <a:spcPct val="90000"/>
              </a:lnSpc>
            </a:pPr>
            <a:r>
              <a:rPr lang="en-US" altLang="ru-RU" sz="1600"/>
              <a:t>… but drivers call routines in the kernel that behave differently for UP vs. MP Versions</a:t>
            </a:r>
          </a:p>
          <a:p>
            <a:pPr marL="285750" indent="-285750">
              <a:lnSpc>
                <a:spcPct val="90000"/>
              </a:lnSpc>
            </a:pPr>
            <a:r>
              <a:rPr lang="en-US" altLang="ru-RU" sz="1800"/>
              <a:t>Defined in registry</a:t>
            </a:r>
          </a:p>
          <a:p>
            <a:pPr marL="685800" lvl="1" indent="-228600">
              <a:lnSpc>
                <a:spcPct val="90000"/>
              </a:lnSpc>
            </a:pPr>
            <a:r>
              <a:rPr lang="en-US" altLang="ru-RU" sz="1600"/>
              <a:t>Same area as Windows services (t.b.d.) - differentiated by Type value</a:t>
            </a:r>
          </a:p>
          <a:p>
            <a:pPr marL="285750" indent="-285750">
              <a:lnSpc>
                <a:spcPct val="90000"/>
              </a:lnSpc>
            </a:pPr>
            <a:r>
              <a:rPr lang="en-US" altLang="ru-RU" sz="1800"/>
              <a:t>Several types:</a:t>
            </a:r>
          </a:p>
          <a:p>
            <a:pPr marL="685800" lvl="1" indent="-228600">
              <a:lnSpc>
                <a:spcPct val="90000"/>
              </a:lnSpc>
            </a:pPr>
            <a:r>
              <a:rPr lang="en-US" altLang="ru-RU" sz="1600"/>
              <a:t>“ordinary”, file system, NDIS miniport, SCSI miniport (linked against port drivers), bus drivers</a:t>
            </a:r>
          </a:p>
          <a:p>
            <a:pPr marL="685800" lvl="1" indent="-228600">
              <a:lnSpc>
                <a:spcPct val="90000"/>
              </a:lnSpc>
            </a:pPr>
            <a:r>
              <a:rPr lang="en-US" altLang="ru-RU" sz="1600"/>
              <a:t>More information in I/O subsystem section</a:t>
            </a:r>
          </a:p>
          <a:p>
            <a:pPr marL="285750" indent="-285750">
              <a:lnSpc>
                <a:spcPct val="90000"/>
              </a:lnSpc>
            </a:pPr>
            <a:r>
              <a:rPr lang="en-US" altLang="ru-RU" sz="1800"/>
              <a:t>To view loaded drivers, run drivers.exe</a:t>
            </a:r>
          </a:p>
          <a:p>
            <a:pPr marL="685800" lvl="1" indent="-228600">
              <a:lnSpc>
                <a:spcPct val="90000"/>
              </a:lnSpc>
            </a:pPr>
            <a:r>
              <a:rPr lang="en-US" altLang="ru-RU" sz="1600"/>
              <a:t>Also see list at end of output from pstat.exe – includes addresses of each driver</a:t>
            </a:r>
          </a:p>
          <a:p>
            <a:pPr marL="285750" indent="-285750">
              <a:lnSpc>
                <a:spcPct val="90000"/>
              </a:lnSpc>
            </a:pPr>
            <a:r>
              <a:rPr lang="en-US" altLang="ru-RU" sz="1800"/>
              <a:t>To view installed drivers:</a:t>
            </a:r>
          </a:p>
          <a:p>
            <a:pPr marL="685800" lvl="1" indent="-228600">
              <a:lnSpc>
                <a:spcPct val="90000"/>
              </a:lnSpc>
            </a:pPr>
            <a:r>
              <a:rPr lang="en-US" altLang="ru-RU" sz="1600"/>
              <a:t>System properties-&gt;Hardware Tab-&gt;Device Manager</a:t>
            </a:r>
          </a:p>
          <a:p>
            <a:pPr marL="685800" lvl="1" indent="-228600">
              <a:lnSpc>
                <a:spcPct val="90000"/>
              </a:lnSpc>
            </a:pPr>
            <a:r>
              <a:rPr lang="en-US" altLang="ru-RU" sz="1600"/>
              <a:t>Msinfo32-&gt;Software Environment-&gt;System Drivers</a:t>
            </a:r>
          </a:p>
        </p:txBody>
      </p:sp>
      <p:graphicFrame>
        <p:nvGraphicFramePr>
          <p:cNvPr id="372740"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372741"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E00CCDC-85AA-47F5-98C1-4F37589B6FF7}" type="slidenum">
              <a:rPr lang="en-GB" altLang="ru-RU"/>
              <a:pPr/>
              <a:t>15</a:t>
            </a:fld>
            <a:endParaRPr lang="en-GB" altLang="ru-RU"/>
          </a:p>
        </p:txBody>
      </p:sp>
      <p:sp>
        <p:nvSpPr>
          <p:cNvPr id="374786" name="Rectangle 2"/>
          <p:cNvSpPr>
            <a:spLocks noGrp="1" noChangeArrowheads="1"/>
          </p:cNvSpPr>
          <p:nvPr>
            <p:ph type="title"/>
          </p:nvPr>
        </p:nvSpPr>
        <p:spPr>
          <a:xfrm>
            <a:off x="914400" y="76200"/>
            <a:ext cx="8229600" cy="1143000"/>
          </a:xfrm>
        </p:spPr>
        <p:txBody>
          <a:bodyPr/>
          <a:lstStyle/>
          <a:p>
            <a:pPr>
              <a:lnSpc>
                <a:spcPct val="90000"/>
              </a:lnSpc>
            </a:pPr>
            <a:r>
              <a:rPr lang="en-US" altLang="ru-RU"/>
              <a:t>Peering into Undocumented Interfaces </a:t>
            </a:r>
          </a:p>
        </p:txBody>
      </p:sp>
      <p:sp>
        <p:nvSpPr>
          <p:cNvPr id="374787" name="Rectangle 3"/>
          <p:cNvSpPr>
            <a:spLocks noGrp="1" noChangeArrowheads="1"/>
          </p:cNvSpPr>
          <p:nvPr>
            <p:ph type="body" idx="1"/>
          </p:nvPr>
        </p:nvSpPr>
        <p:spPr>
          <a:xfrm>
            <a:off x="304800" y="1447800"/>
            <a:ext cx="8839200" cy="5181600"/>
          </a:xfrm>
        </p:spPr>
        <p:txBody>
          <a:bodyPr/>
          <a:lstStyle/>
          <a:p>
            <a:pPr>
              <a:lnSpc>
                <a:spcPct val="80000"/>
              </a:lnSpc>
            </a:pPr>
            <a:r>
              <a:rPr lang="en-US" altLang="ru-RU" sz="2400"/>
              <a:t>Exported symbols</a:t>
            </a:r>
          </a:p>
          <a:p>
            <a:pPr lvl="1">
              <a:lnSpc>
                <a:spcPct val="80000"/>
              </a:lnSpc>
            </a:pPr>
            <a:r>
              <a:rPr lang="en-US" altLang="ru-RU" sz="2000"/>
              <a:t>Functions and global variables Microsoft wants visible outside the image (e.g. used by device drivers)</a:t>
            </a:r>
          </a:p>
          <a:p>
            <a:pPr lvl="1">
              <a:lnSpc>
                <a:spcPct val="80000"/>
              </a:lnSpc>
            </a:pPr>
            <a:r>
              <a:rPr lang="en-US" altLang="ru-RU" sz="2000"/>
              <a:t>About 1500 symbols exported</a:t>
            </a:r>
          </a:p>
          <a:p>
            <a:pPr lvl="1">
              <a:lnSpc>
                <a:spcPct val="80000"/>
              </a:lnSpc>
            </a:pPr>
            <a:r>
              <a:rPr lang="en-US" altLang="ru-RU" sz="2000"/>
              <a:t>Ways to list:</a:t>
            </a:r>
          </a:p>
          <a:p>
            <a:pPr lvl="2">
              <a:lnSpc>
                <a:spcPct val="80000"/>
              </a:lnSpc>
            </a:pPr>
            <a:r>
              <a:rPr lang="en-US" altLang="ru-RU" sz="1800"/>
              <a:t>Dependency Walker (File-&gt;Save As)</a:t>
            </a:r>
          </a:p>
          <a:p>
            <a:pPr lvl="2">
              <a:lnSpc>
                <a:spcPct val="80000"/>
              </a:lnSpc>
            </a:pPr>
            <a:r>
              <a:rPr lang="en-US" altLang="ru-RU" sz="1800"/>
              <a:t>Visual C++ “link /dump /exports ntoskrnl.exe”</a:t>
            </a:r>
          </a:p>
          <a:p>
            <a:pPr>
              <a:lnSpc>
                <a:spcPct val="80000"/>
              </a:lnSpc>
            </a:pPr>
            <a:r>
              <a:rPr lang="en-US" altLang="ru-RU" sz="2400"/>
              <a:t>Global symbols</a:t>
            </a:r>
          </a:p>
          <a:p>
            <a:pPr lvl="1">
              <a:lnSpc>
                <a:spcPct val="80000"/>
              </a:lnSpc>
            </a:pPr>
            <a:r>
              <a:rPr lang="en-US" altLang="ru-RU" sz="2000"/>
              <a:t>Over 9000 global symbols in XP/Server 2003 (Windows NT 4.0 was 4700)</a:t>
            </a:r>
          </a:p>
          <a:p>
            <a:pPr lvl="2">
              <a:lnSpc>
                <a:spcPct val="80000"/>
              </a:lnSpc>
            </a:pPr>
            <a:r>
              <a:rPr lang="en-US" altLang="ru-RU" sz="1800"/>
              <a:t>Many variables contain values related to performance and memory policies</a:t>
            </a:r>
          </a:p>
          <a:p>
            <a:pPr lvl="1">
              <a:lnSpc>
                <a:spcPct val="80000"/>
              </a:lnSpc>
            </a:pPr>
            <a:r>
              <a:rPr lang="en-US" altLang="ru-RU" sz="2000"/>
              <a:t>Ways to list:</a:t>
            </a:r>
          </a:p>
          <a:p>
            <a:pPr lvl="2">
              <a:lnSpc>
                <a:spcPct val="80000"/>
              </a:lnSpc>
            </a:pPr>
            <a:r>
              <a:rPr lang="en-US" altLang="ru-RU" sz="1800"/>
              <a:t>Visual C++: “dumpbin /symbols /all ntoskrnl.exe” (names only)</a:t>
            </a:r>
          </a:p>
          <a:p>
            <a:pPr lvl="2">
              <a:lnSpc>
                <a:spcPct val="80000"/>
              </a:lnSpc>
            </a:pPr>
            <a:r>
              <a:rPr lang="en-US" altLang="ru-RU" sz="1800"/>
              <a:t>Kernel debugger: </a:t>
            </a:r>
            <a:r>
              <a:rPr lang="en-US" altLang="ru-RU" sz="1800">
                <a:latin typeface="Courier New" panose="02070309020205020404" pitchFamily="49" charset="0"/>
              </a:rPr>
              <a:t>“x nt!*”</a:t>
            </a:r>
          </a:p>
          <a:p>
            <a:pPr lvl="3">
              <a:lnSpc>
                <a:spcPct val="80000"/>
              </a:lnSpc>
            </a:pPr>
            <a:r>
              <a:rPr lang="en-US" altLang="ru-RU" sz="1600"/>
              <a:t>Module name of NTOSKRNL is “NT”</a:t>
            </a:r>
          </a:p>
        </p:txBody>
      </p:sp>
      <p:graphicFrame>
        <p:nvGraphicFramePr>
          <p:cNvPr id="374788"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374789"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4A31F5C-C987-45B0-A0E0-4E0216806724}" type="slidenum">
              <a:rPr lang="en-GB" altLang="ru-RU"/>
              <a:pPr/>
              <a:t>16</a:t>
            </a:fld>
            <a:endParaRPr lang="en-GB" altLang="ru-RU"/>
          </a:p>
        </p:txBody>
      </p:sp>
      <p:sp>
        <p:nvSpPr>
          <p:cNvPr id="400386" name="Rectangle 2"/>
          <p:cNvSpPr>
            <a:spLocks noGrp="1" noChangeArrowheads="1"/>
          </p:cNvSpPr>
          <p:nvPr>
            <p:ph type="title"/>
          </p:nvPr>
        </p:nvSpPr>
        <p:spPr>
          <a:xfrm>
            <a:off x="838200" y="220663"/>
            <a:ext cx="8229600" cy="1143000"/>
          </a:xfrm>
        </p:spPr>
        <p:txBody>
          <a:bodyPr/>
          <a:lstStyle/>
          <a:p>
            <a:r>
              <a:rPr lang="en-US" altLang="ru-RU"/>
              <a:t>Image Subsystem Type</a:t>
            </a:r>
          </a:p>
        </p:txBody>
      </p:sp>
      <p:sp>
        <p:nvSpPr>
          <p:cNvPr id="400387" name="Rectangle 3"/>
          <p:cNvSpPr>
            <a:spLocks noGrp="1" noChangeArrowheads="1"/>
          </p:cNvSpPr>
          <p:nvPr>
            <p:ph type="body" idx="1"/>
          </p:nvPr>
        </p:nvSpPr>
        <p:spPr/>
        <p:txBody>
          <a:bodyPr/>
          <a:lstStyle/>
          <a:p>
            <a:r>
              <a:rPr lang="en-US" altLang="ru-RU"/>
              <a:t>Look at subsystem startup information in registry</a:t>
            </a:r>
          </a:p>
          <a:p>
            <a:r>
              <a:rPr lang="en-US" altLang="ru-RU"/>
              <a:t>Using EXETYPE, look at subsystem types for:</a:t>
            </a:r>
          </a:p>
          <a:p>
            <a:pPr lvl="1"/>
            <a:r>
              <a:rPr lang="en-US" altLang="ru-RU"/>
              <a:t>\windows\system32\notepad.exe, cmd.exe, csrss.exe</a:t>
            </a:r>
          </a:p>
        </p:txBody>
      </p:sp>
      <p:graphicFrame>
        <p:nvGraphicFramePr>
          <p:cNvPr id="400388" name="Object 4"/>
          <p:cNvGraphicFramePr>
            <a:graphicFrameLocks noChangeAspect="1"/>
          </p:cNvGraphicFramePr>
          <p:nvPr/>
        </p:nvGraphicFramePr>
        <p:xfrm>
          <a:off x="76200" y="304800"/>
          <a:ext cx="595313" cy="914400"/>
        </p:xfrm>
        <a:graphic>
          <a:graphicData uri="http://schemas.openxmlformats.org/presentationml/2006/ole">
            <mc:AlternateContent xmlns:mc="http://schemas.openxmlformats.org/markup-compatibility/2006">
              <mc:Choice xmlns:v="urn:schemas-microsoft-com:vml" Requires="v">
                <p:oleObj spid="_x0000_s400390"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048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4C236D94-926C-4151-A958-35613EBEEB60}" type="slidenum">
              <a:rPr lang="en-GB" altLang="ru-RU"/>
              <a:pPr/>
              <a:t>17</a:t>
            </a:fld>
            <a:endParaRPr lang="en-GB" altLang="ru-RU"/>
          </a:p>
        </p:txBody>
      </p:sp>
      <p:sp>
        <p:nvSpPr>
          <p:cNvPr id="458754" name="Rectangle 2"/>
          <p:cNvSpPr>
            <a:spLocks noGrp="1" noChangeArrowheads="1"/>
          </p:cNvSpPr>
          <p:nvPr>
            <p:ph type="title"/>
          </p:nvPr>
        </p:nvSpPr>
        <p:spPr>
          <a:xfrm>
            <a:off x="762000" y="228600"/>
            <a:ext cx="8382000" cy="1143000"/>
          </a:xfrm>
        </p:spPr>
        <p:txBody>
          <a:bodyPr/>
          <a:lstStyle/>
          <a:p>
            <a:r>
              <a:rPr lang="en-US" altLang="ru-RU"/>
              <a:t>Viewing Open Handles</a:t>
            </a:r>
          </a:p>
        </p:txBody>
      </p:sp>
      <p:sp>
        <p:nvSpPr>
          <p:cNvPr id="458755" name="Rectangle 3"/>
          <p:cNvSpPr>
            <a:spLocks noGrp="1" noChangeArrowheads="1"/>
          </p:cNvSpPr>
          <p:nvPr>
            <p:ph type="body" sz="half" idx="1"/>
          </p:nvPr>
        </p:nvSpPr>
        <p:spPr>
          <a:xfrm>
            <a:off x="457200" y="1625600"/>
            <a:ext cx="8075613" cy="1955800"/>
          </a:xfrm>
        </p:spPr>
        <p:txBody>
          <a:bodyPr/>
          <a:lstStyle/>
          <a:p>
            <a:r>
              <a:rPr lang="en-US" altLang="ru-RU" sz="2400"/>
              <a:t>Process Explorer (GUI version) or handle (character cell version) from </a:t>
            </a:r>
            <a:r>
              <a:rPr lang="en-US" altLang="ru-RU" sz="2400">
                <a:hlinkClick r:id="rId4"/>
              </a:rPr>
              <a:t>www.sysinternals.com</a:t>
            </a:r>
            <a:endParaRPr lang="en-US" altLang="ru-RU" sz="2400"/>
          </a:p>
          <a:p>
            <a:pPr lvl="1"/>
            <a:r>
              <a:rPr lang="en-US" altLang="ru-RU" sz="2000"/>
              <a:t>Uses a device driver to walk handle table, so doesn’t need Global Flag set</a:t>
            </a:r>
          </a:p>
          <a:p>
            <a:pPr lvl="1"/>
            <a:endParaRPr lang="en-US" altLang="ru-RU" sz="2000"/>
          </a:p>
        </p:txBody>
      </p:sp>
      <p:pic>
        <p:nvPicPr>
          <p:cNvPr id="458756" name="Picture 4"/>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1876425" y="3381375"/>
            <a:ext cx="4903788" cy="2859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58757" name="Rectangle 5"/>
          <p:cNvSpPr>
            <a:spLocks noChangeArrowheads="1"/>
          </p:cNvSpPr>
          <p:nvPr/>
        </p:nvSpPr>
        <p:spPr bwMode="auto">
          <a:xfrm>
            <a:off x="1655763" y="4973638"/>
            <a:ext cx="5329237" cy="165576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nchor="ctr">
            <a:spAutoFit/>
          </a:bodyPr>
          <a:lstStyle/>
          <a:p>
            <a:endParaRPr lang="ru-RU"/>
          </a:p>
        </p:txBody>
      </p:sp>
      <p:graphicFrame>
        <p:nvGraphicFramePr>
          <p:cNvPr id="458758" name="Object 6"/>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458759" name="Bitmap Image" r:id="rId6" imgW="2838846" imgH="4361905" progId="Paint.Picture">
                  <p:embed/>
                </p:oleObj>
              </mc:Choice>
              <mc:Fallback>
                <p:oleObj name="Bitmap Image" r:id="rId6" imgW="2838846" imgH="4361905"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272741-EB78-4BDC-BFB5-8372977513B2}" type="slidenum">
              <a:rPr lang="en-GB" altLang="ru-RU"/>
              <a:pPr/>
              <a:t>18</a:t>
            </a:fld>
            <a:endParaRPr lang="en-GB" altLang="ru-RU"/>
          </a:p>
        </p:txBody>
      </p:sp>
      <p:sp>
        <p:nvSpPr>
          <p:cNvPr id="460802" name="Rectangle 2"/>
          <p:cNvSpPr>
            <a:spLocks noGrp="1" noChangeArrowheads="1"/>
          </p:cNvSpPr>
          <p:nvPr>
            <p:ph type="title"/>
          </p:nvPr>
        </p:nvSpPr>
        <p:spPr>
          <a:xfrm>
            <a:off x="990600" y="220663"/>
            <a:ext cx="7696200" cy="1143000"/>
          </a:xfrm>
        </p:spPr>
        <p:txBody>
          <a:bodyPr/>
          <a:lstStyle/>
          <a:p>
            <a:r>
              <a:rPr lang="en-US" altLang="ru-RU"/>
              <a:t>Experiment with Handle-tool</a:t>
            </a:r>
          </a:p>
        </p:txBody>
      </p:sp>
      <p:sp>
        <p:nvSpPr>
          <p:cNvPr id="460803" name="Rectangle 3"/>
          <p:cNvSpPr>
            <a:spLocks noGrp="1" noChangeArrowheads="1"/>
          </p:cNvSpPr>
          <p:nvPr>
            <p:ph type="body" idx="1"/>
          </p:nvPr>
        </p:nvSpPr>
        <p:spPr>
          <a:xfrm>
            <a:off x="250825" y="1273175"/>
            <a:ext cx="8388350" cy="5118100"/>
          </a:xfrm>
        </p:spPr>
        <p:txBody>
          <a:bodyPr/>
          <a:lstStyle/>
          <a:p>
            <a:pPr marL="571500" indent="-571500">
              <a:lnSpc>
                <a:spcPct val="90000"/>
              </a:lnSpc>
            </a:pPr>
            <a:r>
              <a:rPr lang="en-US" altLang="ru-RU" sz="2200"/>
              <a:t>Handle View</a:t>
            </a:r>
          </a:p>
          <a:p>
            <a:pPr marL="1028700" lvl="1" indent="-455613">
              <a:lnSpc>
                <a:spcPct val="90000"/>
              </a:lnSpc>
            </a:pPr>
            <a:r>
              <a:rPr lang="en-US" altLang="ru-RU" sz="1600"/>
              <a:t>Suggestion: sort by type or path column</a:t>
            </a:r>
          </a:p>
          <a:p>
            <a:pPr marL="1028700" lvl="1" indent="-455613">
              <a:lnSpc>
                <a:spcPct val="90000"/>
              </a:lnSpc>
            </a:pPr>
            <a:r>
              <a:rPr lang="en-US" altLang="ru-RU" sz="1600"/>
              <a:t>Objects of type “File” and “Key” are most interesting for general troubleshooting</a:t>
            </a:r>
          </a:p>
          <a:p>
            <a:pPr marL="1028700" lvl="1" indent="-455613">
              <a:lnSpc>
                <a:spcPct val="90000"/>
              </a:lnSpc>
            </a:pPr>
            <a:r>
              <a:rPr lang="en-US" altLang="ru-RU" sz="1600"/>
              <a:t>By default, shows named objects</a:t>
            </a:r>
          </a:p>
          <a:p>
            <a:pPr marL="1428750" lvl="2" indent="-398463">
              <a:lnSpc>
                <a:spcPct val="90000"/>
              </a:lnSpc>
            </a:pPr>
            <a:r>
              <a:rPr lang="en-US" altLang="ru-RU" sz="1600"/>
              <a:t>Click on Options-&gt;Show Unnamed Objects</a:t>
            </a:r>
          </a:p>
          <a:p>
            <a:pPr marL="571500" indent="-571500">
              <a:lnSpc>
                <a:spcPct val="90000"/>
              </a:lnSpc>
            </a:pPr>
            <a:r>
              <a:rPr lang="en-US" altLang="ru-RU" sz="2200"/>
              <a:t>Solve file locked errors</a:t>
            </a:r>
          </a:p>
          <a:p>
            <a:pPr marL="1028700" lvl="1" indent="-455613">
              <a:lnSpc>
                <a:spcPct val="90000"/>
              </a:lnSpc>
            </a:pPr>
            <a:r>
              <a:rPr lang="en-US" altLang="ru-RU" sz="1600"/>
              <a:t>Use the search feature to determine what process is holding a file or directory open</a:t>
            </a:r>
          </a:p>
          <a:p>
            <a:pPr marL="1028700" lvl="1" indent="-455613">
              <a:lnSpc>
                <a:spcPct val="90000"/>
              </a:lnSpc>
            </a:pPr>
            <a:r>
              <a:rPr lang="en-US" altLang="ru-RU" sz="1600"/>
              <a:t>Can even close an open files (be careful!)</a:t>
            </a:r>
          </a:p>
          <a:p>
            <a:pPr marL="571500" indent="-571500">
              <a:lnSpc>
                <a:spcPct val="90000"/>
              </a:lnSpc>
            </a:pPr>
            <a:r>
              <a:rPr lang="en-US" altLang="ru-RU" sz="2200"/>
              <a:t>Understand resources used by an application</a:t>
            </a:r>
          </a:p>
          <a:p>
            <a:pPr marL="1028700" lvl="1" indent="-455613">
              <a:lnSpc>
                <a:spcPct val="90000"/>
              </a:lnSpc>
            </a:pPr>
            <a:r>
              <a:rPr lang="en-US" altLang="ru-RU" sz="1600"/>
              <a:t>Files</a:t>
            </a:r>
          </a:p>
          <a:p>
            <a:pPr marL="1028700" lvl="1" indent="-455613">
              <a:lnSpc>
                <a:spcPct val="90000"/>
              </a:lnSpc>
            </a:pPr>
            <a:r>
              <a:rPr lang="en-US" altLang="ru-RU" sz="1600"/>
              <a:t>Registry keys</a:t>
            </a:r>
          </a:p>
          <a:p>
            <a:pPr marL="571500" indent="-571500">
              <a:lnSpc>
                <a:spcPct val="90000"/>
              </a:lnSpc>
            </a:pPr>
            <a:r>
              <a:rPr lang="en-US" altLang="ru-RU" sz="2200"/>
              <a:t>Detect handle leaks using refresh difference highlighting</a:t>
            </a:r>
          </a:p>
          <a:p>
            <a:pPr marL="1028700" lvl="1" indent="-455613">
              <a:lnSpc>
                <a:spcPct val="90000"/>
              </a:lnSpc>
            </a:pPr>
            <a:r>
              <a:rPr lang="en-US" altLang="ru-RU" sz="1600"/>
              <a:t>Can also view the state of synchronization objects (mutexes, semaphores, events)</a:t>
            </a:r>
          </a:p>
        </p:txBody>
      </p:sp>
      <p:graphicFrame>
        <p:nvGraphicFramePr>
          <p:cNvPr id="460804"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460805"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6FBC484-8A41-4F09-8E1F-973DD3B4CD2A}" type="slidenum">
              <a:rPr lang="en-GB" altLang="ru-RU"/>
              <a:pPr/>
              <a:t>19</a:t>
            </a:fld>
            <a:endParaRPr lang="en-GB" altLang="ru-RU"/>
          </a:p>
        </p:txBody>
      </p:sp>
      <p:sp>
        <p:nvSpPr>
          <p:cNvPr id="461826" name="Rectangle 2"/>
          <p:cNvSpPr>
            <a:spLocks noGrp="1" noChangeArrowheads="1"/>
          </p:cNvSpPr>
          <p:nvPr>
            <p:ph type="title"/>
          </p:nvPr>
        </p:nvSpPr>
        <p:spPr>
          <a:xfrm>
            <a:off x="762000" y="220663"/>
            <a:ext cx="7924800" cy="976312"/>
          </a:xfrm>
        </p:spPr>
        <p:txBody>
          <a:bodyPr/>
          <a:lstStyle/>
          <a:p>
            <a:r>
              <a:rPr lang="en-US" altLang="ru-RU"/>
              <a:t>Maximum Number of Handles</a:t>
            </a:r>
          </a:p>
        </p:txBody>
      </p:sp>
      <p:sp>
        <p:nvSpPr>
          <p:cNvPr id="461827" name="Rectangle 3"/>
          <p:cNvSpPr>
            <a:spLocks noGrp="1" noChangeArrowheads="1"/>
          </p:cNvSpPr>
          <p:nvPr>
            <p:ph type="body" idx="1"/>
          </p:nvPr>
        </p:nvSpPr>
        <p:spPr>
          <a:xfrm>
            <a:off x="344488" y="1233488"/>
            <a:ext cx="8799512" cy="5362575"/>
          </a:xfrm>
        </p:spPr>
        <p:txBody>
          <a:bodyPr/>
          <a:lstStyle/>
          <a:p>
            <a:pPr marL="609600" indent="-609600">
              <a:buFont typeface="Times" panose="02020603050405020304" pitchFamily="18" charset="0"/>
              <a:buAutoNum type="arabicPeriod"/>
            </a:pPr>
            <a:r>
              <a:rPr lang="en-US" altLang="ru-RU"/>
              <a:t>Run Process Explorer, and click View and then System Information. Open a command prompt. </a:t>
            </a:r>
          </a:p>
          <a:p>
            <a:pPr marL="609600" indent="-609600">
              <a:buFont typeface="Times" panose="02020603050405020304" pitchFamily="18" charset="0"/>
              <a:buAutoNum type="arabicPeriod"/>
            </a:pPr>
            <a:r>
              <a:rPr lang="en-US" altLang="ru-RU"/>
              <a:t>Run the testlimit -h </a:t>
            </a:r>
          </a:p>
          <a:p>
            <a:pPr marL="1106488" lvl="1" indent="-533400">
              <a:buFont typeface="Times" panose="02020603050405020304" pitchFamily="18" charset="0"/>
              <a:buChar char="•"/>
            </a:pPr>
            <a:r>
              <a:rPr lang="en-US" altLang="ru-RU"/>
              <a:t>When Testlimit fails to open a new handle, it will display the total number of handles it was able to create. </a:t>
            </a:r>
          </a:p>
          <a:p>
            <a:pPr marL="1106488" lvl="1" indent="-533400">
              <a:buFont typeface="Times" panose="02020603050405020304" pitchFamily="18" charset="0"/>
              <a:buChar char="•"/>
            </a:pPr>
            <a:r>
              <a:rPr lang="en-US" altLang="ru-RU"/>
              <a:t>If the number is less than approximately 16 million, you  are probably running out of paged pool before hitting the theoretical per-process  handle limit. </a:t>
            </a:r>
          </a:p>
          <a:p>
            <a:pPr marL="609600" indent="-609600">
              <a:buFont typeface="Times" panose="02020603050405020304" pitchFamily="18" charset="0"/>
              <a:buAutoNum type="arabicPeriod"/>
            </a:pPr>
            <a:r>
              <a:rPr lang="en-US" altLang="ru-RU"/>
              <a:t>kill the testlimit process by closing the command-prompt window; thus closing all the open handles.</a:t>
            </a:r>
          </a:p>
        </p:txBody>
      </p:sp>
      <p:graphicFrame>
        <p:nvGraphicFramePr>
          <p:cNvPr id="461828"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461829"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F4027CE-9678-4482-97E5-8AA86234C222}" type="slidenum">
              <a:rPr lang="en-GB" altLang="ru-RU"/>
              <a:pPr/>
              <a:t>2</a:t>
            </a:fld>
            <a:endParaRPr lang="en-GB" altLang="ru-RU"/>
          </a:p>
        </p:txBody>
      </p:sp>
      <p:sp>
        <p:nvSpPr>
          <p:cNvPr id="570370" name="Rectangle 2"/>
          <p:cNvSpPr>
            <a:spLocks noGrp="1" noChangeArrowheads="1"/>
          </p:cNvSpPr>
          <p:nvPr>
            <p:ph type="title"/>
          </p:nvPr>
        </p:nvSpPr>
        <p:spPr/>
        <p:txBody>
          <a:bodyPr/>
          <a:lstStyle/>
          <a:p>
            <a:r>
              <a:rPr lang="en-US" altLang="ru-RU"/>
              <a:t>Copyright Notice</a:t>
            </a:r>
            <a:br>
              <a:rPr lang="en-US" altLang="ru-RU"/>
            </a:br>
            <a:r>
              <a:rPr lang="en-US" altLang="ru-RU" sz="1800"/>
              <a:t>© 2000-2005 David A. Solomon and Mark Russinovich</a:t>
            </a:r>
          </a:p>
        </p:txBody>
      </p:sp>
      <p:sp>
        <p:nvSpPr>
          <p:cNvPr id="570371" name="Rectangle 3"/>
          <p:cNvSpPr>
            <a:spLocks noGrp="1" noChangeArrowheads="1"/>
          </p:cNvSpPr>
          <p:nvPr>
            <p:ph type="body" idx="1"/>
          </p:nvPr>
        </p:nvSpPr>
        <p:spPr/>
        <p:txBody>
          <a:bodyPr/>
          <a:lstStyle/>
          <a:p>
            <a:r>
              <a:rPr lang="en-US" altLang="ru-RU" sz="2400"/>
              <a:t>These materials are part of the </a:t>
            </a:r>
            <a:r>
              <a:rPr lang="en-US" altLang="ru-RU" sz="2400" i="1"/>
              <a:t>Windows Operating System Internals Curriculum Development Kit,</a:t>
            </a:r>
            <a:r>
              <a:rPr lang="en-US" altLang="ru-RU" sz="2400"/>
              <a:t> developed by David A. Solomon and Mark E. Russinovich with Andreas Polze</a:t>
            </a:r>
          </a:p>
          <a:p>
            <a:r>
              <a:rPr lang="en-US" altLang="ru-RU" sz="2400"/>
              <a:t>Microsoft has licensed these materials from David Solomon Expert Seminars, Inc. for distribution to academic organizations solely for use in academic environments (and not for commercial use)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12374FF-055C-46B8-8759-6F82BF35DC21}" type="slidenum">
              <a:rPr lang="en-GB" altLang="ru-RU"/>
              <a:pPr/>
              <a:t>20</a:t>
            </a:fld>
            <a:endParaRPr lang="en-GB" altLang="ru-RU"/>
          </a:p>
        </p:txBody>
      </p:sp>
      <p:sp>
        <p:nvSpPr>
          <p:cNvPr id="462850" name="Rectangle 2"/>
          <p:cNvSpPr>
            <a:spLocks noGrp="1" noChangeArrowheads="1"/>
          </p:cNvSpPr>
          <p:nvPr>
            <p:ph type="title"/>
          </p:nvPr>
        </p:nvSpPr>
        <p:spPr>
          <a:xfrm>
            <a:off x="762000" y="44450"/>
            <a:ext cx="7913688" cy="1143000"/>
          </a:xfrm>
        </p:spPr>
        <p:txBody>
          <a:bodyPr/>
          <a:lstStyle/>
          <a:p>
            <a:r>
              <a:rPr lang="en-US" altLang="ru-RU"/>
              <a:t>Viewing Open Handles with Kernel Debugger</a:t>
            </a:r>
          </a:p>
        </p:txBody>
      </p:sp>
      <p:sp>
        <p:nvSpPr>
          <p:cNvPr id="462851" name="Text Box 3"/>
          <p:cNvSpPr txBox="1">
            <a:spLocks noChangeArrowheads="1"/>
          </p:cNvSpPr>
          <p:nvPr/>
        </p:nvSpPr>
        <p:spPr bwMode="auto">
          <a:xfrm>
            <a:off x="228600" y="2209800"/>
            <a:ext cx="8915400" cy="469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spAutoFit/>
          </a:bodyPr>
          <a:lstStyle/>
          <a:p>
            <a:pPr algn="l" eaLnBrk="0" hangingPunct="0">
              <a:spcBef>
                <a:spcPct val="50000"/>
              </a:spcBef>
            </a:pPr>
            <a:r>
              <a:rPr lang="en-US" altLang="ru-RU" sz="1600" b="1"/>
              <a:t>lkd&gt; </a:t>
            </a:r>
            <a:r>
              <a:rPr lang="en-US" altLang="ru-RU" sz="1600" b="1">
                <a:solidFill>
                  <a:schemeClr val="hlink"/>
                </a:solidFill>
              </a:rPr>
              <a:t>!handle 0 f 9e8 file</a:t>
            </a:r>
          </a:p>
          <a:p>
            <a:pPr algn="l" eaLnBrk="0" hangingPunct="0">
              <a:spcBef>
                <a:spcPct val="50000"/>
              </a:spcBef>
            </a:pPr>
            <a:r>
              <a:rPr lang="en-US" altLang="ru-RU" sz="1600" b="1"/>
              <a:t>processor number 0</a:t>
            </a:r>
            <a:br>
              <a:rPr lang="en-US" altLang="ru-RU" sz="1600" b="1"/>
            </a:br>
            <a:r>
              <a:rPr lang="en-US" altLang="ru-RU" sz="1600" b="1"/>
              <a:t>Searching for Process with Cid == 9e8</a:t>
            </a:r>
            <a:br>
              <a:rPr lang="en-US" altLang="ru-RU" sz="1600" b="1"/>
            </a:br>
            <a:r>
              <a:rPr lang="en-US" altLang="ru-RU" sz="1600" b="1"/>
              <a:t>Searching for handles of type file</a:t>
            </a:r>
          </a:p>
          <a:p>
            <a:pPr algn="l" eaLnBrk="0" hangingPunct="0">
              <a:spcBef>
                <a:spcPct val="50000"/>
              </a:spcBef>
            </a:pPr>
            <a:r>
              <a:rPr lang="en-US" altLang="ru-RU" sz="1600" b="1"/>
              <a:t>PROCESS 82ce72d0  SessionId: 0  Cid: 09e8    Peb: 7ffdf000  ParentCid: 06ec</a:t>
            </a:r>
          </a:p>
          <a:p>
            <a:pPr algn="l" eaLnBrk="0" hangingPunct="0">
              <a:spcBef>
                <a:spcPct val="50000"/>
              </a:spcBef>
            </a:pPr>
            <a:r>
              <a:rPr lang="en-US" altLang="ru-RU" sz="1600" b="1"/>
              <a:t>    DirBase: 06602000  ObjectTable: e1c879c8  HandleCount: 430.</a:t>
            </a:r>
            <a:br>
              <a:rPr lang="en-US" altLang="ru-RU" sz="1600" b="1"/>
            </a:br>
            <a:r>
              <a:rPr lang="en-US" altLang="ru-RU" sz="1600" b="1"/>
              <a:t>    </a:t>
            </a:r>
            <a:r>
              <a:rPr lang="en-US" altLang="ru-RU" sz="1600" b="1">
                <a:solidFill>
                  <a:schemeClr val="hlink"/>
                </a:solidFill>
              </a:rPr>
              <a:t>Image: POWERPNT.EXE</a:t>
            </a:r>
            <a:br>
              <a:rPr lang="en-US" altLang="ru-RU" sz="1600" b="1"/>
            </a:br>
            <a:r>
              <a:rPr lang="en-US" altLang="ru-RU" sz="1600" b="1"/>
              <a:t>…</a:t>
            </a:r>
          </a:p>
          <a:p>
            <a:pPr algn="l" eaLnBrk="0" hangingPunct="0">
              <a:spcBef>
                <a:spcPct val="50000"/>
              </a:spcBef>
            </a:pPr>
            <a:r>
              <a:rPr lang="en-US" altLang="ru-RU" sz="1600" b="1"/>
              <a:t>0280: Object: 82c5e230  GrantedAccess: 00120089</a:t>
            </a:r>
          </a:p>
          <a:p>
            <a:pPr algn="l" eaLnBrk="0" hangingPunct="0">
              <a:spcBef>
                <a:spcPct val="50000"/>
              </a:spcBef>
            </a:pPr>
            <a:r>
              <a:rPr lang="en-US" altLang="ru-RU" sz="1600" b="1"/>
              <a:t>Object: 82c5e230  Type: (82fdde70) File</a:t>
            </a:r>
            <a:br>
              <a:rPr lang="en-US" altLang="ru-RU" sz="1600" b="1"/>
            </a:br>
            <a:r>
              <a:rPr lang="en-US" altLang="ru-RU" sz="1600" b="1"/>
              <a:t>    ObjectHeader: 82c5e218</a:t>
            </a:r>
          </a:p>
          <a:p>
            <a:pPr algn="l" eaLnBrk="0" hangingPunct="0">
              <a:spcBef>
                <a:spcPct val="50000"/>
              </a:spcBef>
            </a:pPr>
            <a:r>
              <a:rPr lang="en-US" altLang="ru-RU" sz="1600" b="1"/>
              <a:t>        HandleCount: 1  PointerCount: 1</a:t>
            </a:r>
          </a:p>
          <a:p>
            <a:pPr algn="l" eaLnBrk="0" hangingPunct="0">
              <a:spcBef>
                <a:spcPct val="50000"/>
              </a:spcBef>
            </a:pPr>
            <a:r>
              <a:rPr lang="en-US" altLang="ru-RU" sz="1600" b="1"/>
              <a:t>        Directory Object: 00000000  Name:</a:t>
            </a:r>
            <a:br>
              <a:rPr lang="en-US" altLang="ru-RU" sz="1600" b="1"/>
            </a:br>
            <a:r>
              <a:rPr lang="en-US" altLang="ru-RU" sz="1600" b="1"/>
              <a:t>	</a:t>
            </a:r>
            <a:r>
              <a:rPr lang="en-US" altLang="ru-RU" sz="1600" b="1">
                <a:solidFill>
                  <a:schemeClr val="hlink"/>
                </a:solidFill>
              </a:rPr>
              <a:t>\slides\ntint\new\4-systemarchitecture.ppt</a:t>
            </a:r>
            <a:r>
              <a:rPr lang="en-US" altLang="ru-RU" sz="1600" b="1"/>
              <a:t> {HarddiskVolume1}</a:t>
            </a:r>
          </a:p>
          <a:p>
            <a:pPr algn="l" eaLnBrk="0" hangingPunct="0">
              <a:spcBef>
                <a:spcPct val="50000"/>
              </a:spcBef>
            </a:pPr>
            <a:endParaRPr lang="en-US" altLang="ru-RU" sz="1600" b="1"/>
          </a:p>
        </p:txBody>
      </p:sp>
      <p:sp>
        <p:nvSpPr>
          <p:cNvPr id="462852" name="Rectangle 4"/>
          <p:cNvSpPr>
            <a:spLocks noGrp="1" noChangeArrowheads="1"/>
          </p:cNvSpPr>
          <p:nvPr>
            <p:ph type="body" sz="half" idx="1"/>
          </p:nvPr>
        </p:nvSpPr>
        <p:spPr>
          <a:xfrm>
            <a:off x="227013" y="1323975"/>
            <a:ext cx="8231187" cy="885825"/>
          </a:xfrm>
          <a:noFill/>
          <a:ln/>
        </p:spPr>
        <p:txBody>
          <a:bodyPr>
            <a:spAutoFit/>
          </a:bodyPr>
          <a:lstStyle/>
          <a:p>
            <a:r>
              <a:rPr lang="en-US" altLang="ru-RU" sz="2600"/>
              <a:t>If looking at a dump, use !handle in Kernel Debugger (see help for options)</a:t>
            </a:r>
          </a:p>
        </p:txBody>
      </p:sp>
      <p:graphicFrame>
        <p:nvGraphicFramePr>
          <p:cNvPr id="462853" name="Object 5"/>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462854" name="Bitmap Image" r:id="rId4" imgW="2838846" imgH="4361905" progId="Paint.Picture">
                  <p:embed/>
                </p:oleObj>
              </mc:Choice>
              <mc:Fallback>
                <p:oleObj name="Bitmap Image" r:id="rId4" imgW="2838846" imgH="4361905"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16D3D4BE-8597-45DD-A407-C427634E9A94}" type="slidenum">
              <a:rPr lang="en-GB" altLang="ru-RU"/>
              <a:pPr/>
              <a:t>21</a:t>
            </a:fld>
            <a:endParaRPr lang="en-GB" altLang="ru-RU"/>
          </a:p>
        </p:txBody>
      </p:sp>
      <p:sp>
        <p:nvSpPr>
          <p:cNvPr id="512002" name="Rectangle 2"/>
          <p:cNvSpPr>
            <a:spLocks noGrp="1" noChangeArrowheads="1"/>
          </p:cNvSpPr>
          <p:nvPr>
            <p:ph type="title"/>
          </p:nvPr>
        </p:nvSpPr>
        <p:spPr>
          <a:xfrm>
            <a:off x="762000" y="220663"/>
            <a:ext cx="7924800" cy="1143000"/>
          </a:xfrm>
        </p:spPr>
        <p:txBody>
          <a:bodyPr/>
          <a:lstStyle/>
          <a:p>
            <a:r>
              <a:rPr lang="en-US" altLang="ru-RU"/>
              <a:t>Troubleshooting a Pool Leak</a:t>
            </a:r>
          </a:p>
        </p:txBody>
      </p:sp>
      <p:sp>
        <p:nvSpPr>
          <p:cNvPr id="512003" name="Rectangle 3"/>
          <p:cNvSpPr>
            <a:spLocks noGrp="1" noChangeArrowheads="1"/>
          </p:cNvSpPr>
          <p:nvPr>
            <p:ph type="body" sz="half" idx="1"/>
          </p:nvPr>
        </p:nvSpPr>
        <p:spPr>
          <a:xfrm>
            <a:off x="104775" y="1125538"/>
            <a:ext cx="5457825" cy="5256212"/>
          </a:xfrm>
        </p:spPr>
        <p:txBody>
          <a:bodyPr/>
          <a:lstStyle/>
          <a:p>
            <a:pPr marL="342900" indent="-342900">
              <a:lnSpc>
                <a:spcPct val="90000"/>
              </a:lnSpc>
            </a:pPr>
            <a:r>
              <a:rPr lang="en-US" altLang="ru-RU" sz="3200"/>
              <a:t>Run NotMyFault and select “Leak Pool”</a:t>
            </a:r>
          </a:p>
          <a:p>
            <a:pPr marL="742950" lvl="1" indent="-285750">
              <a:lnSpc>
                <a:spcPct val="90000"/>
              </a:lnSpc>
              <a:buFontTx/>
              <a:buNone/>
            </a:pPr>
            <a:r>
              <a:rPr lang="en-US" altLang="ru-RU" sz="2800"/>
              <a:t>(available from </a:t>
            </a:r>
            <a:r>
              <a:rPr lang="en-US" altLang="ru-RU" sz="2800">
                <a:hlinkClick r:id=""/>
              </a:rPr>
              <a:t>http://www.sysinternals.com</a:t>
            </a:r>
            <a:br>
              <a:rPr lang="en-US" altLang="ru-RU" sz="2800">
                <a:hlinkClick r:id=""/>
              </a:rPr>
            </a:br>
            <a:r>
              <a:rPr lang="en-US" altLang="ru-RU" sz="2800">
                <a:hlinkClick r:id=""/>
              </a:rPr>
              <a:t>/files/notmyfault.zip</a:t>
            </a:r>
            <a:r>
              <a:rPr lang="en-US" altLang="ru-RU" sz="2800"/>
              <a:t>)</a:t>
            </a:r>
          </a:p>
          <a:p>
            <a:pPr marL="742950" lvl="1" indent="-285750">
              <a:lnSpc>
                <a:spcPct val="90000"/>
              </a:lnSpc>
            </a:pPr>
            <a:r>
              <a:rPr lang="en-US" altLang="ru-RU" sz="2800"/>
              <a:t>Allocates paged pool buffers and doesn’t free them</a:t>
            </a:r>
          </a:p>
          <a:p>
            <a:pPr marL="742950" lvl="1" indent="-285750">
              <a:lnSpc>
                <a:spcPct val="90000"/>
              </a:lnSpc>
            </a:pPr>
            <a:r>
              <a:rPr lang="en-US" altLang="ru-RU" sz="2800"/>
              <a:t>Stops leaking when you select “Stop Leaking”</a:t>
            </a:r>
          </a:p>
          <a:p>
            <a:pPr marL="742950" lvl="1" indent="-285750">
              <a:lnSpc>
                <a:spcPct val="90000"/>
              </a:lnSpc>
            </a:pPr>
            <a:endParaRPr lang="en-US" altLang="ru-RU" sz="2800"/>
          </a:p>
        </p:txBody>
      </p:sp>
      <p:pic>
        <p:nvPicPr>
          <p:cNvPr id="512004" name="Picture 4"/>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638800" y="1524000"/>
            <a:ext cx="3297238" cy="4227513"/>
          </a:xfrm>
          <a:noFill/>
          <a:ln/>
          <a:extLst>
            <a:ext uri="{909E8E84-426E-40DD-AFC4-6F175D3DCCD1}">
              <a14:hiddenFill xmlns:a14="http://schemas.microsoft.com/office/drawing/2010/main">
                <a:gradFill rotWithShape="1">
                  <a:gsLst>
                    <a:gs pos="0">
                      <a:schemeClr val="folHlink">
                        <a:gamma/>
                        <a:shade val="46275"/>
                        <a:invGamma/>
                      </a:schemeClr>
                    </a:gs>
                    <a:gs pos="100000">
                      <a:schemeClr val="folHlink"/>
                    </a:gs>
                  </a:gsLst>
                  <a:lin ang="5400000" scaled="1"/>
                </a:gradFill>
              </a14:hiddenFill>
            </a:ext>
            <a:ext uri="{91240B29-F687-4F45-9708-019B960494DF}">
              <a14:hiddenLine xmlns:a14="http://schemas.microsoft.com/office/drawing/2010/main" w="25400" cap="flat" cmpd="sng">
                <a:solidFill>
                  <a:schemeClr val="folHlink"/>
                </a:solidFill>
                <a:prstDash val="solid"/>
                <a:miter lim="800000"/>
                <a:headEnd type="none" w="med" len="med"/>
                <a:tailEnd type="none" w="med" len="med"/>
              </a14:hiddenLine>
            </a:ext>
          </a:extLst>
        </p:spPr>
      </p:pic>
      <p:sp>
        <p:nvSpPr>
          <p:cNvPr id="512005" name="Oval 5"/>
          <p:cNvSpPr>
            <a:spLocks noChangeArrowheads="1"/>
          </p:cNvSpPr>
          <p:nvPr/>
        </p:nvSpPr>
        <p:spPr bwMode="auto">
          <a:xfrm>
            <a:off x="6705600" y="3302000"/>
            <a:ext cx="2160588" cy="431800"/>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512006" name="Object 6"/>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12007" name="Bitmap Image" r:id="rId5" imgW="2838846" imgH="4361905" progId="Paint.Picture">
                  <p:embed/>
                </p:oleObj>
              </mc:Choice>
              <mc:Fallback>
                <p:oleObj name="Bitmap Image" r:id="rId5" imgW="2838846" imgH="4361905"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AAE97656-8CB9-47BB-AB23-C7183FAFB636}" type="slidenum">
              <a:rPr lang="en-GB" altLang="ru-RU"/>
              <a:pPr/>
              <a:t>22</a:t>
            </a:fld>
            <a:endParaRPr lang="en-GB" altLang="ru-RU"/>
          </a:p>
        </p:txBody>
      </p:sp>
      <p:sp>
        <p:nvSpPr>
          <p:cNvPr id="513026" name="Rectangle 2"/>
          <p:cNvSpPr>
            <a:spLocks noGrp="1" noChangeArrowheads="1"/>
          </p:cNvSpPr>
          <p:nvPr>
            <p:ph type="title"/>
          </p:nvPr>
        </p:nvSpPr>
        <p:spPr>
          <a:xfrm>
            <a:off x="914400" y="220663"/>
            <a:ext cx="7772400" cy="1143000"/>
          </a:xfrm>
        </p:spPr>
        <p:txBody>
          <a:bodyPr/>
          <a:lstStyle/>
          <a:p>
            <a:r>
              <a:rPr lang="en-US" altLang="ru-RU"/>
              <a:t>Determining the Maximum Pool Sizes</a:t>
            </a:r>
          </a:p>
        </p:txBody>
      </p:sp>
      <p:sp>
        <p:nvSpPr>
          <p:cNvPr id="513027" name="Rectangle 3"/>
          <p:cNvSpPr>
            <a:spLocks noGrp="1" noChangeArrowheads="1"/>
          </p:cNvSpPr>
          <p:nvPr>
            <p:ph type="body" sz="half" idx="1"/>
          </p:nvPr>
        </p:nvSpPr>
        <p:spPr>
          <a:xfrm>
            <a:off x="476250" y="1725613"/>
            <a:ext cx="7864475" cy="3654425"/>
          </a:xfrm>
        </p:spPr>
        <p:txBody>
          <a:bodyPr/>
          <a:lstStyle/>
          <a:p>
            <a:pPr marL="381000" indent="-381000"/>
            <a:r>
              <a:rPr lang="en-US" altLang="ru-RU"/>
              <a:t>Three options:</a:t>
            </a:r>
          </a:p>
          <a:p>
            <a:pPr marL="762000" lvl="1" indent="-304800">
              <a:buFont typeface="Wingdings" panose="05000000000000000000" pitchFamily="2" charset="2"/>
              <a:buAutoNum type="arabicPeriod"/>
            </a:pPr>
            <a:r>
              <a:rPr lang="en-US" altLang="ru-RU" sz="2800"/>
              <a:t>Poolmon</a:t>
            </a:r>
            <a:r>
              <a:rPr lang="en-US" altLang="ru-RU"/>
              <a:t> </a:t>
            </a:r>
            <a:r>
              <a:rPr lang="en-US" altLang="ru-RU" sz="2800"/>
              <a:t>(in Support Tools and Device Driver Kit)</a:t>
            </a:r>
          </a:p>
          <a:p>
            <a:pPr marL="762000" lvl="1" indent="-304800">
              <a:buFont typeface="Wingdings" panose="05000000000000000000" pitchFamily="2" charset="2"/>
              <a:buAutoNum type="arabicPeriod"/>
            </a:pPr>
            <a:r>
              <a:rPr lang="en-US" altLang="ru-RU" sz="2800"/>
              <a:t>Kernel Debugger </a:t>
            </a:r>
            <a:r>
              <a:rPr lang="en-US" altLang="ru-RU" sz="2800" i="1"/>
              <a:t>!Poolused </a:t>
            </a:r>
            <a:r>
              <a:rPr lang="en-US" altLang="ru-RU" sz="2800"/>
              <a:t>command</a:t>
            </a:r>
          </a:p>
          <a:p>
            <a:pPr marL="762000" lvl="1" indent="-304800">
              <a:buFont typeface="Wingdings" panose="05000000000000000000" pitchFamily="2" charset="2"/>
              <a:buAutoNum type="arabicPeriod"/>
            </a:pPr>
            <a:r>
              <a:rPr lang="en-US" altLang="ru-RU" sz="2800"/>
              <a:t>Driver Verifier (in Windows 2000 and later)</a:t>
            </a:r>
          </a:p>
          <a:p>
            <a:pPr marL="1219200" lvl="2" indent="-304800"/>
            <a:endParaRPr lang="en-US" altLang="ru-RU" sz="2400"/>
          </a:p>
        </p:txBody>
      </p:sp>
      <p:graphicFrame>
        <p:nvGraphicFramePr>
          <p:cNvPr id="513028"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13029"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225B324-60BB-4CDC-83BF-87C3A14095A0}" type="slidenum">
              <a:rPr lang="en-GB" altLang="ru-RU"/>
              <a:pPr/>
              <a:t>23</a:t>
            </a:fld>
            <a:endParaRPr lang="en-GB" altLang="ru-RU"/>
          </a:p>
        </p:txBody>
      </p:sp>
      <p:sp>
        <p:nvSpPr>
          <p:cNvPr id="528386" name="Rectangle 2"/>
          <p:cNvSpPr>
            <a:spLocks noGrp="1" noChangeArrowheads="1"/>
          </p:cNvSpPr>
          <p:nvPr>
            <p:ph type="title"/>
          </p:nvPr>
        </p:nvSpPr>
        <p:spPr>
          <a:xfrm>
            <a:off x="914400" y="220663"/>
            <a:ext cx="7772400" cy="1143000"/>
          </a:xfrm>
        </p:spPr>
        <p:txBody>
          <a:bodyPr/>
          <a:lstStyle/>
          <a:p>
            <a:r>
              <a:rPr lang="en-US" altLang="ru-RU"/>
              <a:t>Mapping a System Thread to a Device Driver</a:t>
            </a:r>
          </a:p>
        </p:txBody>
      </p:sp>
      <p:sp>
        <p:nvSpPr>
          <p:cNvPr id="528387" name="Rectangle 3"/>
          <p:cNvSpPr>
            <a:spLocks noGrp="1" noChangeArrowheads="1"/>
          </p:cNvSpPr>
          <p:nvPr>
            <p:ph type="body" idx="1"/>
          </p:nvPr>
        </p:nvSpPr>
        <p:spPr>
          <a:xfrm>
            <a:off x="425450" y="1600200"/>
            <a:ext cx="8261350" cy="4243388"/>
          </a:xfrm>
        </p:spPr>
        <p:txBody>
          <a:bodyPr/>
          <a:lstStyle/>
          <a:p>
            <a:pPr marL="609600" indent="-609600">
              <a:lnSpc>
                <a:spcPct val="90000"/>
              </a:lnSpc>
              <a:buFontTx/>
              <a:buAutoNum type="arabicPeriod"/>
            </a:pPr>
            <a:r>
              <a:rPr lang="en-US" altLang="ru-RU"/>
              <a:t>Generate network file access activity, for example:</a:t>
            </a:r>
            <a:br>
              <a:rPr lang="en-US" altLang="ru-RU"/>
            </a:br>
            <a:r>
              <a:rPr lang="en-US" altLang="ru-RU"/>
              <a:t>     “dir \\computername\c$ /s”</a:t>
            </a:r>
          </a:p>
          <a:p>
            <a:pPr marL="1158875" lvl="1" indent="-533400">
              <a:lnSpc>
                <a:spcPct val="90000"/>
              </a:lnSpc>
              <a:buFontTx/>
              <a:buChar char="•"/>
            </a:pPr>
            <a:r>
              <a:rPr lang="en-US" altLang="ru-RU" sz="2800"/>
              <a:t>System process should be consuming CPU time</a:t>
            </a:r>
          </a:p>
          <a:p>
            <a:pPr marL="609600" indent="-609600">
              <a:lnSpc>
                <a:spcPct val="90000"/>
              </a:lnSpc>
              <a:buFontTx/>
              <a:buAutoNum type="arabicPeriod"/>
            </a:pPr>
            <a:r>
              <a:rPr lang="en-US" altLang="ru-RU"/>
              <a:t>Open System process process properties</a:t>
            </a:r>
          </a:p>
          <a:p>
            <a:pPr marL="609600" indent="-609600">
              <a:lnSpc>
                <a:spcPct val="90000"/>
              </a:lnSpc>
              <a:buFontTx/>
              <a:buAutoNum type="arabicPeriod"/>
            </a:pPr>
            <a:r>
              <a:rPr lang="en-US" altLang="ru-RU"/>
              <a:t>Go to Threads tab</a:t>
            </a:r>
          </a:p>
          <a:p>
            <a:pPr marL="609600" indent="-609600">
              <a:lnSpc>
                <a:spcPct val="90000"/>
              </a:lnSpc>
              <a:buFontTx/>
              <a:buAutoNum type="arabicPeriod"/>
            </a:pPr>
            <a:r>
              <a:rPr lang="en-US" altLang="ru-RU"/>
              <a:t>Sort by CPU time and find thread(s) running</a:t>
            </a:r>
          </a:p>
          <a:p>
            <a:pPr marL="609600" indent="-609600">
              <a:lnSpc>
                <a:spcPct val="90000"/>
              </a:lnSpc>
              <a:buFontTx/>
              <a:buAutoNum type="arabicPeriod"/>
            </a:pPr>
            <a:r>
              <a:rPr lang="en-US" altLang="ru-RU"/>
              <a:t>Determine what driver these are in</a:t>
            </a:r>
          </a:p>
        </p:txBody>
      </p:sp>
      <p:graphicFrame>
        <p:nvGraphicFramePr>
          <p:cNvPr id="528388"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28389"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14ACE84-D60F-4C63-ABE0-CA44A3C9C753}" type="slidenum">
              <a:rPr lang="en-GB" altLang="ru-RU"/>
              <a:pPr/>
              <a:t>24</a:t>
            </a:fld>
            <a:endParaRPr lang="en-GB" altLang="ru-RU"/>
          </a:p>
        </p:txBody>
      </p:sp>
      <p:sp>
        <p:nvSpPr>
          <p:cNvPr id="529410" name="Rectangle 2"/>
          <p:cNvSpPr>
            <a:spLocks noGrp="1" noChangeArrowheads="1"/>
          </p:cNvSpPr>
          <p:nvPr>
            <p:ph type="title"/>
          </p:nvPr>
        </p:nvSpPr>
        <p:spPr>
          <a:xfrm>
            <a:off x="838200" y="228600"/>
            <a:ext cx="8018463" cy="1143000"/>
          </a:xfrm>
        </p:spPr>
        <p:txBody>
          <a:bodyPr/>
          <a:lstStyle/>
          <a:p>
            <a:r>
              <a:rPr lang="en-US" altLang="ru-RU"/>
              <a:t>Identifying System Threads in the System Process</a:t>
            </a:r>
          </a:p>
        </p:txBody>
      </p:sp>
      <p:sp>
        <p:nvSpPr>
          <p:cNvPr id="529411" name="Rectangle 3"/>
          <p:cNvSpPr>
            <a:spLocks noGrp="1" noChangeArrowheads="1"/>
          </p:cNvSpPr>
          <p:nvPr>
            <p:ph type="body" idx="1"/>
          </p:nvPr>
        </p:nvSpPr>
        <p:spPr>
          <a:xfrm>
            <a:off x="304800" y="1600200"/>
            <a:ext cx="8458200" cy="5181600"/>
          </a:xfrm>
        </p:spPr>
        <p:txBody>
          <a:bodyPr/>
          <a:lstStyle/>
          <a:p>
            <a:pPr marL="457200" indent="-457200"/>
            <a:r>
              <a:rPr lang="en-US" altLang="ru-RU"/>
              <a:t>To really understand what’s going on, must find which </a:t>
            </a:r>
            <a:r>
              <a:rPr lang="en-US" altLang="ru-RU" u="sng"/>
              <a:t>driver</a:t>
            </a:r>
            <a:r>
              <a:rPr lang="en-US" altLang="ru-RU"/>
              <a:t> a thread “belongs to”</a:t>
            </a:r>
          </a:p>
          <a:p>
            <a:pPr marL="457200" indent="-457200"/>
            <a:r>
              <a:rPr lang="en-US" altLang="ru-RU"/>
              <a:t>With standard user-mode tools:</a:t>
            </a:r>
          </a:p>
          <a:p>
            <a:pPr marL="800100" lvl="1" indent="-342900">
              <a:buFont typeface="Wingdings" panose="05000000000000000000" pitchFamily="2" charset="2"/>
              <a:buAutoNum type="arabicPeriod"/>
            </a:pPr>
            <a:r>
              <a:rPr lang="en-US" altLang="ru-RU"/>
              <a:t>PerfMon: monitor %Processor time for each thread in System process &amp; determine which thread(s) are running</a:t>
            </a:r>
          </a:p>
          <a:p>
            <a:pPr marL="800100" lvl="1" indent="-342900">
              <a:buFont typeface="Wingdings" panose="05000000000000000000" pitchFamily="2" charset="2"/>
              <a:buAutoNum type="arabicPeriod"/>
            </a:pPr>
            <a:r>
              <a:rPr lang="en-US" altLang="ru-RU"/>
              <a:t>Pviewer: get “Start address” (address of thread function) of running thread(s)</a:t>
            </a:r>
          </a:p>
          <a:p>
            <a:pPr marL="800100" lvl="1" indent="-342900">
              <a:buFont typeface="Wingdings" panose="05000000000000000000" pitchFamily="2" charset="2"/>
              <a:buAutoNum type="arabicPeriod"/>
            </a:pPr>
            <a:r>
              <a:rPr lang="en-US" altLang="ru-RU"/>
              <a:t>Pstat: find which driver thread start address falls in</a:t>
            </a:r>
          </a:p>
          <a:p>
            <a:pPr marL="1257300" lvl="2" indent="-342900">
              <a:buFont typeface="Wingdings" panose="05000000000000000000" pitchFamily="2" charset="2"/>
              <a:buChar char="Ø"/>
            </a:pPr>
            <a:r>
              <a:rPr lang="en-US" altLang="ru-RU"/>
              <a:t>Look for what driver starts near the thread start address</a:t>
            </a:r>
          </a:p>
        </p:txBody>
      </p:sp>
      <p:graphicFrame>
        <p:nvGraphicFramePr>
          <p:cNvPr id="529412"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29413"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2C28DC5-0A33-434D-AF2A-CB6175949A7C}" type="slidenum">
              <a:rPr lang="en-GB" altLang="ru-RU"/>
              <a:pPr/>
              <a:t>25</a:t>
            </a:fld>
            <a:endParaRPr lang="en-GB" altLang="ru-RU"/>
          </a:p>
        </p:txBody>
      </p:sp>
      <p:sp>
        <p:nvSpPr>
          <p:cNvPr id="547842" name="Rectangle 2"/>
          <p:cNvSpPr>
            <a:spLocks noGrp="1" noChangeArrowheads="1"/>
          </p:cNvSpPr>
          <p:nvPr>
            <p:ph type="title"/>
          </p:nvPr>
        </p:nvSpPr>
        <p:spPr/>
        <p:txBody>
          <a:bodyPr/>
          <a:lstStyle/>
          <a:p>
            <a:pPr algn="ctr"/>
            <a:r>
              <a:rPr lang="en-US" altLang="ru-RU"/>
              <a:t>Solitaire as a Service</a:t>
            </a:r>
          </a:p>
        </p:txBody>
      </p:sp>
      <p:sp>
        <p:nvSpPr>
          <p:cNvPr id="547843" name="Rectangle 3"/>
          <p:cNvSpPr>
            <a:spLocks noGrp="1" noChangeArrowheads="1"/>
          </p:cNvSpPr>
          <p:nvPr>
            <p:ph type="body" idx="1"/>
          </p:nvPr>
        </p:nvSpPr>
        <p:spPr/>
        <p:txBody>
          <a:bodyPr/>
          <a:lstStyle/>
          <a:p>
            <a:pPr>
              <a:lnSpc>
                <a:spcPct val="90000"/>
              </a:lnSpc>
            </a:pPr>
            <a:r>
              <a:rPr lang="en-US" altLang="ru-RU" sz="2400"/>
              <a:t>Create a service to run Sol.exe</a:t>
            </a:r>
          </a:p>
          <a:p>
            <a:pPr lvl="1">
              <a:lnSpc>
                <a:spcPct val="90000"/>
              </a:lnSpc>
              <a:buFontTx/>
              <a:buNone/>
            </a:pPr>
            <a:r>
              <a:rPr lang="en-US" altLang="ru-RU" sz="2000"/>
              <a:t>Sc create dumbservice binpath= c:\windows\system32\sol.exe</a:t>
            </a:r>
          </a:p>
          <a:p>
            <a:pPr>
              <a:lnSpc>
                <a:spcPct val="90000"/>
              </a:lnSpc>
            </a:pPr>
            <a:r>
              <a:rPr lang="en-US" altLang="ru-RU" sz="2400"/>
              <a:t>Start the service</a:t>
            </a:r>
          </a:p>
          <a:p>
            <a:pPr lvl="1">
              <a:lnSpc>
                <a:spcPct val="90000"/>
              </a:lnSpc>
            </a:pPr>
            <a:r>
              <a:rPr lang="en-US" altLang="ru-RU" sz="2000"/>
              <a:t>Use the GUI, or type “sc start dumbservice”, or “net start..”</a:t>
            </a:r>
          </a:p>
          <a:p>
            <a:pPr>
              <a:lnSpc>
                <a:spcPct val="90000"/>
              </a:lnSpc>
            </a:pPr>
            <a:r>
              <a:rPr lang="en-US" altLang="ru-RU" sz="2400"/>
              <a:t>Quickly run Process Explorer and look at handle table for sol.exe</a:t>
            </a:r>
          </a:p>
          <a:p>
            <a:pPr lvl="1">
              <a:lnSpc>
                <a:spcPct val="90000"/>
              </a:lnSpc>
            </a:pPr>
            <a:r>
              <a:rPr lang="en-US" altLang="ru-RU" sz="2000"/>
              <a:t>Notice name of Windowstation object</a:t>
            </a:r>
          </a:p>
          <a:p>
            <a:pPr>
              <a:lnSpc>
                <a:spcPct val="90000"/>
              </a:lnSpc>
            </a:pPr>
            <a:r>
              <a:rPr lang="en-US" altLang="ru-RU" sz="2400"/>
              <a:t>Open services.msc; mark service “Allow Service to Interact with Desktop”</a:t>
            </a:r>
          </a:p>
          <a:p>
            <a:pPr>
              <a:lnSpc>
                <a:spcPct val="90000"/>
              </a:lnSpc>
            </a:pPr>
            <a:r>
              <a:rPr lang="en-US" altLang="ru-RU" sz="2400"/>
              <a:t>Start the service again and in Process Explorer, look at handle table for sol.exe</a:t>
            </a:r>
          </a:p>
          <a:p>
            <a:pPr lvl="1">
              <a:lnSpc>
                <a:spcPct val="90000"/>
              </a:lnSpc>
            </a:pPr>
            <a:r>
              <a:rPr lang="en-US" altLang="ru-RU" sz="2000"/>
              <a:t>Notice name of Windowstation object</a:t>
            </a:r>
          </a:p>
          <a:p>
            <a:pPr lvl="1">
              <a:lnSpc>
                <a:spcPct val="90000"/>
              </a:lnSpc>
              <a:buFontTx/>
              <a:buNone/>
            </a:pPr>
            <a:endParaRPr lang="en-US" altLang="ru-RU" sz="2000"/>
          </a:p>
          <a:p>
            <a:pPr lvl="1">
              <a:lnSpc>
                <a:spcPct val="90000"/>
              </a:lnSpc>
            </a:pPr>
            <a:endParaRPr lang="en-US" altLang="ru-RU" sz="2000"/>
          </a:p>
          <a:p>
            <a:pPr>
              <a:lnSpc>
                <a:spcPct val="90000"/>
              </a:lnSpc>
            </a:pPr>
            <a:endParaRPr lang="en-US" altLang="ru-RU" sz="2400"/>
          </a:p>
        </p:txBody>
      </p:sp>
      <p:graphicFrame>
        <p:nvGraphicFramePr>
          <p:cNvPr id="547844"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47845"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1592EEE-43A9-4CE4-A939-B0676E11AB13}" type="slidenum">
              <a:rPr lang="en-GB" altLang="ru-RU"/>
              <a:pPr/>
              <a:t>26</a:t>
            </a:fld>
            <a:endParaRPr lang="en-GB" altLang="ru-RU"/>
          </a:p>
        </p:txBody>
      </p:sp>
      <p:sp>
        <p:nvSpPr>
          <p:cNvPr id="550914" name="Rectangle 2"/>
          <p:cNvSpPr>
            <a:spLocks noGrp="1" noChangeArrowheads="1"/>
          </p:cNvSpPr>
          <p:nvPr>
            <p:ph type="title"/>
          </p:nvPr>
        </p:nvSpPr>
        <p:spPr>
          <a:xfrm>
            <a:off x="0" y="76200"/>
            <a:ext cx="8534400" cy="1143000"/>
          </a:xfrm>
          <a:noFill/>
          <a:ln/>
        </p:spPr>
        <p:txBody>
          <a:bodyPr lIns="92075" tIns="46038" rIns="92075" bIns="46038" anchor="ctr"/>
          <a:lstStyle/>
          <a:p>
            <a:pPr algn="ctr"/>
            <a:r>
              <a:rPr lang="en-US" altLang="ru-RU"/>
              <a:t>Listing Installed Services</a:t>
            </a:r>
          </a:p>
        </p:txBody>
      </p:sp>
      <p:sp>
        <p:nvSpPr>
          <p:cNvPr id="550915" name="Rectangle 3"/>
          <p:cNvSpPr>
            <a:spLocks noGrp="1" noChangeArrowheads="1"/>
          </p:cNvSpPr>
          <p:nvPr>
            <p:ph type="body" idx="1"/>
          </p:nvPr>
        </p:nvSpPr>
        <p:spPr>
          <a:xfrm>
            <a:off x="304800" y="1219200"/>
            <a:ext cx="8458200" cy="5181600"/>
          </a:xfrm>
          <a:noFill/>
          <a:ln/>
        </p:spPr>
        <p:txBody>
          <a:bodyPr lIns="92075" tIns="46038" rIns="92075" bIns="46038"/>
          <a:lstStyle/>
          <a:p>
            <a:r>
              <a:rPr lang="en-US" altLang="ru-RU" sz="2400"/>
              <a:t>Not always a 1-to-1 mapping</a:t>
            </a:r>
          </a:p>
          <a:p>
            <a:pPr lvl="1"/>
            <a:r>
              <a:rPr lang="en-US" altLang="ru-RU" sz="2000"/>
              <a:t>Some service processes contain more than one service</a:t>
            </a:r>
          </a:p>
          <a:p>
            <a:pPr lvl="2"/>
            <a:r>
              <a:rPr lang="en-US" altLang="ru-RU" sz="1600"/>
              <a:t>Conserves virtual memory, reduces boot time</a:t>
            </a:r>
          </a:p>
          <a:p>
            <a:pPr lvl="1"/>
            <a:r>
              <a:rPr lang="en-US" altLang="ru-RU" sz="2000"/>
              <a:t>This is up to the developer of the service</a:t>
            </a:r>
          </a:p>
          <a:p>
            <a:r>
              <a:rPr lang="en-US" altLang="ru-RU" sz="2400"/>
              <a:t>Service properties displayed through Control Panel (services.msc) show name of .EXE</a:t>
            </a:r>
          </a:p>
          <a:p>
            <a:pPr lvl="1"/>
            <a:r>
              <a:rPr lang="en-US" altLang="ru-RU" sz="2000"/>
              <a:t>But not which process the services is running in</a:t>
            </a:r>
          </a:p>
        </p:txBody>
      </p:sp>
      <p:pic>
        <p:nvPicPr>
          <p:cNvPr id="550916" name="Picture 4"/>
          <p:cNvPicPr>
            <a:picLocks noChangeAspect="1" noChangeArrowheads="1"/>
          </p:cNvPicPr>
          <p:nvPr/>
        </p:nvPicPr>
        <p:blipFill>
          <a:blip r:embed="rId4">
            <a:extLst>
              <a:ext uri="{28A0092B-C50C-407E-A947-70E740481C1C}">
                <a14:useLocalDpi xmlns:a14="http://schemas.microsoft.com/office/drawing/2010/main" val="0"/>
              </a:ext>
            </a:extLst>
          </a:blip>
          <a:srcRect b="56026"/>
          <a:stretch>
            <a:fillRect/>
          </a:stretch>
        </p:blipFill>
        <p:spPr bwMode="auto">
          <a:xfrm>
            <a:off x="3962400" y="4191000"/>
            <a:ext cx="5073650" cy="2438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550917" name="Oval 5"/>
          <p:cNvSpPr>
            <a:spLocks noChangeArrowheads="1"/>
          </p:cNvSpPr>
          <p:nvPr/>
        </p:nvSpPr>
        <p:spPr bwMode="auto">
          <a:xfrm>
            <a:off x="3810000" y="5730875"/>
            <a:ext cx="2819400" cy="685800"/>
          </a:xfrm>
          <a:prstGeom prst="ellipse">
            <a:avLst/>
          </a:prstGeom>
          <a:noFill/>
          <a:ln w="190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tIns="0" anchor="ctr">
            <a:spAutoFit/>
          </a:bodyPr>
          <a:lstStyle/>
          <a:p>
            <a:endParaRPr lang="ru-RU"/>
          </a:p>
        </p:txBody>
      </p:sp>
      <p:graphicFrame>
        <p:nvGraphicFramePr>
          <p:cNvPr id="550918" name="Object 6"/>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50919" name="Bitmap Image" r:id="rId5" imgW="2838846" imgH="4361905" progId="Paint.Picture">
                  <p:embed/>
                </p:oleObj>
              </mc:Choice>
              <mc:Fallback>
                <p:oleObj name="Bitmap Image" r:id="rId5" imgW="2838846" imgH="4361905"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586AED7-DDE7-4DA0-8ADA-C682409B6AF9}" type="slidenum">
              <a:rPr lang="en-GB" altLang="ru-RU"/>
              <a:pPr/>
              <a:t>27</a:t>
            </a:fld>
            <a:endParaRPr lang="en-GB" altLang="ru-RU"/>
          </a:p>
        </p:txBody>
      </p:sp>
      <p:sp>
        <p:nvSpPr>
          <p:cNvPr id="551938" name="Rectangle 2"/>
          <p:cNvSpPr>
            <a:spLocks noGrp="1" noChangeArrowheads="1"/>
          </p:cNvSpPr>
          <p:nvPr>
            <p:ph type="title"/>
          </p:nvPr>
        </p:nvSpPr>
        <p:spPr/>
        <p:txBody>
          <a:bodyPr/>
          <a:lstStyle/>
          <a:p>
            <a:pPr algn="ctr"/>
            <a:r>
              <a:rPr lang="en-US" altLang="ru-RU"/>
              <a:t>Viewing Service Details Inside Service Processes</a:t>
            </a:r>
          </a:p>
        </p:txBody>
      </p:sp>
      <p:sp>
        <p:nvSpPr>
          <p:cNvPr id="551939" name="Rectangle 3"/>
          <p:cNvSpPr>
            <a:spLocks noGrp="1" noChangeArrowheads="1"/>
          </p:cNvSpPr>
          <p:nvPr>
            <p:ph type="body" idx="1"/>
          </p:nvPr>
        </p:nvSpPr>
        <p:spPr>
          <a:xfrm>
            <a:off x="457200" y="1524000"/>
            <a:ext cx="8229600" cy="4602163"/>
          </a:xfrm>
        </p:spPr>
        <p:txBody>
          <a:bodyPr/>
          <a:lstStyle/>
          <a:p>
            <a:pPr marL="342900" indent="-342900"/>
            <a:r>
              <a:rPr lang="en-US" altLang="ru-RU" sz="2400"/>
              <a:t>Tlist /S (Debugging Tools) or Tasklist /svc (XP/2003) list internal name of services inside service processes</a:t>
            </a:r>
          </a:p>
          <a:p>
            <a:pPr marL="342900" indent="-342900"/>
            <a:r>
              <a:rPr lang="en-US" altLang="ru-RU" sz="2400"/>
              <a:t>Process Explorer shows more: external display name and description</a:t>
            </a:r>
          </a:p>
        </p:txBody>
      </p:sp>
      <p:pic>
        <p:nvPicPr>
          <p:cNvPr id="551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849563"/>
            <a:ext cx="3500438" cy="3779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51941" name="Object 5"/>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51942" name="Bitmap Image" r:id="rId5" imgW="2838846" imgH="4361905" progId="Paint.Picture">
                  <p:embed/>
                </p:oleObj>
              </mc:Choice>
              <mc:Fallback>
                <p:oleObj name="Bitmap Image" r:id="rId5" imgW="2838846" imgH="4361905"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484E28A-E1A2-48DE-9E98-8FC4230F63C6}" type="slidenum">
              <a:rPr lang="en-GB" altLang="ru-RU"/>
              <a:pPr/>
              <a:t>28</a:t>
            </a:fld>
            <a:endParaRPr lang="en-GB" altLang="ru-RU"/>
          </a:p>
        </p:txBody>
      </p:sp>
      <p:sp>
        <p:nvSpPr>
          <p:cNvPr id="552962" name="Rectangle 2"/>
          <p:cNvSpPr>
            <a:spLocks noGrp="1" noChangeArrowheads="1"/>
          </p:cNvSpPr>
          <p:nvPr>
            <p:ph type="title"/>
          </p:nvPr>
        </p:nvSpPr>
        <p:spPr/>
        <p:txBody>
          <a:bodyPr/>
          <a:lstStyle/>
          <a:p>
            <a:pPr algn="ctr"/>
            <a:r>
              <a:rPr lang="en-US" altLang="ru-RU"/>
              <a:t>Viewing Services Running Inside Processes</a:t>
            </a:r>
          </a:p>
        </p:txBody>
      </p:sp>
      <p:sp>
        <p:nvSpPr>
          <p:cNvPr id="552963" name="Rectangle 3"/>
          <p:cNvSpPr>
            <a:spLocks noGrp="1" noChangeArrowheads="1"/>
          </p:cNvSpPr>
          <p:nvPr>
            <p:ph type="body" idx="1"/>
          </p:nvPr>
        </p:nvSpPr>
        <p:spPr>
          <a:xfrm>
            <a:off x="531813" y="1625600"/>
            <a:ext cx="8154987" cy="4195763"/>
          </a:xfrm>
        </p:spPr>
        <p:txBody>
          <a:bodyPr/>
          <a:lstStyle/>
          <a:p>
            <a:pPr marL="609600" indent="-609600">
              <a:buFont typeface="Wingdings" panose="05000000000000000000" pitchFamily="2" charset="2"/>
              <a:buAutoNum type="arabicPeriod"/>
            </a:pPr>
            <a:r>
              <a:rPr lang="en-US" altLang="ru-RU" sz="2400"/>
              <a:t>Open a command prompt</a:t>
            </a:r>
          </a:p>
          <a:p>
            <a:pPr marL="609600" indent="-609600">
              <a:buFont typeface="Wingdings" panose="05000000000000000000" pitchFamily="2" charset="2"/>
              <a:buAutoNum type="arabicPeriod"/>
            </a:pPr>
            <a:r>
              <a:rPr lang="en-US" altLang="ru-RU" sz="2400"/>
              <a:t>Type “tasklist /svc”</a:t>
            </a:r>
          </a:p>
          <a:p>
            <a:pPr marL="609600" indent="-609600">
              <a:buFont typeface="Wingdings" panose="05000000000000000000" pitchFamily="2" charset="2"/>
              <a:buAutoNum type="arabicPeriod"/>
            </a:pPr>
            <a:r>
              <a:rPr lang="en-US" altLang="ru-RU" sz="2400"/>
              <a:t>Find the Svchost.exe process with the most services inside it</a:t>
            </a:r>
          </a:p>
          <a:p>
            <a:pPr marL="609600" indent="-609600">
              <a:buFont typeface="Wingdings" panose="05000000000000000000" pitchFamily="2" charset="2"/>
              <a:buAutoNum type="arabicPeriod"/>
            </a:pPr>
            <a:r>
              <a:rPr lang="en-US" altLang="ru-RU" sz="2400"/>
              <a:t>In Process Explorer, double click on that Svchost.exe process</a:t>
            </a:r>
          </a:p>
          <a:p>
            <a:pPr marL="609600" indent="-609600">
              <a:buFont typeface="Wingdings" panose="05000000000000000000" pitchFamily="2" charset="2"/>
              <a:buAutoNum type="arabicPeriod"/>
            </a:pPr>
            <a:r>
              <a:rPr lang="en-US" altLang="ru-RU" sz="2400"/>
              <a:t>Click on Services tab</a:t>
            </a:r>
          </a:p>
          <a:p>
            <a:pPr marL="609600" indent="-609600">
              <a:buFont typeface="Wingdings" panose="05000000000000000000" pitchFamily="2" charset="2"/>
              <a:buAutoNum type="arabicPeriod"/>
            </a:pPr>
            <a:r>
              <a:rPr lang="en-US" altLang="ru-RU" sz="2400"/>
              <a:t>Notice extra details about each service displayed by Process Explorer</a:t>
            </a:r>
          </a:p>
        </p:txBody>
      </p:sp>
      <p:graphicFrame>
        <p:nvGraphicFramePr>
          <p:cNvPr id="552964"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52965"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0F8A7B4-FAEA-49A9-9E0C-E22F4EBCA40A}" type="slidenum">
              <a:rPr lang="en-GB" altLang="ru-RU"/>
              <a:pPr/>
              <a:t>29</a:t>
            </a:fld>
            <a:endParaRPr lang="en-GB" altLang="ru-RU"/>
          </a:p>
        </p:txBody>
      </p:sp>
      <p:sp>
        <p:nvSpPr>
          <p:cNvPr id="557058" name="Rectangle 2"/>
          <p:cNvSpPr>
            <a:spLocks noGrp="1" noChangeArrowheads="1"/>
          </p:cNvSpPr>
          <p:nvPr>
            <p:ph type="title"/>
          </p:nvPr>
        </p:nvSpPr>
        <p:spPr>
          <a:xfrm>
            <a:off x="1143000" y="228600"/>
            <a:ext cx="7162800" cy="1143000"/>
          </a:xfrm>
          <a:noFill/>
          <a:ln/>
        </p:spPr>
        <p:txBody>
          <a:bodyPr lIns="92075" tIns="46038" rIns="92075" bIns="46038" anchor="ctr"/>
          <a:lstStyle/>
          <a:p>
            <a:pPr algn="ctr"/>
            <a:r>
              <a:rPr lang="en-US" altLang="ru-RU"/>
              <a:t>Service Configuration &amp; Control Tools</a:t>
            </a:r>
          </a:p>
        </p:txBody>
      </p:sp>
      <p:sp>
        <p:nvSpPr>
          <p:cNvPr id="557059" name="Rectangle 3"/>
          <p:cNvSpPr>
            <a:spLocks noGrp="1" noChangeArrowheads="1"/>
          </p:cNvSpPr>
          <p:nvPr>
            <p:ph type="body" idx="1"/>
          </p:nvPr>
        </p:nvSpPr>
        <p:spPr>
          <a:noFill/>
          <a:ln/>
        </p:spPr>
        <p:txBody>
          <a:bodyPr lIns="92075" tIns="46038" rIns="92075" bIns="46038"/>
          <a:lstStyle/>
          <a:p>
            <a:pPr>
              <a:lnSpc>
                <a:spcPct val="90000"/>
              </a:lnSpc>
            </a:pPr>
            <a:r>
              <a:rPr lang="en-US" altLang="ru-RU" sz="2400"/>
              <a:t>To view &amp; control services:</a:t>
            </a:r>
          </a:p>
          <a:p>
            <a:pPr lvl="1">
              <a:lnSpc>
                <a:spcPct val="90000"/>
              </a:lnSpc>
            </a:pPr>
            <a:r>
              <a:rPr lang="en-US" altLang="ru-RU" sz="2000"/>
              <a:t>Control Panel-&gt;Administrative Tools-&gt;Services</a:t>
            </a: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br>
              <a:rPr lang="en-US" altLang="ru-RU" sz="2000"/>
            </a:br>
            <a:endParaRPr lang="en-US" altLang="ru-RU" sz="2000"/>
          </a:p>
          <a:p>
            <a:pPr>
              <a:lnSpc>
                <a:spcPct val="90000"/>
              </a:lnSpc>
            </a:pPr>
            <a:r>
              <a:rPr lang="en-US" altLang="ru-RU" sz="2400"/>
              <a:t>No option to add/remove – done at install/uninstall time</a:t>
            </a:r>
          </a:p>
        </p:txBody>
      </p:sp>
      <p:pic>
        <p:nvPicPr>
          <p:cNvPr id="5570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3025775"/>
            <a:ext cx="8610600" cy="2765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aphicFrame>
        <p:nvGraphicFramePr>
          <p:cNvPr id="557061" name="Object 5"/>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557062" name="Bitmap Image" r:id="rId5" imgW="2838846" imgH="4361905" progId="Paint.Picture">
                  <p:embed/>
                </p:oleObj>
              </mc:Choice>
              <mc:Fallback>
                <p:oleObj name="Bitmap Image" r:id="rId5" imgW="2838846" imgH="4361905"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ACCA72B-7D14-4258-B8E3-414301DDD82C}" type="slidenum">
              <a:rPr lang="en-GB" altLang="ru-RU"/>
              <a:pPr/>
              <a:t>3</a:t>
            </a:fld>
            <a:endParaRPr lang="en-GB" altLang="ru-RU"/>
          </a:p>
        </p:txBody>
      </p:sp>
      <p:sp>
        <p:nvSpPr>
          <p:cNvPr id="571394" name="Rectangle 2"/>
          <p:cNvSpPr>
            <a:spLocks noGrp="1" noChangeArrowheads="1"/>
          </p:cNvSpPr>
          <p:nvPr>
            <p:ph type="title"/>
          </p:nvPr>
        </p:nvSpPr>
        <p:spPr/>
        <p:txBody>
          <a:bodyPr/>
          <a:lstStyle/>
          <a:p>
            <a:r>
              <a:rPr lang="en-US" altLang="ru-RU"/>
              <a:t>Roadmap for Section 2.5.</a:t>
            </a:r>
          </a:p>
        </p:txBody>
      </p:sp>
      <p:sp>
        <p:nvSpPr>
          <p:cNvPr id="571395" name="Rectangle 3"/>
          <p:cNvSpPr>
            <a:spLocks noGrp="1" noChangeArrowheads="1"/>
          </p:cNvSpPr>
          <p:nvPr>
            <p:ph type="body" idx="1"/>
          </p:nvPr>
        </p:nvSpPr>
        <p:spPr>
          <a:xfrm>
            <a:off x="457200" y="1524000"/>
            <a:ext cx="8229600" cy="4703763"/>
          </a:xfrm>
        </p:spPr>
        <p:txBody>
          <a:bodyPr/>
          <a:lstStyle/>
          <a:p>
            <a:pPr>
              <a:lnSpc>
                <a:spcPct val="90000"/>
              </a:lnSpc>
              <a:buFontTx/>
              <a:buNone/>
            </a:pPr>
            <a:r>
              <a:rPr lang="en-US" altLang="ru-RU"/>
              <a:t>Lab experiments investigating:</a:t>
            </a:r>
          </a:p>
          <a:p>
            <a:pPr>
              <a:lnSpc>
                <a:spcPct val="90000"/>
              </a:lnSpc>
              <a:buFontTx/>
              <a:buNone/>
            </a:pPr>
            <a:endParaRPr lang="en-US" altLang="ru-RU"/>
          </a:p>
          <a:p>
            <a:pPr>
              <a:lnSpc>
                <a:spcPct val="90000"/>
              </a:lnSpc>
            </a:pPr>
            <a:r>
              <a:rPr lang="en-US" altLang="ru-RU"/>
              <a:t>Process Execution</a:t>
            </a:r>
          </a:p>
          <a:p>
            <a:pPr>
              <a:lnSpc>
                <a:spcPct val="90000"/>
              </a:lnSpc>
            </a:pPr>
            <a:r>
              <a:rPr lang="en-US" altLang="ru-RU"/>
              <a:t>Object Manager &amp; Handles</a:t>
            </a:r>
            <a:endParaRPr lang="en-US" altLang="ru-RU">
              <a:solidFill>
                <a:schemeClr val="tx2"/>
              </a:solidFill>
            </a:endParaRPr>
          </a:p>
          <a:p>
            <a:pPr>
              <a:lnSpc>
                <a:spcPct val="90000"/>
              </a:lnSpc>
            </a:pPr>
            <a:r>
              <a:rPr lang="en-US" altLang="ru-RU"/>
              <a:t>Interrupt Handling</a:t>
            </a:r>
          </a:p>
          <a:p>
            <a:pPr>
              <a:lnSpc>
                <a:spcPct val="90000"/>
              </a:lnSpc>
            </a:pPr>
            <a:r>
              <a:rPr lang="en-US" altLang="ru-RU"/>
              <a:t>Memory Pools Labs</a:t>
            </a:r>
          </a:p>
          <a:p>
            <a:pPr>
              <a:lnSpc>
                <a:spcPct val="90000"/>
              </a:lnSpc>
            </a:pPr>
            <a:r>
              <a:rPr lang="en-US" altLang="ru-RU"/>
              <a:t>System Threads </a:t>
            </a:r>
          </a:p>
          <a:p>
            <a:pPr>
              <a:lnSpc>
                <a:spcPct val="90000"/>
              </a:lnSpc>
            </a:pPr>
            <a:r>
              <a:rPr lang="en-US" altLang="ru-RU"/>
              <a:t>System Processes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1"/>
          </p:nvPr>
        </p:nvSpPr>
        <p:spPr/>
        <p:txBody>
          <a:bodyPr/>
          <a:lstStyle/>
          <a:p>
            <a:fld id="{DC077A19-9130-42F8-9B48-9E7594733E23}" type="slidenum">
              <a:rPr lang="en-GB" altLang="ru-RU"/>
              <a:pPr/>
              <a:t>4</a:t>
            </a:fld>
            <a:endParaRPr lang="en-GB" altLang="ru-RU"/>
          </a:p>
        </p:txBody>
      </p:sp>
      <p:sp>
        <p:nvSpPr>
          <p:cNvPr id="277506" name="Rectangle 2"/>
          <p:cNvSpPr>
            <a:spLocks noGrp="1" noChangeArrowheads="1"/>
          </p:cNvSpPr>
          <p:nvPr>
            <p:ph type="title"/>
          </p:nvPr>
        </p:nvSpPr>
        <p:spPr>
          <a:xfrm>
            <a:off x="838200" y="76200"/>
            <a:ext cx="8229600" cy="1143000"/>
          </a:xfrm>
          <a:noFill/>
          <a:ln/>
        </p:spPr>
        <p:txBody>
          <a:bodyPr lIns="92075" tIns="46038" rIns="92075" bIns="46038" anchor="ctr"/>
          <a:lstStyle/>
          <a:p>
            <a:r>
              <a:rPr lang="en-US" altLang="ru-RU"/>
              <a:t>Thread Activity with QuickSlice</a:t>
            </a:r>
          </a:p>
        </p:txBody>
      </p:sp>
      <p:pic>
        <p:nvPicPr>
          <p:cNvPr id="27750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1371600"/>
            <a:ext cx="50292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08"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0" y="4094163"/>
            <a:ext cx="5002213" cy="245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509" name="Rectangle 5"/>
          <p:cNvSpPr>
            <a:spLocks noGrp="1" noChangeArrowheads="1"/>
          </p:cNvSpPr>
          <p:nvPr>
            <p:ph type="body" sz="half" idx="2"/>
          </p:nvPr>
        </p:nvSpPr>
        <p:spPr>
          <a:xfrm>
            <a:off x="5410200" y="1447800"/>
            <a:ext cx="3505200" cy="2667000"/>
          </a:xfrm>
          <a:noFill/>
          <a:ln/>
        </p:spPr>
        <p:txBody>
          <a:bodyPr lIns="92075" tIns="46038" rIns="92075" bIns="46038"/>
          <a:lstStyle/>
          <a:p>
            <a:pPr>
              <a:lnSpc>
                <a:spcPct val="90000"/>
              </a:lnSpc>
            </a:pPr>
            <a:r>
              <a:rPr lang="en-US" altLang="ru-RU" sz="1700"/>
              <a:t>Fastest way to find CPU hogs</a:t>
            </a:r>
          </a:p>
          <a:p>
            <a:pPr>
              <a:lnSpc>
                <a:spcPct val="90000"/>
              </a:lnSpc>
            </a:pPr>
            <a:r>
              <a:rPr lang="en-US" altLang="ru-RU" sz="1700"/>
              <a:t>Red=Kernel, Blue=User mode</a:t>
            </a:r>
          </a:p>
          <a:p>
            <a:pPr>
              <a:lnSpc>
                <a:spcPct val="90000"/>
              </a:lnSpc>
            </a:pPr>
            <a:r>
              <a:rPr lang="en-US" altLang="ru-RU" sz="1700"/>
              <a:t>Double-click on a process to see a per-thread display for that process</a:t>
            </a:r>
          </a:p>
          <a:p>
            <a:pPr>
              <a:lnSpc>
                <a:spcPct val="90000"/>
              </a:lnSpc>
            </a:pPr>
            <a:r>
              <a:rPr lang="en-US" altLang="ru-RU" sz="1700"/>
              <a:t>Sum of threads’ bars for a process represents all of the process’s time, not all CPU time</a:t>
            </a:r>
          </a:p>
        </p:txBody>
      </p:sp>
      <p:sp>
        <p:nvSpPr>
          <p:cNvPr id="277510" name="Arc 6"/>
          <p:cNvSpPr>
            <a:spLocks/>
          </p:cNvSpPr>
          <p:nvPr/>
        </p:nvSpPr>
        <p:spPr bwMode="auto">
          <a:xfrm>
            <a:off x="8229600" y="2732088"/>
            <a:ext cx="390525" cy="1382712"/>
          </a:xfrm>
          <a:custGeom>
            <a:avLst/>
            <a:gdLst>
              <a:gd name="G0" fmla="+- 0 0 0"/>
              <a:gd name="G1" fmla="+- 16772 0 0"/>
              <a:gd name="G2" fmla="+- 21600 0 0"/>
              <a:gd name="T0" fmla="*/ 13611 w 21600"/>
              <a:gd name="T1" fmla="*/ 0 h 32123"/>
              <a:gd name="T2" fmla="*/ 15196 w 21600"/>
              <a:gd name="T3" fmla="*/ 32123 h 32123"/>
              <a:gd name="T4" fmla="*/ 0 w 21600"/>
              <a:gd name="T5" fmla="*/ 16772 h 32123"/>
            </a:gdLst>
            <a:ahLst/>
            <a:cxnLst>
              <a:cxn ang="0">
                <a:pos x="T0" y="T1"/>
              </a:cxn>
              <a:cxn ang="0">
                <a:pos x="T2" y="T3"/>
              </a:cxn>
              <a:cxn ang="0">
                <a:pos x="T4" y="T5"/>
              </a:cxn>
            </a:cxnLst>
            <a:rect l="0" t="0" r="r" b="b"/>
            <a:pathLst>
              <a:path w="21600" h="32123" fill="none" extrusionOk="0">
                <a:moveTo>
                  <a:pt x="13611" y="-1"/>
                </a:moveTo>
                <a:cubicBezTo>
                  <a:pt x="18664" y="4101"/>
                  <a:pt x="21600" y="10263"/>
                  <a:pt x="21600" y="16772"/>
                </a:cubicBezTo>
                <a:cubicBezTo>
                  <a:pt x="21600" y="22538"/>
                  <a:pt x="19294" y="28065"/>
                  <a:pt x="15195" y="32122"/>
                </a:cubicBezTo>
              </a:path>
              <a:path w="21600" h="32123" stroke="0" extrusionOk="0">
                <a:moveTo>
                  <a:pt x="13611" y="-1"/>
                </a:moveTo>
                <a:cubicBezTo>
                  <a:pt x="18664" y="4101"/>
                  <a:pt x="21600" y="10263"/>
                  <a:pt x="21600" y="16772"/>
                </a:cubicBezTo>
                <a:cubicBezTo>
                  <a:pt x="21600" y="22538"/>
                  <a:pt x="19294" y="28065"/>
                  <a:pt x="15195" y="32122"/>
                </a:cubicBezTo>
                <a:lnTo>
                  <a:pt x="0" y="16772"/>
                </a:lnTo>
                <a:close/>
              </a:path>
            </a:pathLst>
          </a:custGeom>
          <a:noFill/>
          <a:ln w="254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77511" name="Rectangle 7"/>
          <p:cNvSpPr>
            <a:spLocks noChangeArrowheads="1"/>
          </p:cNvSpPr>
          <p:nvPr/>
        </p:nvSpPr>
        <p:spPr bwMode="auto">
          <a:xfrm>
            <a:off x="5024438" y="6340475"/>
            <a:ext cx="2144712" cy="517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ru-RU" sz="1400"/>
              <a:t>Screen snapshot from:</a:t>
            </a:r>
          </a:p>
          <a:p>
            <a:pPr algn="l" eaLnBrk="0" hangingPunct="0"/>
            <a:r>
              <a:rPr lang="en-US" altLang="ru-RU" sz="1400"/>
              <a:t>Resource Kit | QuckSlice</a:t>
            </a:r>
          </a:p>
        </p:txBody>
      </p:sp>
      <p:graphicFrame>
        <p:nvGraphicFramePr>
          <p:cNvPr id="277512" name="Object 8"/>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277513" name="Bitmap Image" r:id="rId6" imgW="2838846" imgH="4361905" progId="Paint.Picture">
                  <p:embed/>
                </p:oleObj>
              </mc:Choice>
              <mc:Fallback>
                <p:oleObj name="Bitmap Image" r:id="rId6" imgW="2838846" imgH="4361905"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8497653E-AF59-40A9-973A-50E5DAF719B9}" type="slidenum">
              <a:rPr lang="en-GB" altLang="ru-RU"/>
              <a:pPr/>
              <a:t>5</a:t>
            </a:fld>
            <a:endParaRPr lang="en-GB" altLang="ru-RU"/>
          </a:p>
        </p:txBody>
      </p:sp>
      <p:sp>
        <p:nvSpPr>
          <p:cNvPr id="283650" name="Rectangle 2"/>
          <p:cNvSpPr>
            <a:spLocks noGrp="1" noChangeArrowheads="1"/>
          </p:cNvSpPr>
          <p:nvPr>
            <p:ph type="title"/>
          </p:nvPr>
        </p:nvSpPr>
        <p:spPr>
          <a:xfrm>
            <a:off x="990600" y="230188"/>
            <a:ext cx="8085138" cy="836612"/>
          </a:xfrm>
        </p:spPr>
        <p:txBody>
          <a:bodyPr/>
          <a:lstStyle/>
          <a:p>
            <a:r>
              <a:rPr lang="en-US" altLang="ru-RU" sz="3600"/>
              <a:t>Process Info with Task Manager</a:t>
            </a:r>
            <a:endParaRPr lang="en-US" altLang="ru-RU"/>
          </a:p>
        </p:txBody>
      </p:sp>
      <p:sp>
        <p:nvSpPr>
          <p:cNvPr id="283651" name="Rectangle 3"/>
          <p:cNvSpPr>
            <a:spLocks noGrp="1" noChangeArrowheads="1"/>
          </p:cNvSpPr>
          <p:nvPr>
            <p:ph type="body" idx="1"/>
          </p:nvPr>
        </p:nvSpPr>
        <p:spPr>
          <a:xfrm>
            <a:off x="247650" y="1296988"/>
            <a:ext cx="4267200" cy="749300"/>
          </a:xfrm>
        </p:spPr>
        <p:txBody>
          <a:bodyPr/>
          <a:lstStyle/>
          <a:p>
            <a:pPr marL="404813" indent="-404813">
              <a:lnSpc>
                <a:spcPct val="90000"/>
              </a:lnSpc>
            </a:pPr>
            <a:r>
              <a:rPr lang="en-US" altLang="ru-RU" sz="2200"/>
              <a:t>Processes tab:  List of processes</a:t>
            </a:r>
          </a:p>
        </p:txBody>
      </p:sp>
      <p:sp>
        <p:nvSpPr>
          <p:cNvPr id="283652" name="Rectangle 4"/>
          <p:cNvSpPr>
            <a:spLocks noChangeArrowheads="1"/>
          </p:cNvSpPr>
          <p:nvPr/>
        </p:nvSpPr>
        <p:spPr bwMode="auto">
          <a:xfrm>
            <a:off x="304800" y="3595688"/>
            <a:ext cx="5029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57188" indent="-357188" algn="l">
              <a:spcBef>
                <a:spcPct val="20000"/>
              </a:spcBef>
              <a:spcAft>
                <a:spcPct val="20000"/>
              </a:spcAft>
              <a:buSzPct val="110000"/>
              <a:buBlip>
                <a:blip r:embed="rId4"/>
              </a:buBlip>
              <a:defRPr sz="2800">
                <a:solidFill>
                  <a:schemeClr val="tx1"/>
                </a:solidFill>
                <a:effectLst>
                  <a:outerShdw blurRad="38100" dist="38100" dir="2700000" algn="tl">
                    <a:srgbClr val="000000"/>
                  </a:outerShdw>
                </a:effectLst>
                <a:latin typeface="Arial" panose="020B0604020202020204" pitchFamily="34" charset="0"/>
              </a:defRPr>
            </a:lvl1pPr>
            <a:lvl2pPr marL="987425" indent="-361950" algn="l">
              <a:spcBef>
                <a:spcPct val="20000"/>
              </a:spcBef>
              <a:spcAft>
                <a:spcPct val="20000"/>
              </a:spcAft>
              <a:buSzPct val="110000"/>
              <a:buBlip>
                <a:blip r:embed="rId4"/>
              </a:buBlip>
              <a:defRPr sz="2400">
                <a:solidFill>
                  <a:schemeClr val="tx1"/>
                </a:solidFill>
                <a:effectLst>
                  <a:outerShdw blurRad="38100" dist="38100" dir="2700000" algn="tl">
                    <a:srgbClr val="000000"/>
                  </a:outerShdw>
                </a:effectLst>
                <a:latin typeface="Arial" panose="020B0604020202020204" pitchFamily="34" charset="0"/>
              </a:defRPr>
            </a:lvl2pPr>
            <a:lvl3pPr marL="1527175" indent="-269875" algn="l">
              <a:spcBef>
                <a:spcPct val="20000"/>
              </a:spcBef>
              <a:spcAft>
                <a:spcPct val="20000"/>
              </a:spcAft>
              <a:buSzPct val="110000"/>
              <a:buBlip>
                <a:blip r:embed="rId4"/>
              </a:buBlip>
              <a:defRPr sz="2000">
                <a:solidFill>
                  <a:schemeClr val="tx1"/>
                </a:solidFill>
                <a:effectLst>
                  <a:outerShdw blurRad="38100" dist="38100" dir="2700000" algn="tl">
                    <a:srgbClr val="000000"/>
                  </a:outerShdw>
                </a:effectLst>
                <a:latin typeface="Arial" panose="020B0604020202020204" pitchFamily="34" charset="0"/>
              </a:defRPr>
            </a:lvl3pPr>
            <a:lvl4pPr marL="2074863" indent="-276225" algn="l">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4pPr>
            <a:lvl5pPr marL="2601913" indent="-266700" algn="l">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5pPr>
            <a:lvl6pPr marL="3059113" indent="-266700"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6pPr>
            <a:lvl7pPr marL="3516313" indent="-266700"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7pPr>
            <a:lvl8pPr marL="3973513" indent="-266700"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8pPr>
            <a:lvl9pPr marL="4430713" indent="-266700"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9pPr>
          </a:lstStyle>
          <a:p>
            <a:endParaRPr lang="en-US" altLang="ru-RU"/>
          </a:p>
        </p:txBody>
      </p:sp>
      <p:pic>
        <p:nvPicPr>
          <p:cNvPr id="283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513" y="2109788"/>
            <a:ext cx="3848100" cy="4448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lgn="ctr">
                <a:solidFill>
                  <a:schemeClr val="accent2"/>
                </a:solidFill>
                <a:miter lim="800000"/>
                <a:headEnd/>
                <a:tailEnd/>
              </a14:hiddenLine>
            </a:ext>
          </a:extLst>
        </p:spPr>
      </p:pic>
      <p:sp>
        <p:nvSpPr>
          <p:cNvPr id="283654" name="Text Box 6"/>
          <p:cNvSpPr txBox="1">
            <a:spLocks noChangeArrowheads="1"/>
          </p:cNvSpPr>
          <p:nvPr/>
        </p:nvSpPr>
        <p:spPr bwMode="auto">
          <a:xfrm>
            <a:off x="6096000" y="4905375"/>
            <a:ext cx="2835275" cy="1006475"/>
          </a:xfrm>
          <a:prstGeom prst="rect">
            <a:avLst/>
          </a:prstGeom>
          <a:solidFill>
            <a:schemeClr val="bg1"/>
          </a:solidFill>
          <a:ln>
            <a:noFill/>
          </a:ln>
          <a:effectLst/>
          <a:extLs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ru-RU" b="1">
                <a:effectLst>
                  <a:outerShdw blurRad="38100" dist="38100" dir="2700000" algn="tl">
                    <a:srgbClr val="000000"/>
                  </a:outerShdw>
                </a:effectLst>
              </a:rPr>
              <a:t>“Running” means waiting for window messages</a:t>
            </a:r>
          </a:p>
        </p:txBody>
      </p:sp>
      <p:sp>
        <p:nvSpPr>
          <p:cNvPr id="283655" name="Line 7"/>
          <p:cNvSpPr>
            <a:spLocks noChangeShapeType="1"/>
          </p:cNvSpPr>
          <p:nvPr/>
        </p:nvSpPr>
        <p:spPr bwMode="auto">
          <a:xfrm flipV="1">
            <a:off x="7450138" y="4756150"/>
            <a:ext cx="346075" cy="2603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283656" name="Rectangle 8"/>
          <p:cNvSpPr>
            <a:spLocks noChangeArrowheads="1"/>
          </p:cNvSpPr>
          <p:nvPr/>
        </p:nvSpPr>
        <p:spPr bwMode="auto">
          <a:xfrm>
            <a:off x="4711700" y="1295400"/>
            <a:ext cx="42672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4813" indent="-404813" algn="l">
              <a:spcBef>
                <a:spcPct val="20000"/>
              </a:spcBef>
              <a:spcAft>
                <a:spcPct val="20000"/>
              </a:spcAft>
              <a:buSzPct val="110000"/>
              <a:buBlip>
                <a:blip r:embed="rId4"/>
              </a:buBlip>
              <a:defRPr sz="2800">
                <a:solidFill>
                  <a:schemeClr val="tx1"/>
                </a:solidFill>
                <a:effectLst>
                  <a:outerShdw blurRad="38100" dist="38100" dir="2700000" algn="tl">
                    <a:srgbClr val="000000"/>
                  </a:outerShdw>
                </a:effectLst>
                <a:latin typeface="Arial" panose="020B0604020202020204" pitchFamily="34" charset="0"/>
              </a:defRPr>
            </a:lvl1pPr>
            <a:lvl2pPr marL="793750" indent="-387350" algn="l">
              <a:spcBef>
                <a:spcPct val="20000"/>
              </a:spcBef>
              <a:spcAft>
                <a:spcPct val="20000"/>
              </a:spcAft>
              <a:buSzPct val="110000"/>
              <a:buBlip>
                <a:blip r:embed="rId4"/>
              </a:buBlip>
              <a:defRPr sz="2400">
                <a:solidFill>
                  <a:schemeClr val="tx1"/>
                </a:solidFill>
                <a:effectLst>
                  <a:outerShdw blurRad="38100" dist="38100" dir="2700000" algn="tl">
                    <a:srgbClr val="000000"/>
                  </a:outerShdw>
                </a:effectLst>
                <a:latin typeface="Arial" panose="020B0604020202020204" pitchFamily="34" charset="0"/>
              </a:defRPr>
            </a:lvl2pPr>
            <a:lvl3pPr marL="1428750" indent="-398463" algn="l">
              <a:spcBef>
                <a:spcPct val="20000"/>
              </a:spcBef>
              <a:spcAft>
                <a:spcPct val="20000"/>
              </a:spcAft>
              <a:buSzPct val="110000"/>
              <a:buBlip>
                <a:blip r:embed="rId4"/>
              </a:buBlip>
              <a:defRPr sz="2000">
                <a:solidFill>
                  <a:schemeClr val="tx1"/>
                </a:solidFill>
                <a:effectLst>
                  <a:outerShdw blurRad="38100" dist="38100" dir="2700000" algn="tl">
                    <a:srgbClr val="000000"/>
                  </a:outerShdw>
                </a:effectLst>
                <a:latin typeface="Arial" panose="020B0604020202020204" pitchFamily="34" charset="0"/>
              </a:defRPr>
            </a:lvl3pPr>
            <a:lvl4pPr marL="1828800" indent="-398463" algn="l">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4pPr>
            <a:lvl5pPr marL="2227263" indent="-396875" algn="l">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5pPr>
            <a:lvl6pPr marL="2684463" indent="-396875"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6pPr>
            <a:lvl7pPr marL="3141663" indent="-396875"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7pPr>
            <a:lvl8pPr marL="3598863" indent="-396875"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8pPr>
            <a:lvl9pPr marL="4056063" indent="-396875" fontAlgn="base">
              <a:spcBef>
                <a:spcPct val="20000"/>
              </a:spcBef>
              <a:spcAft>
                <a:spcPct val="20000"/>
              </a:spcAft>
              <a:buSzPct val="110000"/>
              <a:buBlip>
                <a:blip r:embed="rId4"/>
              </a:buBlip>
              <a:defRPr>
                <a:solidFill>
                  <a:schemeClr val="tx1"/>
                </a:solidFill>
                <a:effectLst>
                  <a:outerShdw blurRad="38100" dist="38100" dir="2700000" algn="tl">
                    <a:srgbClr val="000000"/>
                  </a:outerShdw>
                </a:effectLst>
                <a:latin typeface="Arial" panose="020B0604020202020204" pitchFamily="34" charset="0"/>
              </a:defRPr>
            </a:lvl9pPr>
          </a:lstStyle>
          <a:p>
            <a:pPr>
              <a:lnSpc>
                <a:spcPct val="90000"/>
              </a:lnSpc>
            </a:pPr>
            <a:r>
              <a:rPr lang="en-US" altLang="ru-RU" sz="2200"/>
              <a:t>Applications tab:  List of top level visible windows</a:t>
            </a:r>
          </a:p>
        </p:txBody>
      </p:sp>
      <p:pic>
        <p:nvPicPr>
          <p:cNvPr id="283657" name="Picture 9"/>
          <p:cNvPicPr>
            <a:picLocks noChangeAspect="1" noChangeArrowheads="1"/>
          </p:cNvPicPr>
          <p:nvPr/>
        </p:nvPicPr>
        <p:blipFill>
          <a:blip r:embed="rId6">
            <a:extLst>
              <a:ext uri="{28A0092B-C50C-407E-A947-70E740481C1C}">
                <a14:useLocalDpi xmlns:a14="http://schemas.microsoft.com/office/drawing/2010/main" val="0"/>
              </a:ext>
            </a:extLst>
          </a:blip>
          <a:srcRect r="28883" b="28560"/>
          <a:stretch>
            <a:fillRect/>
          </a:stretch>
        </p:blipFill>
        <p:spPr bwMode="auto">
          <a:xfrm>
            <a:off x="482600" y="2117725"/>
            <a:ext cx="3779838"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658" name="Text Box 10"/>
          <p:cNvSpPr txBox="1">
            <a:spLocks noChangeArrowheads="1"/>
          </p:cNvSpPr>
          <p:nvPr/>
        </p:nvSpPr>
        <p:spPr bwMode="auto">
          <a:xfrm>
            <a:off x="3181350" y="5562600"/>
            <a:ext cx="2835275" cy="1006475"/>
          </a:xfrm>
          <a:prstGeom prst="rect">
            <a:avLst/>
          </a:prstGeom>
          <a:solidFill>
            <a:schemeClr val="bg1"/>
          </a:solidFill>
          <a:ln>
            <a:noFill/>
          </a:ln>
          <a:effectLst/>
          <a:extLs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ru-RU" b="1">
                <a:effectLst>
                  <a:outerShdw blurRad="38100" dist="38100" dir="2700000" algn="tl">
                    <a:srgbClr val="000000"/>
                  </a:outerShdw>
                </a:effectLst>
              </a:rPr>
              <a:t>Right-click on a window and select “Go to process”</a:t>
            </a:r>
          </a:p>
        </p:txBody>
      </p:sp>
      <p:sp>
        <p:nvSpPr>
          <p:cNvPr id="283659" name="Line 11"/>
          <p:cNvSpPr>
            <a:spLocks noChangeShapeType="1"/>
          </p:cNvSpPr>
          <p:nvPr/>
        </p:nvSpPr>
        <p:spPr bwMode="auto">
          <a:xfrm flipV="1">
            <a:off x="4605338" y="4778375"/>
            <a:ext cx="855662" cy="10064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graphicFrame>
        <p:nvGraphicFramePr>
          <p:cNvPr id="283660" name="Object 12"/>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283661" name="Bitmap Image" r:id="rId7" imgW="2838846" imgH="4361905" progId="Paint.Picture">
                  <p:embed/>
                </p:oleObj>
              </mc:Choice>
              <mc:Fallback>
                <p:oleObj name="Bitmap Image" r:id="rId7" imgW="2838846" imgH="4361905" progId="Paint.Pictur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14927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B559F653-5CE8-417F-A1DF-CFC43FB61FA1}" type="slidenum">
              <a:rPr lang="en-GB" altLang="ru-RU"/>
              <a:pPr/>
              <a:t>6</a:t>
            </a:fld>
            <a:endParaRPr lang="en-GB" altLang="ru-RU"/>
          </a:p>
        </p:txBody>
      </p:sp>
      <p:sp>
        <p:nvSpPr>
          <p:cNvPr id="287746" name="Rectangle 2"/>
          <p:cNvSpPr>
            <a:spLocks noGrp="1" noChangeArrowheads="1"/>
          </p:cNvSpPr>
          <p:nvPr>
            <p:ph type="title"/>
          </p:nvPr>
        </p:nvSpPr>
        <p:spPr>
          <a:xfrm>
            <a:off x="762000" y="0"/>
            <a:ext cx="8382000" cy="1447800"/>
          </a:xfrm>
        </p:spPr>
        <p:txBody>
          <a:bodyPr/>
          <a:lstStyle/>
          <a:p>
            <a:r>
              <a:rPr lang="en-US" altLang="ru-RU"/>
              <a:t>Process Details with Process Explorer</a:t>
            </a:r>
          </a:p>
        </p:txBody>
      </p:sp>
      <p:sp>
        <p:nvSpPr>
          <p:cNvPr id="287747" name="AutoShape 3"/>
          <p:cNvSpPr>
            <a:spLocks noChangeAspect="1" noChangeArrowheads="1"/>
          </p:cNvSpPr>
          <p:nvPr>
            <p:ph type="body" sz="half" idx="1"/>
          </p:nvPr>
        </p:nvSpPr>
        <p:spPr>
          <a:xfrm>
            <a:off x="228600" y="1295400"/>
            <a:ext cx="8686800" cy="5029200"/>
          </a:xfrm>
        </p:spPr>
        <p:txBody>
          <a:bodyPr/>
          <a:lstStyle/>
          <a:p>
            <a:r>
              <a:rPr lang="en-US" altLang="ru-RU" sz="2400"/>
              <a:t>“Super Task Manager”</a:t>
            </a:r>
          </a:p>
          <a:p>
            <a:pPr lvl="1"/>
            <a:r>
              <a:rPr lang="en-US" altLang="ru-RU" sz="2000"/>
              <a:t>Shows full image path, command line, environment variables, parent process, security access token, open handles, loaded DLLs &amp; mapped files</a:t>
            </a:r>
          </a:p>
        </p:txBody>
      </p:sp>
      <p:pic>
        <p:nvPicPr>
          <p:cNvPr id="287748"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066800" y="2895600"/>
            <a:ext cx="6761163" cy="3927475"/>
          </a:xfrm>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aphicFrame>
        <p:nvGraphicFramePr>
          <p:cNvPr id="287749" name="Object 5"/>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287750" name="Bitmap Image" r:id="rId5" imgW="2838846" imgH="4361905" progId="Paint.Picture">
                  <p:embed/>
                </p:oleObj>
              </mc:Choice>
              <mc:Fallback>
                <p:oleObj name="Bitmap Image" r:id="rId5" imgW="2838846" imgH="4361905"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C24FF05-A7B4-4A83-A204-C941E9D4C12E}" type="slidenum">
              <a:rPr lang="en-GB" altLang="ru-RU"/>
              <a:pPr/>
              <a:t>7</a:t>
            </a:fld>
            <a:endParaRPr lang="en-GB" altLang="ru-RU"/>
          </a:p>
        </p:txBody>
      </p:sp>
      <p:sp>
        <p:nvSpPr>
          <p:cNvPr id="290818" name="Rectangle 2"/>
          <p:cNvSpPr>
            <a:spLocks noGrp="1" noChangeArrowheads="1"/>
          </p:cNvSpPr>
          <p:nvPr>
            <p:ph type="title"/>
          </p:nvPr>
        </p:nvSpPr>
        <p:spPr>
          <a:xfrm>
            <a:off x="838200" y="220663"/>
            <a:ext cx="7848600" cy="1143000"/>
          </a:xfrm>
        </p:spPr>
        <p:txBody>
          <a:bodyPr/>
          <a:lstStyle/>
          <a:p>
            <a:r>
              <a:rPr lang="en-US" altLang="ru-RU"/>
              <a:t>The Process Explorer tool</a:t>
            </a:r>
          </a:p>
        </p:txBody>
      </p:sp>
      <p:sp>
        <p:nvSpPr>
          <p:cNvPr id="290819" name="Rectangle 3"/>
          <p:cNvSpPr>
            <a:spLocks noGrp="1" noChangeArrowheads="1"/>
          </p:cNvSpPr>
          <p:nvPr>
            <p:ph type="body" idx="1"/>
          </p:nvPr>
        </p:nvSpPr>
        <p:spPr>
          <a:xfrm>
            <a:off x="457200" y="1219200"/>
            <a:ext cx="8305800" cy="4724400"/>
          </a:xfrm>
        </p:spPr>
        <p:txBody>
          <a:bodyPr/>
          <a:lstStyle/>
          <a:p>
            <a:pPr marL="609600" indent="-609600">
              <a:buFont typeface="Wingdings" panose="05000000000000000000" pitchFamily="2" charset="2"/>
              <a:buAutoNum type="arabicPeriod"/>
            </a:pPr>
            <a:r>
              <a:rPr lang="en-US" altLang="ru-RU" sz="1900"/>
              <a:t>Run Process Explorer &amp; maximize window</a:t>
            </a:r>
          </a:p>
          <a:p>
            <a:pPr marL="609600" indent="-609600">
              <a:buFont typeface="Wingdings" panose="05000000000000000000" pitchFamily="2" charset="2"/>
              <a:buAutoNum type="arabicPeriod"/>
            </a:pPr>
            <a:r>
              <a:rPr lang="en-US" altLang="ru-RU" sz="1900"/>
              <a:t>Run Task Manager – click on Processes tab</a:t>
            </a:r>
          </a:p>
          <a:p>
            <a:pPr marL="609600" indent="-609600">
              <a:buFont typeface="Wingdings" panose="05000000000000000000" pitchFamily="2" charset="2"/>
              <a:buAutoNum type="arabicPeriod"/>
            </a:pPr>
            <a:r>
              <a:rPr lang="en-US" altLang="ru-RU" sz="1900"/>
              <a:t>Arrange windows so you can see both</a:t>
            </a:r>
          </a:p>
          <a:p>
            <a:pPr marL="609600" indent="-609600">
              <a:buFont typeface="Wingdings" panose="05000000000000000000" pitchFamily="2" charset="2"/>
              <a:buAutoNum type="arabicPeriod"/>
            </a:pPr>
            <a:r>
              <a:rPr lang="en-US" altLang="ru-RU" sz="1900"/>
              <a:t>Notice process tree vs flat list in Task Manager</a:t>
            </a:r>
          </a:p>
          <a:p>
            <a:pPr marL="1106488" lvl="1" indent="-533400">
              <a:buFont typeface="Wingdings" panose="05000000000000000000" pitchFamily="2" charset="2"/>
              <a:buChar char="l"/>
            </a:pPr>
            <a:r>
              <a:rPr lang="en-US" altLang="ru-RU" sz="1800"/>
              <a:t>If parent has exited, process is left justified</a:t>
            </a:r>
          </a:p>
          <a:p>
            <a:pPr marL="609600" indent="-609600">
              <a:buFont typeface="Wingdings" panose="05000000000000000000" pitchFamily="2" charset="2"/>
              <a:buAutoNum type="arabicPeriod"/>
            </a:pPr>
            <a:r>
              <a:rPr lang="en-US" altLang="ru-RU" sz="1900"/>
              <a:t>Sort on first column (“Process”) and note tree view disappears</a:t>
            </a:r>
          </a:p>
          <a:p>
            <a:pPr marL="609600" indent="-609600">
              <a:buFont typeface="Wingdings" panose="05000000000000000000" pitchFamily="2" charset="2"/>
              <a:buAutoNum type="arabicPeriod"/>
            </a:pPr>
            <a:r>
              <a:rPr lang="en-US" altLang="ru-RU" sz="1900"/>
              <a:t>Sort Process column 2 more times and tree view returns</a:t>
            </a:r>
          </a:p>
          <a:p>
            <a:pPr marL="1106488" lvl="1" indent="-533400">
              <a:buFont typeface="Wingdings" panose="05000000000000000000" pitchFamily="2" charset="2"/>
              <a:buChar char="l"/>
            </a:pPr>
            <a:r>
              <a:rPr lang="en-US" altLang="ru-RU" sz="1800"/>
              <a:t>Can also Click on View-&gt;Show Process Tree or press CTRL+T to bring it back</a:t>
            </a:r>
          </a:p>
          <a:p>
            <a:pPr marL="609600" indent="-609600">
              <a:buFont typeface="Wingdings" panose="05000000000000000000" pitchFamily="2" charset="2"/>
              <a:buAutoNum type="arabicPeriod"/>
            </a:pPr>
            <a:r>
              <a:rPr lang="en-US" altLang="ru-RU" sz="1900"/>
              <a:t>Notice description and company name columns</a:t>
            </a:r>
          </a:p>
          <a:p>
            <a:pPr marL="609600" indent="-609600">
              <a:buFont typeface="Wingdings" panose="05000000000000000000" pitchFamily="2" charset="2"/>
              <a:buAutoNum type="arabicPeriod"/>
            </a:pPr>
            <a:r>
              <a:rPr lang="en-US" altLang="ru-RU" sz="1900"/>
              <a:t>Hover mouse over image name to see full path</a:t>
            </a:r>
          </a:p>
          <a:p>
            <a:pPr marL="609600" indent="-609600">
              <a:buFont typeface="Wingdings" panose="05000000000000000000" pitchFamily="2" charset="2"/>
              <a:buAutoNum type="arabicPeriod"/>
            </a:pPr>
            <a:r>
              <a:rPr lang="en-US" altLang="ru-RU" sz="1900"/>
              <a:t>Right click on a process and choose “Google”</a:t>
            </a:r>
          </a:p>
        </p:txBody>
      </p:sp>
      <p:graphicFrame>
        <p:nvGraphicFramePr>
          <p:cNvPr id="290820" name="Object 4"/>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290821"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02BFA5C-7F7B-4275-B162-9D96C5161DC0}" type="slidenum">
              <a:rPr lang="en-GB" altLang="ru-RU"/>
              <a:pPr/>
              <a:t>8</a:t>
            </a:fld>
            <a:endParaRPr lang="en-GB" altLang="ru-RU"/>
          </a:p>
        </p:txBody>
      </p:sp>
      <p:graphicFrame>
        <p:nvGraphicFramePr>
          <p:cNvPr id="293892" name="Object 4"/>
          <p:cNvGraphicFramePr>
            <a:graphicFrameLocks noChangeAspect="1"/>
          </p:cNvGraphicFramePr>
          <p:nvPr/>
        </p:nvGraphicFramePr>
        <p:xfrm>
          <a:off x="5467350" y="1879600"/>
          <a:ext cx="3495675" cy="3759200"/>
        </p:xfrm>
        <a:graphic>
          <a:graphicData uri="http://schemas.openxmlformats.org/presentationml/2006/ole">
            <mc:AlternateContent xmlns:mc="http://schemas.openxmlformats.org/markup-compatibility/2006">
              <mc:Choice xmlns:v="urn:schemas-microsoft-com:vml" Requires="v">
                <p:oleObj spid="_x0000_s293896" name="Bitmap Image" r:id="rId4" imgW="3780952" imgH="4067743" progId="Paint.Picture">
                  <p:embed/>
                </p:oleObj>
              </mc:Choice>
              <mc:Fallback>
                <p:oleObj name="Bitmap Image" r:id="rId4" imgW="3780952" imgH="406774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7350" y="1879600"/>
                        <a:ext cx="3495675" cy="3759200"/>
                      </a:xfrm>
                      <a:prstGeom prst="rect">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3" name="Rectangle 5"/>
          <p:cNvSpPr>
            <a:spLocks noGrp="1" noChangeArrowheads="1"/>
          </p:cNvSpPr>
          <p:nvPr>
            <p:ph type="title"/>
          </p:nvPr>
        </p:nvSpPr>
        <p:spPr>
          <a:xfrm>
            <a:off x="838200" y="220663"/>
            <a:ext cx="7848600" cy="1143000"/>
          </a:xfrm>
        </p:spPr>
        <p:txBody>
          <a:bodyPr/>
          <a:lstStyle/>
          <a:p>
            <a:r>
              <a:rPr lang="en-US" altLang="ru-RU"/>
              <a:t>Image Information</a:t>
            </a:r>
          </a:p>
        </p:txBody>
      </p:sp>
      <p:sp>
        <p:nvSpPr>
          <p:cNvPr id="293894" name="Rectangle 6"/>
          <p:cNvSpPr>
            <a:spLocks noGrp="1" noChangeArrowheads="1"/>
          </p:cNvSpPr>
          <p:nvPr>
            <p:ph type="body" idx="1"/>
          </p:nvPr>
        </p:nvSpPr>
        <p:spPr>
          <a:xfrm>
            <a:off x="457200" y="1828800"/>
            <a:ext cx="5029200" cy="4602163"/>
          </a:xfrm>
        </p:spPr>
        <p:txBody>
          <a:bodyPr/>
          <a:lstStyle/>
          <a:p>
            <a:pPr>
              <a:lnSpc>
                <a:spcPct val="90000"/>
              </a:lnSpc>
            </a:pPr>
            <a:r>
              <a:rPr lang="en-US" altLang="ru-RU" sz="2400"/>
              <a:t>Double click on Explorer.exe to bring up process properties</a:t>
            </a:r>
          </a:p>
          <a:p>
            <a:pPr>
              <a:lnSpc>
                <a:spcPct val="90000"/>
              </a:lnSpc>
            </a:pPr>
            <a:r>
              <a:rPr lang="en-US" altLang="ru-RU" sz="2400"/>
              <a:t>Image tab:</a:t>
            </a:r>
          </a:p>
          <a:p>
            <a:pPr lvl="1">
              <a:lnSpc>
                <a:spcPct val="90000"/>
              </a:lnSpc>
            </a:pPr>
            <a:r>
              <a:rPr lang="en-US" altLang="ru-RU" sz="2000"/>
              <a:t>Description, company name, version (from .EXE)</a:t>
            </a:r>
          </a:p>
          <a:p>
            <a:pPr lvl="1">
              <a:lnSpc>
                <a:spcPct val="90000"/>
              </a:lnSpc>
            </a:pPr>
            <a:r>
              <a:rPr lang="en-US" altLang="ru-RU" sz="2000"/>
              <a:t>Full image path</a:t>
            </a:r>
          </a:p>
          <a:p>
            <a:pPr lvl="1">
              <a:lnSpc>
                <a:spcPct val="90000"/>
              </a:lnSpc>
            </a:pPr>
            <a:r>
              <a:rPr lang="en-US" altLang="ru-RU" sz="2000"/>
              <a:t>Command line used to start process</a:t>
            </a:r>
          </a:p>
          <a:p>
            <a:pPr lvl="1">
              <a:lnSpc>
                <a:spcPct val="90000"/>
              </a:lnSpc>
            </a:pPr>
            <a:r>
              <a:rPr lang="en-US" altLang="ru-RU" sz="2000"/>
              <a:t>Current directory</a:t>
            </a:r>
          </a:p>
          <a:p>
            <a:pPr lvl="1">
              <a:lnSpc>
                <a:spcPct val="90000"/>
              </a:lnSpc>
            </a:pPr>
            <a:r>
              <a:rPr lang="en-US" altLang="ru-RU" sz="2000"/>
              <a:t>Parent process</a:t>
            </a:r>
          </a:p>
          <a:p>
            <a:pPr lvl="1">
              <a:lnSpc>
                <a:spcPct val="90000"/>
              </a:lnSpc>
            </a:pPr>
            <a:r>
              <a:rPr lang="en-US" altLang="ru-RU" sz="2000"/>
              <a:t>User name</a:t>
            </a:r>
          </a:p>
          <a:p>
            <a:pPr lvl="1">
              <a:lnSpc>
                <a:spcPct val="90000"/>
              </a:lnSpc>
            </a:pPr>
            <a:r>
              <a:rPr lang="en-US" altLang="ru-RU" sz="2000"/>
              <a:t>Start time</a:t>
            </a:r>
          </a:p>
        </p:txBody>
      </p:sp>
      <p:graphicFrame>
        <p:nvGraphicFramePr>
          <p:cNvPr id="293895" name="Object 7"/>
          <p:cNvGraphicFramePr>
            <a:graphicFrameLocks noChangeAspect="1"/>
          </p:cNvGraphicFramePr>
          <p:nvPr/>
        </p:nvGraphicFramePr>
        <p:xfrm>
          <a:off x="76200" y="228600"/>
          <a:ext cx="595313" cy="914400"/>
        </p:xfrm>
        <a:graphic>
          <a:graphicData uri="http://schemas.openxmlformats.org/presentationml/2006/ole">
            <mc:AlternateContent xmlns:mc="http://schemas.openxmlformats.org/markup-compatibility/2006">
              <mc:Choice xmlns:v="urn:schemas-microsoft-com:vml" Requires="v">
                <p:oleObj spid="_x0000_s293897" name="Bitmap Image" r:id="rId6" imgW="2838846" imgH="4361905" progId="Paint.Picture">
                  <p:embed/>
                </p:oleObj>
              </mc:Choice>
              <mc:Fallback>
                <p:oleObj name="Bitmap Image" r:id="rId6" imgW="2838846" imgH="4361905"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286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7EEADA2-F1AD-4E88-ACAA-7894557F64FD}" type="slidenum">
              <a:rPr lang="en-GB" altLang="ru-RU"/>
              <a:pPr/>
              <a:t>9</a:t>
            </a:fld>
            <a:endParaRPr lang="en-GB" altLang="ru-RU"/>
          </a:p>
        </p:txBody>
      </p:sp>
      <p:sp>
        <p:nvSpPr>
          <p:cNvPr id="310274" name="Rectangle 2"/>
          <p:cNvSpPr>
            <a:spLocks noGrp="1" noChangeArrowheads="1"/>
          </p:cNvSpPr>
          <p:nvPr>
            <p:ph type="title"/>
          </p:nvPr>
        </p:nvSpPr>
        <p:spPr>
          <a:xfrm>
            <a:off x="914400" y="76200"/>
            <a:ext cx="7162800" cy="1143000"/>
          </a:xfrm>
        </p:spPr>
        <p:txBody>
          <a:bodyPr/>
          <a:lstStyle/>
          <a:p>
            <a:r>
              <a:rPr lang="en-US" altLang="ru-RU"/>
              <a:t>Viewing the Process Tree </a:t>
            </a:r>
          </a:p>
        </p:txBody>
      </p:sp>
      <p:sp>
        <p:nvSpPr>
          <p:cNvPr id="310275" name="Rectangle 3"/>
          <p:cNvSpPr>
            <a:spLocks noGrp="1" noChangeArrowheads="1"/>
          </p:cNvSpPr>
          <p:nvPr>
            <p:ph type="body" idx="1"/>
          </p:nvPr>
        </p:nvSpPr>
        <p:spPr>
          <a:xfrm>
            <a:off x="304800" y="1295400"/>
            <a:ext cx="8458200" cy="5181600"/>
          </a:xfrm>
        </p:spPr>
        <p:txBody>
          <a:bodyPr/>
          <a:lstStyle/>
          <a:p>
            <a:pPr marL="533400" indent="-533400">
              <a:lnSpc>
                <a:spcPct val="90000"/>
              </a:lnSpc>
              <a:buFontTx/>
              <a:buNone/>
            </a:pPr>
            <a:r>
              <a:rPr lang="en-US" altLang="ru-RU"/>
              <a:t>1. Look at process hierarchy with TLIST /T</a:t>
            </a:r>
          </a:p>
          <a:p>
            <a:pPr marL="1082675" lvl="1" indent="-457200">
              <a:lnSpc>
                <a:spcPct val="90000"/>
              </a:lnSpc>
            </a:pPr>
            <a:r>
              <a:rPr lang="en-US" altLang="ru-RU"/>
              <a:t>Start a Windows command prompt, then run Notepad from command prompt, then look at TLIST /T output</a:t>
            </a:r>
          </a:p>
          <a:p>
            <a:pPr marL="1082675" lvl="1" indent="-457200">
              <a:lnSpc>
                <a:spcPct val="90000"/>
              </a:lnSpc>
            </a:pPr>
            <a:r>
              <a:rPr lang="en-US" altLang="ru-RU"/>
              <a:t>Exit the command prompt and notice “orphan” process with TLIST /T</a:t>
            </a:r>
          </a:p>
          <a:p>
            <a:pPr marL="533400" indent="-533400">
              <a:lnSpc>
                <a:spcPct val="90000"/>
              </a:lnSpc>
              <a:buFont typeface="Times" panose="02020603050405020304" pitchFamily="18" charset="0"/>
              <a:buNone/>
            </a:pPr>
            <a:r>
              <a:rPr lang="en-US" altLang="ru-RU"/>
              <a:t>2.	Task Manager:</a:t>
            </a:r>
          </a:p>
          <a:p>
            <a:pPr marL="1082675" lvl="1" indent="-457200">
              <a:lnSpc>
                <a:spcPct val="90000"/>
              </a:lnSpc>
            </a:pPr>
            <a:r>
              <a:rPr lang="en-US" altLang="ru-RU"/>
              <a:t>Applications tab: find the process that owns a window (right mouse click on window title)</a:t>
            </a:r>
          </a:p>
          <a:p>
            <a:pPr marL="1082675" lvl="1" indent="-457200">
              <a:lnSpc>
                <a:spcPct val="90000"/>
              </a:lnSpc>
            </a:pPr>
            <a:r>
              <a:rPr lang="en-US" altLang="ru-RU"/>
              <a:t>Process tab: add a few additional columns: Virtual Memory size, Handle count, Thread count</a:t>
            </a:r>
          </a:p>
          <a:p>
            <a:pPr marL="1638300" lvl="2" indent="-381000">
              <a:lnSpc>
                <a:spcPct val="90000"/>
              </a:lnSpc>
            </a:pPr>
            <a:r>
              <a:rPr lang="en-US" altLang="ru-RU"/>
              <a:t>Windows: add I/O counters; right click on a process &amp; notice “end process tree” option</a:t>
            </a:r>
          </a:p>
        </p:txBody>
      </p:sp>
      <p:graphicFrame>
        <p:nvGraphicFramePr>
          <p:cNvPr id="310276" name="Object 4"/>
          <p:cNvGraphicFramePr>
            <a:graphicFrameLocks noChangeAspect="1"/>
          </p:cNvGraphicFramePr>
          <p:nvPr/>
        </p:nvGraphicFramePr>
        <p:xfrm>
          <a:off x="76200" y="76200"/>
          <a:ext cx="595313" cy="914400"/>
        </p:xfrm>
        <a:graphic>
          <a:graphicData uri="http://schemas.openxmlformats.org/presentationml/2006/ole">
            <mc:AlternateContent xmlns:mc="http://schemas.openxmlformats.org/markup-compatibility/2006">
              <mc:Choice xmlns:v="urn:schemas-microsoft-com:vml" Requires="v">
                <p:oleObj spid="_x0000_s310278" name="Bitmap Image" r:id="rId4" imgW="2838846" imgH="4361905" progId="Paint.Picture">
                  <p:embed/>
                </p:oleObj>
              </mc:Choice>
              <mc:Fallback>
                <p:oleObj name="Bitmap Image" r:id="rId4" imgW="2838846" imgH="4361905"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76200"/>
                        <a:ext cx="5953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theme/theme1.xml><?xml version="1.0" encoding="utf-8"?>
<a:theme xmlns:a="http://schemas.openxmlformats.org/drawingml/2006/main" name="WOSI-final">
  <a:themeElements>
    <a:clrScheme name="">
      <a:dk1>
        <a:srgbClr val="000033"/>
      </a:dk1>
      <a:lt1>
        <a:srgbClr val="FFFFFF"/>
      </a:lt1>
      <a:dk2>
        <a:srgbClr val="00436E"/>
      </a:dk2>
      <a:lt2>
        <a:srgbClr val="FE9900"/>
      </a:lt2>
      <a:accent1>
        <a:srgbClr val="66CCFF"/>
      </a:accent1>
      <a:accent2>
        <a:srgbClr val="FF9900"/>
      </a:accent2>
      <a:accent3>
        <a:srgbClr val="AAB0BA"/>
      </a:accent3>
      <a:accent4>
        <a:srgbClr val="DADADA"/>
      </a:accent4>
      <a:accent5>
        <a:srgbClr val="B8E2FF"/>
      </a:accent5>
      <a:accent6>
        <a:srgbClr val="E78A00"/>
      </a:accent6>
      <a:hlink>
        <a:srgbClr val="99CC66"/>
      </a:hlink>
      <a:folHlink>
        <a:srgbClr val="9AA3AD"/>
      </a:folHlink>
    </a:clrScheme>
    <a:fontScheme name="WOSI-final">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ru-RU"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ru-RU"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OSI-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OSI-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OSI-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OSI-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OSI-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OSI-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OSI-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OSI-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OSI-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OSI-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OSI-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OSI-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OSI-final 13">
        <a:dk1>
          <a:srgbClr val="000000"/>
        </a:dk1>
        <a:lt1>
          <a:srgbClr val="FFFFFF"/>
        </a:lt1>
        <a:dk2>
          <a:srgbClr val="435B8A"/>
        </a:dk2>
        <a:lt2>
          <a:srgbClr val="FFFFFF"/>
        </a:lt2>
        <a:accent1>
          <a:srgbClr val="6699CC"/>
        </a:accent1>
        <a:accent2>
          <a:srgbClr val="C4161C"/>
        </a:accent2>
        <a:accent3>
          <a:srgbClr val="B0B5C4"/>
        </a:accent3>
        <a:accent4>
          <a:srgbClr val="DADADA"/>
        </a:accent4>
        <a:accent5>
          <a:srgbClr val="B8CAE2"/>
        </a:accent5>
        <a:accent6>
          <a:srgbClr val="B11318"/>
        </a:accent6>
        <a:hlink>
          <a:srgbClr val="66CC66"/>
        </a:hlink>
        <a:folHlink>
          <a:srgbClr val="DFCD55"/>
        </a:folHlink>
      </a:clrScheme>
      <a:clrMap bg1="dk2" tx1="lt1" bg2="dk1" tx2="lt2" accent1="accent1" accent2="accent2" accent3="accent3" accent4="accent4" accent5="accent5" accent6="accent6" hlink="hlink" folHlink="folHlink"/>
    </a:extraClrScheme>
    <a:extraClrScheme>
      <a:clrScheme name="WOSI-final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clrMap bg1="dk2" tx1="lt1" bg2="dk1" tx2="lt2" accent1="accent1" accent2="accent2" accent3="accent3" accent4="accent4" accent5="accent5" accent6="accent6" hlink="hlink" folHlink="folHlink"/>
    </a:extraClrScheme>
    <a:extraClrScheme>
      <a:clrScheme name="WOSI-final 15">
        <a:dk1>
          <a:srgbClr val="333333"/>
        </a:dk1>
        <a:lt1>
          <a:srgbClr val="D7E6F0"/>
        </a:lt1>
        <a:dk2>
          <a:srgbClr val="0174B5"/>
        </a:dk2>
        <a:lt2>
          <a:srgbClr val="000000"/>
        </a:lt2>
        <a:accent1>
          <a:srgbClr val="A1C1E6"/>
        </a:accent1>
        <a:accent2>
          <a:srgbClr val="EFF3FA"/>
        </a:accent2>
        <a:accent3>
          <a:srgbClr val="E8F0F6"/>
        </a:accent3>
        <a:accent4>
          <a:srgbClr val="2A2A2A"/>
        </a:accent4>
        <a:accent5>
          <a:srgbClr val="CDDDF0"/>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
      <a:clrScheme name="WOSI-final 16">
        <a:dk1>
          <a:srgbClr val="000000"/>
        </a:dk1>
        <a:lt1>
          <a:srgbClr val="A1C1E6"/>
        </a:lt1>
        <a:dk2>
          <a:srgbClr val="EFF3FA"/>
        </a:dk2>
        <a:lt2>
          <a:srgbClr val="000000"/>
        </a:lt2>
        <a:accent1>
          <a:srgbClr val="0174B5"/>
        </a:accent1>
        <a:accent2>
          <a:srgbClr val="EFF3FA"/>
        </a:accent2>
        <a:accent3>
          <a:srgbClr val="CDDDF0"/>
        </a:accent3>
        <a:accent4>
          <a:srgbClr val="000000"/>
        </a:accent4>
        <a:accent5>
          <a:srgbClr val="AABCD7"/>
        </a:accent5>
        <a:accent6>
          <a:srgbClr val="D9DCE3"/>
        </a:accent6>
        <a:hlink>
          <a:srgbClr val="CC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C:\polze\WOSI_Slides\WOSI-Solomon\WOSI-final.pot</Template>
  <TotalTime>42</TotalTime>
  <Words>5713</Words>
  <Application>Microsoft Office PowerPoint</Application>
  <PresentationFormat>On-screen Show (4:3)</PresentationFormat>
  <Paragraphs>389</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WOSI-final</vt:lpstr>
      <vt:lpstr>Unit OS2:  Operating System Principles</vt:lpstr>
      <vt:lpstr>Copyright Notice © 2000-2005 David A. Solomon and Mark Russinovich</vt:lpstr>
      <vt:lpstr>Roadmap for Section 2.5.</vt:lpstr>
      <vt:lpstr>Thread Activity with QuickSlice</vt:lpstr>
      <vt:lpstr>Process Info with Task Manager</vt:lpstr>
      <vt:lpstr>Process Details with Process Explorer</vt:lpstr>
      <vt:lpstr>The Process Explorer tool</vt:lpstr>
      <vt:lpstr>Image Information</vt:lpstr>
      <vt:lpstr>Viewing the Process Tree </vt:lpstr>
      <vt:lpstr>Viewing the Base HALs</vt:lpstr>
      <vt:lpstr>Determining Which HAL You’re Running</vt:lpstr>
      <vt:lpstr>Determine the HAL</vt:lpstr>
      <vt:lpstr>Examining NTOSKRNL &amp; HAL Image Dependencies</vt:lpstr>
      <vt:lpstr>Installed Device Drivers</vt:lpstr>
      <vt:lpstr>Peering into Undocumented Interfaces </vt:lpstr>
      <vt:lpstr>Image Subsystem Type</vt:lpstr>
      <vt:lpstr>Viewing Open Handles</vt:lpstr>
      <vt:lpstr>Experiment with Handle-tool</vt:lpstr>
      <vt:lpstr>Maximum Number of Handles</vt:lpstr>
      <vt:lpstr>Viewing Open Handles with Kernel Debugger</vt:lpstr>
      <vt:lpstr>Troubleshooting a Pool Leak</vt:lpstr>
      <vt:lpstr>Determining the Maximum Pool Sizes</vt:lpstr>
      <vt:lpstr>Mapping a System Thread to a Device Driver</vt:lpstr>
      <vt:lpstr>Identifying System Threads in the System Process</vt:lpstr>
      <vt:lpstr>Solitaire as a Service</vt:lpstr>
      <vt:lpstr>Listing Installed Services</vt:lpstr>
      <vt:lpstr>Viewing Service Details Inside Service Processes</vt:lpstr>
      <vt:lpstr>Viewing Services Running Inside Processes</vt:lpstr>
      <vt:lpstr>Service Configuration &amp; Control Tools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OS2: Lab Manual</dc:title>
  <dc:subject>Windows Operating Systems Internals Course</dc:subject>
  <dc:creator>David A. Solomon, Mark E. Russinovich, and Andreas Polze</dc:creator>
  <cp:keywords/>
  <dc:description/>
  <cp:lastModifiedBy>David Solomon</cp:lastModifiedBy>
  <cp:revision>44</cp:revision>
  <cp:lastPrinted>2005-07-18T14:17:46Z</cp:lastPrinted>
  <dcterms:created xsi:type="dcterms:W3CDTF">2005-03-22T20:50:27Z</dcterms:created>
  <dcterms:modified xsi:type="dcterms:W3CDTF">2016-05-21T16:14:46Z</dcterms:modified>
  <cp:category/>
</cp:coreProperties>
</file>