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9" r:id="rId5"/>
    <p:sldId id="273" r:id="rId6"/>
    <p:sldId id="264" r:id="rId7"/>
    <p:sldId id="265" r:id="rId8"/>
    <p:sldId id="270" r:id="rId9"/>
    <p:sldId id="269" r:id="rId10"/>
    <p:sldId id="260" r:id="rId11"/>
    <p:sldId id="261" r:id="rId12"/>
    <p:sldId id="268" r:id="rId13"/>
    <p:sldId id="262" r:id="rId14"/>
    <p:sldId id="263" r:id="rId15"/>
    <p:sldId id="271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E0000"/>
    <a:srgbClr val="FEEE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DF8-7371-423C-9FDB-C081830EA6AA}" type="datetimeFigureOut">
              <a:rPr lang="pt-PT" smtClean="0"/>
              <a:t>05/05/2015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3733-4710-42DC-B738-DA4D68C972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5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1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89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7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38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44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79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10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2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87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38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042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23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3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15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56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B035-A402-43DC-AEEE-742885BD4112}" type="datetime1">
              <a:rPr lang="pt-PT" smtClean="0"/>
              <a:t>05/05/2015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17055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B1F7-3208-4E5C-84A4-35266FA3692F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34388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EB-6F27-432F-8808-DFB91069B26F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7060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FC7-D8D8-4329-ACD8-89F692019E5F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52960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A15-1F30-46D5-81BD-E068F35AF832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17797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351-A478-4D88-BF1C-FB19B9B98EBF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1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6D5-D1B0-4874-90D4-6505AE6E2D75}" type="datetime1">
              <a:rPr lang="pt-PT" smtClean="0"/>
              <a:t>05/05/2015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859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6A0-481A-40FA-9E81-8D69D9EDBCD3}" type="datetime1">
              <a:rPr lang="pt-PT" smtClean="0"/>
              <a:t>05/05/2015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4703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9C87-0596-40D7-A4F6-E69DC6B961CE}" type="datetime1">
              <a:rPr lang="pt-PT" smtClean="0"/>
              <a:t>05/05/2015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8657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861F-5572-4F4B-83CA-C797BB6ED892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1847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3148-4993-42F0-8463-7C0F4F8667A3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59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E908B-9FD3-4FD6-A9AB-3FB3EABC170A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3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school.com/" TargetMode="External"/><Relationship Id="rId3" Type="http://schemas.openxmlformats.org/officeDocument/2006/relationships/hyperlink" Target="http://blog.scottlogic.com/2014/07/30/spa-angular-knockout.html" TargetMode="External"/><Relationship Id="rId7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bonejs.org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s://angularjs.org/" TargetMode="Externa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nica85Rodrig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onica85rodrigues@gmail.com" TargetMode="External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068346"/>
            <a:ext cx="10363200" cy="1359661"/>
          </a:xfrm>
        </p:spPr>
        <p:txBody>
          <a:bodyPr/>
          <a:lstStyle/>
          <a:p>
            <a:r>
              <a:rPr lang="pt-PT" dirty="0" smtClean="0">
                <a:solidFill>
                  <a:schemeClr val="tx2">
                    <a:lumMod val="75000"/>
                  </a:schemeClr>
                </a:solidFill>
              </a:rPr>
              <a:t>The Power of SPA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8206" y="5124639"/>
            <a:ext cx="8051575" cy="795682"/>
          </a:xfrm>
        </p:spPr>
        <p:txBody>
          <a:bodyPr>
            <a:normAutofit fontScale="70000" lnSpcReduction="20000"/>
          </a:bodyPr>
          <a:lstStyle/>
          <a:p>
            <a:r>
              <a:rPr lang="pt-PT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Mónica Rodrigues</a:t>
            </a: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https://github.com/monica85rodrigues/presentation-iscte-thepowerofspa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231715" y="3416899"/>
            <a:ext cx="5299191" cy="7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</a:rPr>
              <a:t>06/05/2015</a:t>
            </a:r>
            <a:endParaRPr lang="pt-PT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2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10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18252" y="100066"/>
            <a:ext cx="9818249" cy="986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Multiple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Page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Application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7" y="2741044"/>
            <a:ext cx="1077092" cy="1293804"/>
          </a:xfrm>
          <a:prstGeom prst="rect">
            <a:avLst/>
          </a:prstGeom>
        </p:spPr>
      </p:pic>
      <p:sp>
        <p:nvSpPr>
          <p:cNvPr id="31" name="Seta curvada à esquerda 30"/>
          <p:cNvSpPr/>
          <p:nvPr/>
        </p:nvSpPr>
        <p:spPr>
          <a:xfrm>
            <a:off x="7526357" y="2857448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3899653" y="3019290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Seta para a direita 32"/>
          <p:cNvSpPr/>
          <p:nvPr/>
        </p:nvSpPr>
        <p:spPr>
          <a:xfrm flipH="1">
            <a:off x="3899653" y="3463457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4265889" y="2649958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33633" y="3574061"/>
            <a:ext cx="23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rendered page</a:t>
            </a:r>
            <a:endParaRPr lang="en-GB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342179" y="2788265"/>
            <a:ext cx="18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rendering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33" y="2649958"/>
            <a:ext cx="2132490" cy="1285766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487586" y="2986574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2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8 L 0.2582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579 C 0.27825 -0.00718 0.28645 0.00856 0.28737 0.02963 C 0.28815 0.05023 0.28125 0.06852 0.272 0.06944 C 0.26289 0.0706 0.25481 0.0544 0.2539 0.03379 C 0.25312 0.01273 0.25989 -0.00486 0.26914 -0.00579 Z " pathEditMode="relative" rAng="2136000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8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-0.00579 L 0.28346 0.01574 C 0.28606 0.02037 0.2875 0.02708 0.2875 0.03426 C 0.2875 0.04236 0.28606 0.04884 0.28346 0.05347 L 0.27239 0.07523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7 L 0.00612 0.06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11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47881" y="117057"/>
            <a:ext cx="915184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Single </a:t>
            </a:r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Page</a:t>
            </a:r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Application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15" y="2577392"/>
            <a:ext cx="1077092" cy="1293804"/>
          </a:xfrm>
          <a:prstGeom prst="rect">
            <a:avLst/>
          </a:prstGeom>
        </p:spPr>
      </p:pic>
      <p:sp>
        <p:nvSpPr>
          <p:cNvPr id="42" name="Seta para a direita 41"/>
          <p:cNvSpPr/>
          <p:nvPr/>
        </p:nvSpPr>
        <p:spPr>
          <a:xfrm>
            <a:off x="5898395" y="2855638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 para a direita 42"/>
          <p:cNvSpPr/>
          <p:nvPr/>
        </p:nvSpPr>
        <p:spPr>
          <a:xfrm flipH="1">
            <a:off x="5898395" y="3299805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6087454" y="2486306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127179" y="3410409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pt-PT" dirty="0"/>
          </a:p>
        </p:txBody>
      </p:sp>
      <p:sp>
        <p:nvSpPr>
          <p:cNvPr id="46" name="Seta curvada à esquerda 45"/>
          <p:cNvSpPr/>
          <p:nvPr/>
        </p:nvSpPr>
        <p:spPr>
          <a:xfrm flipH="1">
            <a:off x="2746405" y="2959940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181437" y="2653474"/>
            <a:ext cx="163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manipulation</a:t>
            </a: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48" y="2486306"/>
            <a:ext cx="2245209" cy="134231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64711" y="2843052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83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9 L 0.2582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8 L 0.00612 0.0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618 C 0.00612 0.09792 -0.00899 0.12754 -0.02787 0.12754 C -0.04649 0.12754 -0.06185 0.09792 -0.06185 0.0618 C -0.06185 0.02546 -0.04649 -0.00394 -0.02787 -0.00394 C -0.00899 -0.00394 0.00612 0.02546 0.00612 0.0618 Z " pathEditMode="relative" rAng="5400000" ptsTypes="A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2" animBg="1"/>
      <p:bldP spid="14" grpId="4" animBg="1"/>
      <p:bldP spid="14" grpId="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12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624536" y="147921"/>
            <a:ext cx="925728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Some Javascript Frameworks</a:t>
            </a:r>
            <a:endParaRPr lang="pt-P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6" y="1740764"/>
            <a:ext cx="3618028" cy="9409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12" y="2750890"/>
            <a:ext cx="4200313" cy="10522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6" y="4080723"/>
            <a:ext cx="4138528" cy="7365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9" y="5019182"/>
            <a:ext cx="3714807" cy="103395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13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67088" y="152217"/>
            <a:ext cx="585208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SPA Samples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6" y="2419503"/>
            <a:ext cx="1150961" cy="11509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7" y="1564479"/>
            <a:ext cx="2778828" cy="855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16" y="2419503"/>
            <a:ext cx="3011144" cy="85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5" y="3757527"/>
            <a:ext cx="1751783" cy="1751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7" y="3989549"/>
            <a:ext cx="1196779" cy="11967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0" y="3438038"/>
            <a:ext cx="2390762" cy="11953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84" y="5561614"/>
            <a:ext cx="3015254" cy="96111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2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14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2926" y="2338598"/>
            <a:ext cx="5437665" cy="1563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chemeClr val="tx2">
                    <a:lumMod val="75000"/>
                  </a:schemeClr>
                </a:solidFill>
              </a:rPr>
              <a:t>Demos</a:t>
            </a:r>
            <a:endParaRPr lang="pt-PT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395242" y="1033773"/>
            <a:ext cx="22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Mini SPAs</a:t>
            </a:r>
            <a:endParaRPr lang="pt-PT" sz="28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27610" y="5354955"/>
            <a:ext cx="107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SPA</a:t>
            </a:r>
            <a:endParaRPr lang="pt-PT" sz="28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330035" y="1011882"/>
            <a:ext cx="293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Multiple page application</a:t>
            </a:r>
            <a:endParaRPr lang="pt-PT" sz="28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133082" y="5354955"/>
            <a:ext cx="195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Knockout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55349" y="3935786"/>
            <a:ext cx="35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Magazines manager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458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15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85366" y="147921"/>
            <a:ext cx="4717473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33987" y="1982228"/>
            <a:ext cx="10208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VS Knockout [Online] </a:t>
            </a:r>
            <a:r>
              <a:rPr lang="pt-PT" dirty="0">
                <a:latin typeface="+mj-lt"/>
                <a:hlinkClick r:id="rId3"/>
              </a:rPr>
              <a:t>http://</a:t>
            </a:r>
            <a:r>
              <a:rPr lang="pt-PT" dirty="0" smtClean="0">
                <a:latin typeface="+mj-lt"/>
                <a:hlinkClick r:id="rId3"/>
              </a:rPr>
              <a:t>blog.scottlogic.com/2014/07/30/spa-angular-knockout.html</a:t>
            </a:r>
            <a:r>
              <a:rPr lang="pt-PT" dirty="0" smtClean="0">
                <a:latin typeface="+mj-lt"/>
              </a:rPr>
              <a:t> </a:t>
            </a: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Angular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4"/>
              </a:rPr>
              <a:t>https://angularjs.org</a:t>
            </a:r>
            <a:r>
              <a:rPr lang="pt-PT" dirty="0" smtClean="0">
                <a:latin typeface="+mj-lt"/>
                <a:hlinkClick r:id="rId4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Knockout.js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5"/>
              </a:rPr>
              <a:t>http://knockoutjs.com</a:t>
            </a:r>
            <a:r>
              <a:rPr lang="pt-PT" dirty="0" smtClean="0">
                <a:latin typeface="+mj-lt"/>
                <a:hlinkClick r:id="rId5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+mj-lt"/>
              </a:rPr>
              <a:t>Backbone.js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 </a:t>
            </a:r>
            <a:r>
              <a:rPr lang="pt-PT" dirty="0">
                <a:latin typeface="+mj-lt"/>
                <a:hlinkClick r:id="rId6"/>
              </a:rPr>
              <a:t>http://backbonejs.org</a:t>
            </a:r>
            <a:r>
              <a:rPr lang="pt-PT" dirty="0" smtClean="0">
                <a:latin typeface="+mj-lt"/>
                <a:hlinkClick r:id="rId6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React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>
                <a:latin typeface="+mj-lt"/>
                <a:hlinkClick r:id="rId7"/>
              </a:rPr>
              <a:t>https://facebook.github.io/react</a:t>
            </a:r>
            <a:r>
              <a:rPr lang="pt-PT" dirty="0" smtClean="0">
                <a:latin typeface="+mj-lt"/>
                <a:hlinkClick r:id="rId7"/>
              </a:rPr>
              <a:t>/</a:t>
            </a: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latin typeface="+mj-lt"/>
              </a:rPr>
              <a:t>Code</a:t>
            </a:r>
            <a:r>
              <a:rPr lang="pt-PT" dirty="0" smtClean="0">
                <a:latin typeface="+mj-lt"/>
              </a:rPr>
              <a:t> </a:t>
            </a:r>
            <a:r>
              <a:rPr lang="pt-PT" dirty="0" err="1" smtClean="0">
                <a:latin typeface="+mj-lt"/>
              </a:rPr>
              <a:t>School</a:t>
            </a:r>
            <a:r>
              <a:rPr lang="pt-PT" dirty="0"/>
              <a:t> </a:t>
            </a:r>
            <a:r>
              <a:rPr lang="pt-PT" dirty="0">
                <a:latin typeface="+mj-lt"/>
              </a:rPr>
              <a:t>[Online]</a:t>
            </a:r>
            <a:r>
              <a:rPr lang="pt-PT" dirty="0" smtClean="0">
                <a:latin typeface="+mj-lt"/>
              </a:rPr>
              <a:t> </a:t>
            </a:r>
            <a:r>
              <a:rPr lang="pt-PT" dirty="0" smtClean="0">
                <a:latin typeface="+mj-lt"/>
                <a:hlinkClick r:id="rId8"/>
              </a:rPr>
              <a:t>https</a:t>
            </a:r>
            <a:r>
              <a:rPr lang="pt-PT" dirty="0">
                <a:latin typeface="+mj-lt"/>
                <a:hlinkClick r:id="rId8"/>
              </a:rPr>
              <a:t>://www.codeschool.com</a:t>
            </a:r>
            <a:r>
              <a:rPr lang="pt-PT" dirty="0" smtClean="0">
                <a:latin typeface="+mj-lt"/>
                <a:hlinkClick r:id="rId8"/>
              </a:rPr>
              <a:t>/</a:t>
            </a:r>
            <a:endParaRPr lang="pt-PT" dirty="0" smtClean="0">
              <a:latin typeface="+mj-lt"/>
            </a:endParaRPr>
          </a:p>
          <a:p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1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16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61" y="585435"/>
            <a:ext cx="5525159" cy="55251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1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787705" y="292912"/>
            <a:ext cx="5988107" cy="761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Contacts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14073" y="107049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3737061"/>
            <a:ext cx="457200" cy="457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8532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2073587"/>
            <a:ext cx="457200" cy="457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37212" y="3780995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https://www.facebook.com/monica85rodrigues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37212" y="289877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https://github.com/monica85rodrigues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37212" y="2073587"/>
            <a:ext cx="62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https://www.linkedin.com/in/monicascrodrigues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537212" y="466321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6757F"/>
                </a:solidFill>
                <a:latin typeface="Arial" panose="020B0604020202020204" pitchFamily="34" charset="0"/>
                <a:hlinkClick r:id="rId6"/>
              </a:rPr>
              <a:t>@Monica85Rodrig</a:t>
            </a:r>
            <a:endParaRPr lang="pt-PT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17" y="4575345"/>
            <a:ext cx="457200" cy="4572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18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38" y="917310"/>
            <a:ext cx="4863609" cy="51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9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380988" y="2115484"/>
            <a:ext cx="3068425" cy="188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chemeClr val="tx2">
                    <a:lumMod val="75000"/>
                  </a:schemeClr>
                </a:solidFill>
              </a:rPr>
              <a:t>Me?</a:t>
            </a:r>
            <a:endParaRPr lang="pt-PT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67" y="2977534"/>
            <a:ext cx="2407057" cy="110518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756504" y="462947"/>
            <a:ext cx="1995291" cy="1652537"/>
            <a:chOff x="7034412" y="806267"/>
            <a:chExt cx="1995291" cy="165253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412" y="806267"/>
              <a:ext cx="1995291" cy="1496468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7460857" y="208947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Since 2010</a:t>
              </a:r>
              <a:endParaRPr lang="pt-P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76" y="2914179"/>
            <a:ext cx="2425681" cy="140823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30" y="5134074"/>
            <a:ext cx="1443468" cy="1313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95" y="5225821"/>
            <a:ext cx="2746781" cy="9575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13338" y="3813762"/>
            <a:ext cx="480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+mj-lt"/>
              </a:rPr>
              <a:t>Mónica Rodrigues</a:t>
            </a:r>
          </a:p>
          <a:p>
            <a:pPr algn="ctr"/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monica85rodrigues@gmail.com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pt-PT" sz="2400" b="1" dirty="0"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86364" y="60963"/>
            <a:ext cx="9435351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Contents</a:t>
            </a:r>
            <a:endParaRPr lang="pt-PT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842259" y="1735451"/>
            <a:ext cx="6571535" cy="366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2000" dirty="0" smtClean="0">
                <a:solidFill>
                  <a:schemeClr val="tx1"/>
                </a:solidFill>
              </a:rPr>
              <a:t>Challenge</a:t>
            </a:r>
            <a:endParaRPr lang="pt-PT" sz="2000" dirty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Solution</a:t>
            </a:r>
            <a:endParaRPr lang="pt-PT" sz="2000" dirty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Motivations</a:t>
            </a:r>
          </a:p>
          <a:p>
            <a:r>
              <a:rPr lang="pt-PT" sz="2000" dirty="0" err="1" smtClean="0">
                <a:solidFill>
                  <a:schemeClr val="tx1"/>
                </a:solidFill>
              </a:rPr>
              <a:t>Considerations</a:t>
            </a:r>
            <a:endParaRPr lang="pt-PT" sz="2000" dirty="0" smtClean="0">
              <a:solidFill>
                <a:schemeClr val="tx1"/>
              </a:solidFill>
            </a:endParaRPr>
          </a:p>
          <a:p>
            <a:r>
              <a:rPr lang="pt-PT" sz="2000" dirty="0" err="1" smtClean="0">
                <a:solidFill>
                  <a:schemeClr val="tx1"/>
                </a:solidFill>
              </a:rPr>
              <a:t>Multiple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page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application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vs</a:t>
            </a:r>
            <a:r>
              <a:rPr lang="pt-PT" sz="2000" dirty="0" smtClean="0">
                <a:solidFill>
                  <a:schemeClr val="tx1"/>
                </a:solidFill>
              </a:rPr>
              <a:t> SPA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Some </a:t>
            </a:r>
            <a:r>
              <a:rPr lang="pt-PT" sz="2000" dirty="0" err="1" smtClean="0">
                <a:solidFill>
                  <a:schemeClr val="tx1"/>
                </a:solidFill>
              </a:rPr>
              <a:t>Javascript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</a:rPr>
              <a:t>Frameworks</a:t>
            </a:r>
            <a:r>
              <a:rPr lang="pt-PT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SPA Samples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Demos</a:t>
            </a:r>
            <a:endParaRPr lang="pt-PT" sz="2000" dirty="0" smtClean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References</a:t>
            </a:r>
          </a:p>
          <a:p>
            <a:pPr marL="0" indent="0">
              <a:buNone/>
            </a:pP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6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4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15973" y="89010"/>
            <a:ext cx="466567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Challenge</a:t>
            </a:r>
            <a:endParaRPr lang="en-GB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8205" y="2320411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Users want </a:t>
            </a:r>
            <a:r>
              <a:rPr lang="en-GB" sz="2800" dirty="0">
                <a:latin typeface="+mj-lt"/>
              </a:rPr>
              <a:t>a central place to view or take actions on most or all content so they don’t have to waste time navigating between pages.</a:t>
            </a:r>
            <a:endParaRPr lang="pt-PT" sz="2800" dirty="0"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7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5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9060" y="147921"/>
            <a:ext cx="388539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  <a:endParaRPr lang="en-GB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4795251" y="1327416"/>
            <a:ext cx="1973016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a SPA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pic>
        <p:nvPicPr>
          <p:cNvPr id="2050" name="Picture 2" descr="http://www.kahalaresort.com/i/SITE_130419_11280986_BDQ1G/content/CMS_130627_11323619_E1E0R/D12353E6-188B-3B72-2EA84FA07B3710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68" y="1885444"/>
            <a:ext cx="5429250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6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0684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0113" y="1460205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Use modern web development techniques to build a single-page app that doesn’t need to reload itself as the user browses through it.</a:t>
            </a:r>
            <a:endParaRPr lang="pt-PT" sz="2800" dirty="0">
              <a:latin typeface="+mj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60752" y="3664515"/>
            <a:ext cx="5203179" cy="127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3800" dirty="0" smtClean="0">
                <a:solidFill>
                  <a:srgbClr val="FF0000"/>
                </a:solidFill>
              </a:rPr>
              <a:t>SPA</a:t>
            </a:r>
            <a:endParaRPr lang="pt-PT" sz="6600" dirty="0" smtClean="0">
              <a:solidFill>
                <a:srgbClr val="FF0000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60752" y="5035896"/>
            <a:ext cx="5195761" cy="584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solidFill>
                  <a:schemeClr val="tx2">
                    <a:lumMod val="75000"/>
                  </a:schemeClr>
                </a:solidFill>
              </a:rPr>
              <a:t>Single Page Application</a:t>
            </a:r>
            <a:endParaRPr lang="pt-PT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7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Motivations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each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esponsive</a:t>
            </a:r>
            <a:endParaRPr lang="pt-PT" sz="28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60573" y="4347182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ound Trip</a:t>
            </a:r>
            <a:endParaRPr lang="pt-PT" sz="28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60573" y="2516022"/>
            <a:ext cx="76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may be accessible on different platforms and devices</a:t>
            </a:r>
            <a:endParaRPr lang="pt-PT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60573" y="352529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needs to be very responsive to different screen resolutions</a:t>
            </a:r>
            <a:endParaRPr lang="pt-PT" dirty="0"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60573" y="486895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does not require many round trips between client and server</a:t>
            </a:r>
            <a:endParaRPr lang="pt-PT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63313" y="1254867"/>
            <a:ext cx="190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The 3 Rs </a:t>
            </a:r>
            <a:endParaRPr lang="pt-PT" sz="3200" b="1" dirty="0"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9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Motivations</a:t>
            </a: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Better user experience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Separation of responsibilities between client and server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4557975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Offline Web applications</a:t>
            </a:r>
            <a:endParaRPr lang="pt-PT" sz="2800" dirty="0"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2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chemeClr val="tx2">
                    <a:lumMod val="75000"/>
                  </a:schemeClr>
                </a:solidFill>
              </a:rPr>
              <a:t>9</a:t>
            </a:fld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63551" y="147921"/>
            <a:ext cx="5860175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Considerations</a:t>
            </a:r>
            <a:endParaRPr lang="pt-PT" sz="6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4948" y="1629437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</a:t>
            </a:r>
            <a:r>
              <a:rPr lang="en-GB" sz="2800" dirty="0" smtClean="0">
                <a:latin typeface="+mj-lt"/>
              </a:rPr>
              <a:t>he </a:t>
            </a:r>
            <a:r>
              <a:rPr lang="en-GB" sz="2800" dirty="0">
                <a:latin typeface="+mj-lt"/>
              </a:rPr>
              <a:t>first time that the </a:t>
            </a:r>
            <a:r>
              <a:rPr lang="en-GB" sz="2800" dirty="0" smtClean="0">
                <a:latin typeface="+mj-lt"/>
              </a:rPr>
              <a:t>applications loads </a:t>
            </a:r>
            <a:r>
              <a:rPr lang="en-GB" sz="2800" dirty="0">
                <a:latin typeface="+mj-lt"/>
              </a:rPr>
              <a:t>is slow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2906794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Security</a:t>
            </a:r>
            <a:endParaRPr lang="pt-PT" sz="2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60573" y="3859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What is the effort to make an offline application? It is possible?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" y="117057"/>
            <a:ext cx="912040" cy="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42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ecutiveTemplate.pptx" id="{1797D834-23D5-4880-B7B8-79853530DD50}" vid="{F79E7B0C-4667-4BC9-905A-A8839715C16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ExecutiveTemplate</Template>
  <TotalTime>1282</TotalTime>
  <Words>307</Words>
  <Application>Microsoft Office PowerPoint</Application>
  <PresentationFormat>Ecrã Panorâmico</PresentationFormat>
  <Paragraphs>114</Paragraphs>
  <Slides>18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Executive</vt:lpstr>
      <vt:lpstr>The Power of SPA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Poder de uma SPA</dc:title>
  <dc:creator>Mónica Rodrigues</dc:creator>
  <cp:lastModifiedBy>Mónica Rodrigues</cp:lastModifiedBy>
  <cp:revision>106</cp:revision>
  <dcterms:created xsi:type="dcterms:W3CDTF">2015-04-14T19:56:16Z</dcterms:created>
  <dcterms:modified xsi:type="dcterms:W3CDTF">2015-05-05T21:57:59Z</dcterms:modified>
</cp:coreProperties>
</file>