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3" r:id="rId9"/>
    <p:sldId id="262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7" r:id="rId21"/>
    <p:sldId id="279" r:id="rId22"/>
    <p:sldId id="276" r:id="rId23"/>
    <p:sldId id="274" r:id="rId24"/>
    <p:sldId id="275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09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81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29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7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6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6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2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9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2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30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C395-816B-479E-8FCC-213485745218}" type="datetimeFigureOut">
              <a:rPr lang="pt-PT" smtClean="0"/>
              <a:t>19/05/2017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7404-F7A8-4605-B993-69668246A0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9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mrodriguesblog.azurewebsites.net/" TargetMode="External"/><Relationship Id="rId7" Type="http://schemas.openxmlformats.org/officeDocument/2006/relationships/image" Target="../media/image39.png"/><Relationship Id="rId2" Type="http://schemas.openxmlformats.org/officeDocument/2006/relationships/hyperlink" Target="mailto:monica85rodrigues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695" y="4143897"/>
            <a:ext cx="9211887" cy="1227219"/>
          </a:xfrm>
        </p:spPr>
        <p:txBody>
          <a:bodyPr>
            <a:normAutofit fontScale="90000"/>
          </a:bodyPr>
          <a:lstStyle/>
          <a:p>
            <a:pPr algn="r"/>
            <a:r>
              <a:rPr lang="pt-PT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/>
            </a:r>
            <a:br>
              <a:rPr lang="pt-PT" dirty="0" smtClean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pt-PT" i="1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i="1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28" y="706709"/>
            <a:ext cx="5704075" cy="2180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698" y="5563841"/>
            <a:ext cx="6411884" cy="471199"/>
          </a:xfrm>
        </p:spPr>
        <p:txBody>
          <a:bodyPr>
            <a:normAutofit/>
          </a:bodyPr>
          <a:lstStyle/>
          <a:p>
            <a:pPr algn="r"/>
            <a:r>
              <a:rPr lang="pt-PT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" y="6116928"/>
            <a:ext cx="1363287" cy="62594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054244" y="6360484"/>
            <a:ext cx="1701338" cy="382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270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Considerations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825" y="1470245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The first time that the application loads is slow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606825" y="2466741"/>
            <a:ext cx="8462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Maintain Navigation, Deep linking and History</a:t>
            </a:r>
          </a:p>
          <a:p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606825" y="3564259"/>
            <a:ext cx="846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SEO (Search engine optimization) is complicated</a:t>
            </a:r>
            <a:endParaRPr lang="pt-PT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539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Multiple page application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76" y="2742036"/>
            <a:ext cx="1077092" cy="1293804"/>
          </a:xfrm>
          <a:prstGeom prst="rect">
            <a:avLst/>
          </a:prstGeom>
        </p:spPr>
      </p:pic>
      <p:sp>
        <p:nvSpPr>
          <p:cNvPr id="14" name="Seta curvada à esquerda 5"/>
          <p:cNvSpPr/>
          <p:nvPr/>
        </p:nvSpPr>
        <p:spPr>
          <a:xfrm>
            <a:off x="7759716" y="2858440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Seta para a direita 7"/>
          <p:cNvSpPr/>
          <p:nvPr/>
        </p:nvSpPr>
        <p:spPr>
          <a:xfrm>
            <a:off x="4133012" y="3020282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 para a direita 8"/>
          <p:cNvSpPr/>
          <p:nvPr/>
        </p:nvSpPr>
        <p:spPr>
          <a:xfrm flipH="1">
            <a:off x="4133012" y="3464449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4465909" y="2558617"/>
            <a:ext cx="231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Page</a:t>
            </a:r>
            <a:r>
              <a:rPr lang="pt-PT" sz="2400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PT" sz="2400" dirty="0" err="1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access</a:t>
            </a:r>
            <a:endParaRPr lang="pt-PT" sz="2400" dirty="0">
              <a:solidFill>
                <a:schemeClr val="tx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5909" y="3597413"/>
            <a:ext cx="231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Returns rendered page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575538" y="2572067"/>
            <a:ext cx="184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Page</a:t>
            </a:r>
            <a:r>
              <a:rPr lang="pt-PT" sz="2400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PT" sz="2400" dirty="0" err="1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rendering</a:t>
            </a:r>
            <a:endParaRPr lang="pt-PT" sz="2400" dirty="0">
              <a:solidFill>
                <a:schemeClr val="tx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92" y="2650950"/>
            <a:ext cx="2132490" cy="1285766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720945" y="2987566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3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9 0.00208 L 0.32788 -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8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9 -0.00625 C 0.33702 -0.00764 0.3452 0.0081 0.34616 0.02916 C 0.34696 0.05 0.34007 0.06805 0.33077 0.06898 C 0.32164 0.07013 0.31363 0.05393 0.31266 0.03333 C 0.31186 0.01226 0.31875 -0.00533 0.32789 -0.00625 Z " pathEditMode="relative" rAng="21360000" ptsTypes="AAA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8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8 -0.00625 L 0.33894 0.01528 C 0.3415 0.01991 0.34294 0.02662 0.34294 0.03379 C 0.34294 0.0419 0.3415 0.04838 0.33894 0.05301 L 0.32788 0.0747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9 0.07477 L 0.00609 0.061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451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1102936" y="3131891"/>
            <a:ext cx="9651749" cy="676671"/>
          </a:xfrm>
          <a:prstGeom prst="rect">
            <a:avLst/>
          </a:prstGeom>
        </p:spPr>
        <p:txBody>
          <a:bodyPr>
            <a:no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3921" kern="1200" spc="0" baseline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353" kern="1200" spc="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353" kern="1200" spc="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1961" kern="1200" spc="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1961" kern="1200" spc="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573" y="2758693"/>
            <a:ext cx="1077092" cy="1293804"/>
          </a:xfrm>
          <a:prstGeom prst="rect">
            <a:avLst/>
          </a:prstGeom>
        </p:spPr>
      </p:pic>
      <p:sp>
        <p:nvSpPr>
          <p:cNvPr id="11" name="Seta para a direita 4"/>
          <p:cNvSpPr/>
          <p:nvPr/>
        </p:nvSpPr>
        <p:spPr>
          <a:xfrm>
            <a:off x="6240453" y="3036939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 para a direita 5"/>
          <p:cNvSpPr/>
          <p:nvPr/>
        </p:nvSpPr>
        <p:spPr>
          <a:xfrm flipH="1">
            <a:off x="6240453" y="3481106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26"/>
          <p:cNvSpPr txBox="1"/>
          <p:nvPr/>
        </p:nvSpPr>
        <p:spPr>
          <a:xfrm>
            <a:off x="6510206" y="2558617"/>
            <a:ext cx="231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Requests data</a:t>
            </a:r>
          </a:p>
        </p:txBody>
      </p:sp>
      <p:sp>
        <p:nvSpPr>
          <p:cNvPr id="15" name="CaixaDeTexto 27"/>
          <p:cNvSpPr txBox="1"/>
          <p:nvPr/>
        </p:nvSpPr>
        <p:spPr>
          <a:xfrm>
            <a:off x="6566228" y="3554554"/>
            <a:ext cx="231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Returns data</a:t>
            </a:r>
          </a:p>
        </p:txBody>
      </p:sp>
      <p:sp>
        <p:nvSpPr>
          <p:cNvPr id="19" name="Seta curvada à esquerda 8"/>
          <p:cNvSpPr/>
          <p:nvPr/>
        </p:nvSpPr>
        <p:spPr>
          <a:xfrm flipH="1">
            <a:off x="3088463" y="3141241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0" name="CaixaDeTexto 29"/>
          <p:cNvSpPr txBox="1"/>
          <p:nvPr/>
        </p:nvSpPr>
        <p:spPr>
          <a:xfrm>
            <a:off x="881152" y="2620765"/>
            <a:ext cx="252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DOM processing and manipulation</a:t>
            </a:r>
          </a:p>
        </p:txBody>
      </p:sp>
      <p:pic>
        <p:nvPicPr>
          <p:cNvPr id="21" name="Imagem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61" y="2667607"/>
            <a:ext cx="2245209" cy="134231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988549" y="2986084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6.54858E-17 L 0.25818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8 0.06967 L -0.02933 0.040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0.04097 C -0.02916 0.07708 -0.04423 0.10671 -0.06314 0.10671 C -0.08173 0.10671 -0.09711 0.07708 -0.09711 0.04097 C -0.09711 0.00463 -0.08173 -0.02477 -0.06314 -0.02477 C -0.04423 -0.02477 -0.02916 0.00463 -0.02916 0.04097 Z " pathEditMode="relative" rAng="5400000" ptsTypes="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787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SPA and Multiple Page Application (Mix)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97" y="2065080"/>
            <a:ext cx="1077092" cy="205273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14197" y="1249299"/>
            <a:ext cx="2127379" cy="2006082"/>
            <a:chOff x="2537927" y="2323322"/>
            <a:chExt cx="2127379" cy="2006082"/>
          </a:xfrm>
        </p:grpSpPr>
        <p:sp>
          <p:nvSpPr>
            <p:cNvPr id="7" name="Rounded Rectangle 6"/>
            <p:cNvSpPr/>
            <p:nvPr/>
          </p:nvSpPr>
          <p:spPr>
            <a:xfrm>
              <a:off x="2537927" y="2323322"/>
              <a:ext cx="1782146" cy="20060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0523" y="2420139"/>
              <a:ext cx="1884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Products Page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0630" y="2990096"/>
              <a:ext cx="12767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 smtClean="0"/>
                <a:t>Mini </a:t>
              </a:r>
            </a:p>
            <a:p>
              <a:pPr algn="ctr"/>
              <a:r>
                <a:rPr lang="pt-PT" sz="2400" dirty="0" smtClean="0"/>
                <a:t>SPA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594758" y="3304091"/>
            <a:ext cx="1782146" cy="20060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22"/>
          <p:cNvSpPr txBox="1"/>
          <p:nvPr/>
        </p:nvSpPr>
        <p:spPr>
          <a:xfrm>
            <a:off x="1781369" y="3482540"/>
            <a:ext cx="188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Categories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6793" y="4052497"/>
            <a:ext cx="1276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Mini </a:t>
            </a:r>
          </a:p>
          <a:p>
            <a:pPr algn="ctr"/>
            <a:r>
              <a:rPr lang="pt-PT" sz="2400" dirty="0" smtClean="0"/>
              <a:t>SPA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99761" y="2476478"/>
            <a:ext cx="5096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93538" y="2703526"/>
            <a:ext cx="5096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54037" y="3576143"/>
            <a:ext cx="5096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47814" y="3803191"/>
            <a:ext cx="5096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7111" y="2060345"/>
            <a:ext cx="203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Request Data</a:t>
            </a:r>
            <a:endParaRPr lang="pt-PT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7110" y="3197317"/>
            <a:ext cx="203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Request Data</a:t>
            </a:r>
            <a:endParaRPr lang="pt-PT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0889" y="3798952"/>
            <a:ext cx="203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Response Data</a:t>
            </a:r>
            <a:endParaRPr lang="pt-PT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0884" y="2669948"/>
            <a:ext cx="203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Response Data</a:t>
            </a:r>
            <a:endParaRPr lang="pt-PT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726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Some Javascript Frameworks and Libraries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0" y="1218575"/>
            <a:ext cx="3618028" cy="9409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0" y="4439671"/>
            <a:ext cx="4138528" cy="7365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86" y="2682873"/>
            <a:ext cx="4200313" cy="105222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3" y="2353096"/>
            <a:ext cx="1782902" cy="1780303"/>
          </a:xfrm>
          <a:prstGeom prst="rect">
            <a:avLst/>
          </a:prstGeom>
        </p:spPr>
      </p:pic>
      <p:pic>
        <p:nvPicPr>
          <p:cNvPr id="14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0" y="1432135"/>
            <a:ext cx="3714807" cy="1033955"/>
          </a:xfrm>
          <a:prstGeom prst="rect">
            <a:avLst/>
          </a:prstGeom>
        </p:spPr>
      </p:pic>
      <p:pic>
        <p:nvPicPr>
          <p:cNvPr id="15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2686" y="4021965"/>
            <a:ext cx="3699140" cy="13789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270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SPA Samples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33839" y="1955935"/>
            <a:ext cx="8915400" cy="309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200" dirty="0"/>
          </a:p>
        </p:txBody>
      </p:sp>
      <p:pic>
        <p:nvPicPr>
          <p:cNvPr id="10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5" y="1597114"/>
            <a:ext cx="2778828" cy="855024"/>
          </a:xfrm>
          <a:prstGeom prst="rect">
            <a:avLst/>
          </a:prstGeom>
        </p:spPr>
      </p:pic>
      <p:pic>
        <p:nvPicPr>
          <p:cNvPr id="11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70" y="2576810"/>
            <a:ext cx="3011144" cy="859545"/>
          </a:xfrm>
          <a:prstGeom prst="rect">
            <a:avLst/>
          </a:prstGeom>
        </p:spPr>
      </p:pic>
      <p:pic>
        <p:nvPicPr>
          <p:cNvPr id="13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6" y="2855874"/>
            <a:ext cx="1471656" cy="1471656"/>
          </a:xfrm>
          <a:prstGeom prst="rect">
            <a:avLst/>
          </a:prstGeom>
        </p:spPr>
      </p:pic>
      <p:pic>
        <p:nvPicPr>
          <p:cNvPr id="14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07" y="4057229"/>
            <a:ext cx="1196779" cy="1196779"/>
          </a:xfrm>
          <a:prstGeom prst="rect">
            <a:avLst/>
          </a:prstGeom>
        </p:spPr>
      </p:pic>
      <p:pic>
        <p:nvPicPr>
          <p:cNvPr id="15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210" y="2605885"/>
            <a:ext cx="2390762" cy="1195381"/>
          </a:xfrm>
          <a:prstGeom prst="rect">
            <a:avLst/>
          </a:prstGeom>
        </p:spPr>
      </p:pic>
      <p:pic>
        <p:nvPicPr>
          <p:cNvPr id="19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29" y="4608738"/>
            <a:ext cx="3015254" cy="961113"/>
          </a:xfrm>
          <a:prstGeom prst="rect">
            <a:avLst/>
          </a:prstGeom>
        </p:spPr>
      </p:pic>
      <p:pic>
        <p:nvPicPr>
          <p:cNvPr id="20" name="Imagem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68" y="531467"/>
            <a:ext cx="1670682" cy="16706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383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What I need to begin?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34" y="1460914"/>
            <a:ext cx="84623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Choose a framework or library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Depends, what do you want to do?</a:t>
            </a:r>
          </a:p>
          <a:p>
            <a:pPr lvl="1"/>
            <a:endParaRPr lang="pt-PT" sz="20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Choose a IDE and structure your folders</a:t>
            </a: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Think about your application, namely HTML structure and CSS</a:t>
            </a: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Lets start with Javascript </a:t>
            </a:r>
            <a:r>
              <a:rPr lang="pt-PT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Don’t forget the best practices !!!!</a:t>
            </a:r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pic>
        <p:nvPicPr>
          <p:cNvPr id="4098" name="Picture 2" descr="https://lh3.googleusercontent.com/Y7qIFo2ETsg95jFASg-cDM44uM8M8snAgQxQabFxYH2Ka66wQmCYVV6f7sRJnsjy85-fT7sH12Llt6-iN_Hj3z1-J3TeSm32Sb0eeHnpkYJLGxQlnkWviy2lC4QFDabPwD9fZjyR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83" y="4092390"/>
            <a:ext cx="2190711" cy="164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29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Recomendations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25" y="1470245"/>
            <a:ext cx="79213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Best practices in Javascript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606825" y="2109743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Join and minify CSS files and Javascript files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Use a task runner like Gulp</a:t>
            </a:r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606825" y="4552408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Learn MVVM pattern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3" name="Rounded Rectangle 2"/>
          <p:cNvSpPr/>
          <p:nvPr/>
        </p:nvSpPr>
        <p:spPr>
          <a:xfrm>
            <a:off x="1724547" y="3201797"/>
            <a:ext cx="1073020" cy="401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App.js</a:t>
            </a:r>
            <a:endParaRPr lang="pt-PT" dirty="0"/>
          </a:p>
        </p:txBody>
      </p:sp>
      <p:sp>
        <p:nvSpPr>
          <p:cNvPr id="14" name="Rounded Rectangle 13"/>
          <p:cNvSpPr/>
          <p:nvPr/>
        </p:nvSpPr>
        <p:spPr>
          <a:xfrm>
            <a:off x="1054360" y="3828221"/>
            <a:ext cx="2509934" cy="401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App-users-controller.js</a:t>
            </a:r>
            <a:endParaRPr lang="pt-PT" dirty="0"/>
          </a:p>
        </p:txBody>
      </p:sp>
      <p:sp>
        <p:nvSpPr>
          <p:cNvPr id="15" name="Rounded Rectangle 14"/>
          <p:cNvSpPr/>
          <p:nvPr/>
        </p:nvSpPr>
        <p:spPr>
          <a:xfrm>
            <a:off x="5477240" y="3462336"/>
            <a:ext cx="1476188" cy="401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site.min.js</a:t>
            </a:r>
            <a:endParaRPr lang="pt-PT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40359" y="3402405"/>
            <a:ext cx="1959429" cy="200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32245" y="3662944"/>
            <a:ext cx="1567543" cy="36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366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Javascript Patterns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25" y="1470245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Functions as abstractions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606825" y="2180808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Functions to build modules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606825" y="2891371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Functions to avoid global variables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443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Functions as abstractions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9" y="1095011"/>
            <a:ext cx="3658887" cy="44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Who am I?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31" y="1047404"/>
            <a:ext cx="8462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latin typeface="Trebuchet MS" panose="020B0603020202020204" pitchFamily="34" charset="0"/>
              </a:rPr>
              <a:t>Mónica Rodrigues</a:t>
            </a:r>
          </a:p>
          <a:p>
            <a:endParaRPr lang="pt-PT" dirty="0"/>
          </a:p>
          <a:p>
            <a:r>
              <a:rPr lang="pt-PT" dirty="0" smtClean="0">
                <a:latin typeface="Trebuchet MS" panose="020B0603020202020204" pitchFamily="34" charset="0"/>
              </a:rPr>
              <a:t>Degree in Computer Science Engineer at ISEL</a:t>
            </a:r>
          </a:p>
          <a:p>
            <a:endParaRPr lang="pt-PT" dirty="0">
              <a:latin typeface="Trebuchet MS" panose="020B0603020202020204" pitchFamily="34" charset="0"/>
            </a:endParaRPr>
          </a:p>
          <a:p>
            <a:r>
              <a:rPr lang="pt-PT" dirty="0" smtClean="0">
                <a:latin typeface="Trebuchet MS" panose="020B0603020202020204" pitchFamily="34" charset="0"/>
              </a:rPr>
              <a:t>Software Engineer since 2010</a:t>
            </a:r>
          </a:p>
          <a:p>
            <a:endParaRPr lang="pt-PT" dirty="0">
              <a:latin typeface="Trebuchet MS" panose="020B0603020202020204" pitchFamily="34" charset="0"/>
            </a:endParaRPr>
          </a:p>
          <a:p>
            <a:r>
              <a:rPr lang="pt-PT" dirty="0" smtClean="0">
                <a:latin typeface="Trebuchet MS" panose="020B0603020202020204" pitchFamily="34" charset="0"/>
              </a:rPr>
              <a:t>Keywords: Web Applications, ASP.NET MVC, ASP.NET Web Api, REST, Javascript, Angular, Best practices, Design patterns, Clean Code, SQL Server </a:t>
            </a:r>
            <a:endParaRPr lang="pt-PT" dirty="0">
              <a:latin typeface="Trebuchet MS" panose="020B0603020202020204" pitchFamily="34" charset="0"/>
            </a:endParaRPr>
          </a:p>
        </p:txBody>
      </p:sp>
      <p:pic>
        <p:nvPicPr>
          <p:cNvPr id="20" name="Shape 70" descr="11709503_988771881155344_6644794105559617842_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098" y="1145161"/>
            <a:ext cx="1387450" cy="13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87" y="3924245"/>
            <a:ext cx="2938550" cy="88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995" y="3963539"/>
            <a:ext cx="2499531" cy="9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7698" y="4076085"/>
            <a:ext cx="222885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2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470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Functions to build modules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62" y="1303026"/>
            <a:ext cx="4426776" cy="424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60" y="4457698"/>
            <a:ext cx="4428930" cy="110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924270" y="1787528"/>
            <a:ext cx="3655436" cy="2261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5579706" y="2918506"/>
            <a:ext cx="1716833" cy="1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1185" y="2595340"/>
            <a:ext cx="263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rebuchet MS" panose="020B0603020202020204" pitchFamily="34" charset="0"/>
              </a:rPr>
              <a:t>Revealing module pattern</a:t>
            </a:r>
            <a:endParaRPr lang="pt-PT" dirty="0">
              <a:latin typeface="Trebuchet MS" panose="020B0603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470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Functions to build modules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825" y="1470245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What’s the matter with previous code?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606825" y="1827052"/>
            <a:ext cx="84623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There are two global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PT" sz="2000" dirty="0">
                <a:latin typeface="Trebuchet MS" panose="020B0603020202020204" pitchFamily="34" charset="0"/>
              </a:rPr>
              <a:t>w</a:t>
            </a:r>
            <a:r>
              <a:rPr lang="pt-PT" sz="2000" dirty="0" smtClean="0">
                <a:latin typeface="Trebuchet MS" panose="020B0603020202020204" pitchFamily="34" charset="0"/>
              </a:rPr>
              <a:t>orker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createWorker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606825" y="3332963"/>
            <a:ext cx="8462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000" dirty="0" smtClean="0">
                <a:latin typeface="Trebuchet MS" panose="020B0603020202020204" pitchFamily="34" charset="0"/>
              </a:rPr>
              <a:t>There variables can be redefined in other files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pic>
        <p:nvPicPr>
          <p:cNvPr id="5122" name="Picture 2" descr="https://lh4.googleusercontent.com/aWSyLv6Sj1_n1PkXtQbUv4Dk_HhYfDJ2apQwyMRwHfX8W6H8N2a_rlmPVwSodENNX0oFcVfiJ3iVQD1RvAggR6hQ8KAXqtZBmUPaAh3LJlQOMrlKoQXTADzbXi_0tYs9dOtaFx0aBh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730" y="4197321"/>
            <a:ext cx="1481899" cy="148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660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Functions to avoid global variables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76" y="953469"/>
            <a:ext cx="3804450" cy="5106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65867" y="1559642"/>
            <a:ext cx="2631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Trebuchet MS" panose="020B0603020202020204" pitchFamily="34" charset="0"/>
              </a:rPr>
              <a:t>Reduce to </a:t>
            </a:r>
            <a:r>
              <a:rPr lang="pt-PT" sz="2400" b="1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1</a:t>
            </a:r>
            <a:r>
              <a:rPr lang="pt-PT" sz="2000" dirty="0" smtClean="0">
                <a:latin typeface="Trebuchet MS" panose="020B0603020202020204" pitchFamily="34" charset="0"/>
              </a:rPr>
              <a:t> global variable</a:t>
            </a:r>
            <a:endParaRPr lang="pt-PT" sz="2000" dirty="0"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7360" y="4856458"/>
            <a:ext cx="2631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Trebuchet MS" panose="020B0603020202020204" pitchFamily="34" charset="0"/>
              </a:rPr>
              <a:t>But, how can I get </a:t>
            </a:r>
            <a:r>
              <a:rPr lang="pt-PT" sz="2400" b="1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0</a:t>
            </a:r>
            <a:r>
              <a:rPr lang="pt-PT" sz="2000" dirty="0" smtClean="0">
                <a:latin typeface="Trebuchet MS" panose="020B0603020202020204" pitchFamily="34" charset="0"/>
              </a:rPr>
              <a:t> global variables?</a:t>
            </a:r>
            <a:endParaRPr lang="pt-PT" sz="2000" dirty="0">
              <a:latin typeface="Trebuchet MS" panose="020B06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5743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Functions to avoid global variables</a:t>
            </a:r>
          </a:p>
          <a:p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9" y="1108788"/>
            <a:ext cx="3979336" cy="4582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270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Thank You!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39" y="1177633"/>
            <a:ext cx="84623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Mónica Rodrigues</a:t>
            </a: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r>
              <a:rPr lang="pt-PT" sz="2000" dirty="0" smtClean="0">
                <a:latin typeface="Trebuchet MS" panose="020B0603020202020204" pitchFamily="34" charset="0"/>
              </a:rPr>
              <a:t>Email: </a:t>
            </a:r>
            <a:r>
              <a:rPr lang="pt-PT" sz="2000" dirty="0" smtClean="0">
                <a:latin typeface="Trebuchet MS" panose="020B0603020202020204" pitchFamily="34" charset="0"/>
                <a:hlinkClick r:id="rId2"/>
              </a:rPr>
              <a:t>monica85rodrigues@gmail.com</a:t>
            </a:r>
            <a:endParaRPr lang="pt-PT" sz="2000" dirty="0" smtClean="0">
              <a:latin typeface="Trebuchet MS" panose="020B0603020202020204" pitchFamily="34" charset="0"/>
            </a:endParaRPr>
          </a:p>
          <a:p>
            <a:r>
              <a:rPr lang="pt-PT" sz="2000" dirty="0" smtClean="0">
                <a:latin typeface="Trebuchet MS" panose="020B0603020202020204" pitchFamily="34" charset="0"/>
              </a:rPr>
              <a:t>Blog: </a:t>
            </a:r>
            <a:r>
              <a:rPr lang="pt-PT" sz="2000" dirty="0" smtClean="0">
                <a:latin typeface="Trebuchet MS" panose="020B0603020202020204" pitchFamily="34" charset="0"/>
                <a:hlinkClick r:id="rId3"/>
              </a:rPr>
              <a:t>http://mrodiguesblog.azurewebsites.net/</a:t>
            </a:r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sz="2000" dirty="0">
              <a:latin typeface="Trebuchet MS" panose="020B0603020202020204" pitchFamily="34" charset="0"/>
            </a:endParaRPr>
          </a:p>
          <a:p>
            <a:endParaRPr lang="pt-PT" sz="2000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pic>
        <p:nvPicPr>
          <p:cNvPr id="14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1" y="3255575"/>
            <a:ext cx="457200" cy="447675"/>
          </a:xfrm>
          <a:prstGeom prst="rect">
            <a:avLst/>
          </a:prstGeom>
        </p:spPr>
      </p:pic>
      <p:pic>
        <p:nvPicPr>
          <p:cNvPr id="15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1" y="3850073"/>
            <a:ext cx="457200" cy="457200"/>
          </a:xfrm>
          <a:prstGeom prst="rect">
            <a:avLst/>
          </a:prstGeom>
        </p:spPr>
      </p:pic>
      <p:pic>
        <p:nvPicPr>
          <p:cNvPr id="19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1" y="4403776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2995" y="3303391"/>
            <a:ext cx="194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@Monita85Rodrig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95" y="390244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https://pt.linkedin.com/in/monicascrodrigues</a:t>
            </a:r>
            <a:endParaRPr lang="pt-PT" dirty="0"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5" y="4436190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https://github.com/monica85rodrigues</a:t>
            </a:r>
            <a:endParaRPr lang="pt-PT" dirty="0">
              <a:latin typeface="Trebuchet MS" panose="020B0603020202020204" pitchFamily="34" charset="0"/>
            </a:endParaRPr>
          </a:p>
        </p:txBody>
      </p:sp>
      <p:pic>
        <p:nvPicPr>
          <p:cNvPr id="20" name="Picture 2" descr="https://lh4.googleusercontent.com/7XjfyK8qKO3ZqVIj6CzYqOZx5rt6Q5yGDbaHl0H_AL1vUb1MahyxO1P8yIa5YtRpiMplJXQN7aX0Cy3_q_uaXK3-OXQHRtSY2GXlUusP1MlorBOW02VbN47ZmWVdZX_2QsNf2rMCg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11" y="1318769"/>
            <a:ext cx="2494319" cy="29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Contents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31" y="1362146"/>
            <a:ext cx="8462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>
                <a:latin typeface="Trebuchet MS" panose="020B0603020202020204" pitchFamily="34" charset="0"/>
              </a:rPr>
              <a:t>What is SPA?</a:t>
            </a:r>
          </a:p>
          <a:p>
            <a:endParaRPr lang="pt-PT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pt-PT" dirty="0" smtClean="0">
                <a:latin typeface="Trebuchet MS" panose="020B0603020202020204" pitchFamily="34" charset="0"/>
              </a:rPr>
              <a:t>Motivations / Considerations</a:t>
            </a:r>
          </a:p>
          <a:p>
            <a:endParaRPr lang="pt-PT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>
                <a:latin typeface="Trebuchet MS" panose="020B0603020202020204" pitchFamily="34" charset="0"/>
              </a:rPr>
              <a:t>Multiple Page Applications vs Single Page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>
                <a:latin typeface="Trebuchet MS" panose="020B0603020202020204" pitchFamily="34" charset="0"/>
              </a:rPr>
              <a:t>Frameworks Javascript / SPA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>
                <a:latin typeface="Trebuchet MS" panose="020B0603020202020204" pitchFamily="34" charset="0"/>
              </a:rPr>
              <a:t>What I need to begin?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>
                <a:latin typeface="Trebuchet MS" panose="020B0603020202020204" pitchFamily="34" charset="0"/>
              </a:rPr>
              <a:t>Best practices / Recommendations</a:t>
            </a:r>
          </a:p>
          <a:p>
            <a:endParaRPr lang="pt-PT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39" y="247596"/>
            <a:ext cx="509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First page – Long time ago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00" y="933516"/>
            <a:ext cx="8779872" cy="4655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Today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05" y="835048"/>
            <a:ext cx="7731985" cy="4818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Challenge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205" y="2102749"/>
            <a:ext cx="8869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rebuchet MS" panose="020B0603020202020204" pitchFamily="34" charset="0"/>
              </a:rPr>
              <a:t>Users want a central place to view or take actions on most or all content so they don’t have to waste time navigating between pages.</a:t>
            </a:r>
            <a:endParaRPr lang="pt-PT" sz="3200" dirty="0">
              <a:latin typeface="Trebuchet MS" panose="020B0603020202020204" pitchFamily="34" charset="0"/>
            </a:endParaRPr>
          </a:p>
          <a:p>
            <a:endParaRPr lang="pt-PT" sz="3200" dirty="0" smtClean="0">
              <a:latin typeface="Trebuchet MS" panose="020B0603020202020204" pitchFamily="34" charset="0"/>
            </a:endParaRPr>
          </a:p>
          <a:p>
            <a:endParaRPr lang="pt-PT" sz="3200" dirty="0"/>
          </a:p>
        </p:txBody>
      </p:sp>
      <p:pic>
        <p:nvPicPr>
          <p:cNvPr id="2050" name="Picture 2" descr="https://lh6.googleusercontent.com/armmdytUrw5rnrochqfTAS-JMGVXKtnOGTRJpBnaAjFAC4FcsT1ORbfSFgsP_YZFrOlBoC4wJ9AqO25yEPqbeKAs5h-PfqMA6ECJ-hgKqIk2Pb_Ac4nh7sD1Sd3bKq-rlYuO7IdvvH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15" y="4190752"/>
            <a:ext cx="2810771" cy="15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Solution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http://www.kahalaresort.com/i/SITE_130419_11280986_BDQ1G/content/CMS_130627_11323619_E1E0R/D12353E6-188B-3B72-2EA84FA07B3710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05" y="1596044"/>
            <a:ext cx="5831886" cy="410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98224" y="1134379"/>
            <a:ext cx="17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rgbClr val="00B050"/>
                </a:solidFill>
              </a:rPr>
              <a:t>Go to a SPA</a:t>
            </a:r>
            <a:endParaRPr lang="pt-PT" sz="24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58" y="4177491"/>
            <a:ext cx="2084392" cy="1094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Solution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40" y="1240858"/>
            <a:ext cx="1099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Use modern web development techniques to build a single-page app that doesn’t need to reload itself as the user browses through it.</a:t>
            </a:r>
            <a:endParaRPr lang="pt-PT" dirty="0">
              <a:latin typeface="Trebuchet MS" panose="020B0603020202020204" pitchFamily="34" charset="0"/>
            </a:endParaRPr>
          </a:p>
          <a:p>
            <a:endParaRPr lang="pt-PT" dirty="0" smtClean="0">
              <a:latin typeface="Trebuchet MS" panose="020B0603020202020204" pitchFamily="34" charset="0"/>
            </a:endParaRPr>
          </a:p>
          <a:p>
            <a:endParaRPr lang="pt-PT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926939" y="2737533"/>
            <a:ext cx="5203179" cy="127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6600" dirty="0">
                <a:solidFill>
                  <a:schemeClr val="accent2">
                    <a:lumMod val="75000"/>
                  </a:schemeClr>
                </a:solidFill>
              </a:rPr>
              <a:t>SPA</a:t>
            </a:r>
            <a:endParaRPr lang="pt-PT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aixaDeTexto 6"/>
          <p:cNvSpPr txBox="1"/>
          <p:nvPr/>
        </p:nvSpPr>
        <p:spPr>
          <a:xfrm>
            <a:off x="2180156" y="4160159"/>
            <a:ext cx="6696744" cy="69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921" b="1" dirty="0">
                <a:solidFill>
                  <a:srgbClr val="00B050"/>
                </a:solidFill>
                <a:latin typeface="+mj-lt"/>
              </a:rPr>
              <a:t>Single Page Applicatio</a:t>
            </a:r>
            <a:r>
              <a:rPr lang="en-GB" sz="3921" dirty="0">
                <a:solidFill>
                  <a:srgbClr val="00B050"/>
                </a:solidFill>
                <a:latin typeface="+mj-lt"/>
              </a:rPr>
              <a:t>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8042"/>
            <a:ext cx="12191999" cy="714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9131" y="232758"/>
            <a:ext cx="0" cy="49876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" y="247596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accent6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Motivations</a:t>
            </a:r>
            <a:endParaRPr lang="pt-PT" sz="2800" dirty="0">
              <a:solidFill>
                <a:schemeClr val="accent6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12823" y="6492237"/>
            <a:ext cx="1518459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26/05/2017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934" y="6492238"/>
            <a:ext cx="2236123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i="1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Single Page Applications</a:t>
            </a:r>
            <a:endParaRPr lang="pt-PT" sz="1600" i="1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04015" y="6492237"/>
            <a:ext cx="1756751" cy="28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>
                <a:solidFill>
                  <a:schemeClr val="bg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Mónica Rodrigues</a:t>
            </a:r>
            <a:endParaRPr lang="pt-PT" sz="1600" dirty="0">
              <a:solidFill>
                <a:schemeClr val="bg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102" y="1435033"/>
            <a:ext cx="886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Reach</a:t>
            </a:r>
            <a:endParaRPr lang="pt-PT" sz="2000" b="1" dirty="0" smtClean="0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PT" sz="2000" dirty="0" smtClean="0">
                <a:latin typeface="Trebuchet MS" panose="020B0603020202020204" pitchFamily="34" charset="0"/>
              </a:rPr>
              <a:t>Web app may be accessible on different platforms and devices</a:t>
            </a:r>
            <a:endParaRPr lang="pt-PT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102" y="2528669"/>
            <a:ext cx="886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Round trip</a:t>
            </a:r>
            <a:endParaRPr lang="pt-PT" sz="2000" b="1" dirty="0" smtClean="0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PT" sz="2000" dirty="0" smtClean="0">
                <a:latin typeface="Trebuchet MS" panose="020B0603020202020204" pitchFamily="34" charset="0"/>
              </a:rPr>
              <a:t>Web app not require many round trips between client and server</a:t>
            </a:r>
            <a:endParaRPr lang="pt-PT" sz="2000" dirty="0"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102" y="3699182"/>
            <a:ext cx="886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Better user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102" y="4512269"/>
            <a:ext cx="886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Separation of responsibilities between client and server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5369796"/>
            <a:ext cx="1920205" cy="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566</Words>
  <Application>Microsoft Office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Trebuchet MS</vt:lpstr>
      <vt:lpstr>Wingdings</vt:lpstr>
      <vt:lpstr>Office Theme</vt:lpstr>
      <vt:lpstr> Single Page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ERA das Single Page Applications</dc:title>
  <dc:creator>Mónica Rodrigues</dc:creator>
  <cp:lastModifiedBy>Mónica Rodrigues</cp:lastModifiedBy>
  <cp:revision>28</cp:revision>
  <dcterms:created xsi:type="dcterms:W3CDTF">2017-05-19T20:45:09Z</dcterms:created>
  <dcterms:modified xsi:type="dcterms:W3CDTF">2017-05-21T22:23:44Z</dcterms:modified>
</cp:coreProperties>
</file>