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5"/>
  </p:notesMasterIdLst>
  <p:handoutMasterIdLst>
    <p:handoutMasterId r:id="rId26"/>
  </p:handoutMasterIdLst>
  <p:sldIdLst>
    <p:sldId id="256" r:id="rId3"/>
    <p:sldId id="343" r:id="rId4"/>
    <p:sldId id="301" r:id="rId5"/>
    <p:sldId id="372" r:id="rId6"/>
    <p:sldId id="387" r:id="rId7"/>
    <p:sldId id="388" r:id="rId8"/>
    <p:sldId id="398" r:id="rId9"/>
    <p:sldId id="399" r:id="rId10"/>
    <p:sldId id="400" r:id="rId11"/>
    <p:sldId id="401" r:id="rId12"/>
    <p:sldId id="394" r:id="rId13"/>
    <p:sldId id="402" r:id="rId14"/>
    <p:sldId id="403" r:id="rId15"/>
    <p:sldId id="324" r:id="rId16"/>
    <p:sldId id="328" r:id="rId17"/>
    <p:sldId id="311" r:id="rId18"/>
    <p:sldId id="404" r:id="rId19"/>
    <p:sldId id="405" r:id="rId20"/>
    <p:sldId id="406" r:id="rId21"/>
    <p:sldId id="407" r:id="rId22"/>
    <p:sldId id="408" r:id="rId23"/>
    <p:sldId id="293" r:id="rId24"/>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0F03C"/>
    <a:srgbClr val="0000FF"/>
    <a:srgbClr val="2B91AF"/>
    <a:srgbClr val="A3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70" d="100"/>
          <a:sy n="70" d="100"/>
        </p:scale>
        <p:origin x="1200" y="72"/>
      </p:cViewPr>
      <p:guideLst>
        <p:guide orient="horz" pos="2160"/>
        <p:guide pos="3120"/>
      </p:guideLst>
    </p:cSldViewPr>
  </p:slideViewPr>
  <p:notesTextViewPr>
    <p:cViewPr>
      <p:scale>
        <a:sx n="1" d="1"/>
        <a:sy n="1" d="1"/>
      </p:scale>
      <p:origin x="0" y="0"/>
    </p:cViewPr>
  </p:notesTextViewPr>
  <p:notesViewPr>
    <p:cSldViewPr>
      <p:cViewPr varScale="1">
        <p:scale>
          <a:sx n="67" d="100"/>
          <a:sy n="67" d="100"/>
        </p:scale>
        <p:origin x="-27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t>16/03/2016</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t>‹nº›</a:t>
            </a:fld>
            <a:endParaRPr lang="pt-PT"/>
          </a:p>
        </p:txBody>
      </p:sp>
    </p:spTree>
    <p:extLst>
      <p:ext uri="{BB962C8B-B14F-4D97-AF65-F5344CB8AC3E}">
        <p14:creationId xmlns:p14="http://schemas.microsoft.com/office/powerpoint/2010/main" val="653180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t>16/03/2016</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t>‹nº›</a:t>
            </a:fld>
            <a:endParaRPr lang="pt-PT"/>
          </a:p>
        </p:txBody>
      </p:sp>
    </p:spTree>
    <p:extLst>
      <p:ext uri="{BB962C8B-B14F-4D97-AF65-F5344CB8AC3E}">
        <p14:creationId xmlns:p14="http://schemas.microsoft.com/office/powerpoint/2010/main" val="2378672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qr.m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3/16/2016 10:10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87372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17</a:t>
            </a:fld>
            <a:endParaRPr lang="pt-PT" dirty="0">
              <a:solidFill>
                <a:prstClr val="black"/>
              </a:solidFill>
            </a:endParaRPr>
          </a:p>
        </p:txBody>
      </p:sp>
    </p:spTree>
    <p:extLst>
      <p:ext uri="{BB962C8B-B14F-4D97-AF65-F5344CB8AC3E}">
        <p14:creationId xmlns:p14="http://schemas.microsoft.com/office/powerpoint/2010/main" val="199069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err="1" smtClean="0"/>
              <a:t>Telerik</a:t>
            </a:r>
            <a:r>
              <a:rPr lang="pt-PT" dirty="0" smtClean="0"/>
              <a:t> </a:t>
            </a:r>
          </a:p>
          <a:p>
            <a:r>
              <a:rPr lang="pt-PT" dirty="0" err="1" smtClean="0"/>
              <a:t>Ndepend</a:t>
            </a:r>
            <a:endParaRPr lang="pt-PT" dirty="0" smtClean="0"/>
          </a:p>
          <a:p>
            <a:r>
              <a:rPr lang="pt-PT" dirty="0" err="1" smtClean="0"/>
              <a:t>Pluralsight</a:t>
            </a:r>
            <a:endParaRPr lang="pt-PT" dirty="0" smtClean="0"/>
          </a:p>
          <a:p>
            <a:r>
              <a:rPr lang="pt-PT" dirty="0" err="1" smtClean="0"/>
              <a:t>syncfusion</a:t>
            </a:r>
            <a:endParaRPr lang="pt-PT" dirty="0" smtClean="0"/>
          </a:p>
        </p:txBody>
      </p:sp>
      <p:sp>
        <p:nvSpPr>
          <p:cNvPr id="4" name="Slide Number Placeholder 3"/>
          <p:cNvSpPr>
            <a:spLocks noGrp="1"/>
          </p:cNvSpPr>
          <p:nvPr>
            <p:ph type="sldNum" sz="quarter" idx="10"/>
          </p:nvPr>
        </p:nvSpPr>
        <p:spPr/>
        <p:txBody>
          <a:bodyPr/>
          <a:lstStyle/>
          <a:p>
            <a:fld id="{9E9DE477-C2DF-425B-B915-C07BC97D0D52}" type="slidenum">
              <a:rPr lang="pt-PT" smtClean="0"/>
              <a:pPr/>
              <a:t>18</a:t>
            </a:fld>
            <a:endParaRPr lang="pt-PT"/>
          </a:p>
        </p:txBody>
      </p:sp>
    </p:spTree>
    <p:extLst>
      <p:ext uri="{BB962C8B-B14F-4D97-AF65-F5344CB8AC3E}">
        <p14:creationId xmlns:p14="http://schemas.microsoft.com/office/powerpoint/2010/main" val="369480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smtClean="0"/>
              <a:t>Para quem</a:t>
            </a:r>
            <a:r>
              <a:rPr lang="pt-PT" baseline="0" dirty="0" smtClean="0"/>
              <a:t> puder ir preenchendo, assim não chateio mais logo </a:t>
            </a:r>
            <a:r>
              <a:rPr lang="pt-PT" baseline="0" dirty="0" smtClean="0">
                <a:sym typeface="Wingdings" panose="05000000000000000000" pitchFamily="2" charset="2"/>
              </a:rPr>
              <a:t></a:t>
            </a:r>
          </a:p>
          <a:p>
            <a:r>
              <a:rPr lang="pt-PT" baseline="0" dirty="0" smtClean="0">
                <a:sym typeface="Wingdings" panose="05000000000000000000" pitchFamily="2" charset="2"/>
              </a:rPr>
              <a:t>É importante para recebermos nós feedback, e para darmos feedback aos nossos oradores</a:t>
            </a:r>
          </a:p>
          <a:p>
            <a:endParaRPr lang="pt-PT" baseline="0" dirty="0" smtClean="0">
              <a:sym typeface="Wingdings" panose="05000000000000000000" pitchFamily="2" charset="2"/>
            </a:endParaRPr>
          </a:p>
          <a:p>
            <a:r>
              <a:rPr lang="en-GB" dirty="0" smtClean="0">
                <a:hlinkClick r:id="rId3"/>
              </a:rPr>
              <a:t>http://goqr.me/</a:t>
            </a:r>
            <a:endParaRPr lang="en-US"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20</a:t>
            </a:fld>
            <a:endParaRPr lang="pt-PT" dirty="0">
              <a:solidFill>
                <a:prstClr val="black"/>
              </a:solidFill>
            </a:endParaRPr>
          </a:p>
        </p:txBody>
      </p:sp>
    </p:spTree>
    <p:extLst>
      <p:ext uri="{BB962C8B-B14F-4D97-AF65-F5344CB8AC3E}">
        <p14:creationId xmlns:p14="http://schemas.microsoft.com/office/powerpoint/2010/main" val="202064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DE477-C2DF-425B-B915-C07BC97D0D52}" type="slidenum">
              <a:rPr lang="pt-PT" smtClean="0"/>
              <a:pPr/>
              <a:t>21</a:t>
            </a:fld>
            <a:endParaRPr lang="pt-PT"/>
          </a:p>
        </p:txBody>
      </p:sp>
    </p:spTree>
    <p:extLst>
      <p:ext uri="{BB962C8B-B14F-4D97-AF65-F5344CB8AC3E}">
        <p14:creationId xmlns:p14="http://schemas.microsoft.com/office/powerpoint/2010/main" val="3157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t>22</a:t>
            </a:fld>
            <a:endParaRPr lang="pt-PT"/>
          </a:p>
        </p:txBody>
      </p:sp>
    </p:spTree>
    <p:extLst>
      <p:ext uri="{BB962C8B-B14F-4D97-AF65-F5344CB8AC3E}">
        <p14:creationId xmlns:p14="http://schemas.microsoft.com/office/powerpoint/2010/main" val="3410687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848544" y="6356351"/>
            <a:ext cx="2311400" cy="365125"/>
          </a:xfrm>
          <a:prstGeom prst="rect">
            <a:avLst/>
          </a:prstGeom>
        </p:spPr>
        <p:txBody>
          <a:bodyPr/>
          <a:lstStyle/>
          <a:p>
            <a:fld id="{CF5BEEB0-7B98-42C2-9422-F0A1629F08D3}" type="datetimeFigureOut">
              <a:rPr lang="pt-PT" smtClean="0"/>
              <a:t>16/03/2016</a:t>
            </a:fld>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6746056" y="6356351"/>
            <a:ext cx="2311400" cy="365125"/>
          </a:xfrm>
          <a:prstGeom prst="rect">
            <a:avLst/>
          </a:prstGeom>
        </p:spPr>
        <p:txBody>
          <a:bodyPr/>
          <a:lstStyle/>
          <a:p>
            <a:fld id="{95073CE8-BEDF-4976-A928-DDF569DB4EFC}" type="slidenum">
              <a:rPr lang="pt-PT" smtClean="0"/>
              <a:t>‹nº›</a:t>
            </a:fld>
            <a:endParaRPr lang="pt-PT"/>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netponto.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7" name="Picture 6">
            <a:hlinkClick r:id="rId16"/>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bwMode="auto">
          <a:xfrm>
            <a:off x="7617296" y="6071359"/>
            <a:ext cx="2016224" cy="596802"/>
          </a:xfrm>
          <a:prstGeom prst="rect">
            <a:avLst/>
          </a:prstGeom>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53640926-AAD7-44d8-BBD7-CCE9431645EC}">
              <a14:shadowObscured xmlns="" xmlns:a14="http://schemas.microsoft.com/office/drawing/2010/main" val="1"/>
            </a:ext>
          </a:extLst>
        </p:spPr>
      </p:pic>
      <p:pic>
        <p:nvPicPr>
          <p:cNvPr id="1026" name="Picture 2" descr="http://i.microsoft.com/net/images/chrome/net-logo.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35079" y="6124456"/>
            <a:ext cx="541458" cy="541458"/>
          </a:xfrm>
          <a:prstGeom prst="rect">
            <a:avLst/>
          </a:prstGeom>
          <a:noFill/>
          <a:extLst>
            <a:ext uri="{909E8E84-426E-40DD-AFC4-6F175D3DCCD1}">
              <a14:hiddenFill xmlns:a14="http://schemas.microsoft.com/office/drawing/2010/main">
                <a:solidFill>
                  <a:srgbClr val="FFFFFF"/>
                </a:solidFill>
              </a14:hiddenFill>
            </a:ext>
          </a:extLst>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knockoutjs.com/"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 Id="rId6" Type="http://schemas.openxmlformats.org/officeDocument/2006/relationships/hyperlink" Target="http://backbonejs.org/" TargetMode="External"/><Relationship Id="rId5" Type="http://schemas.openxmlformats.org/officeDocument/2006/relationships/hyperlink" Target="https://facebook.github.io/react/" TargetMode="External"/><Relationship Id="rId4" Type="http://schemas.openxmlformats.org/officeDocument/2006/relationships/hyperlink" Target="http://aurelia.i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hyperlink" Target="http://www.microsoft.com/portuga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jpg"/></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mailto:monica85rodrigues@gmail.com" TargetMode="External"/><Relationship Id="rId7" Type="http://schemas.openxmlformats.org/officeDocument/2006/relationships/hyperlink" Target="https://github.com/monica85rodrigu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t.linkedin.com/in/monicascrodrigues" TargetMode="External"/><Relationship Id="rId11" Type="http://schemas.openxmlformats.org/officeDocument/2006/relationships/image" Target="../media/image37.gif"/><Relationship Id="rId5" Type="http://schemas.openxmlformats.org/officeDocument/2006/relationships/hyperlink" Target="https://twitter.com/Monica85Rodrig" TargetMode="External"/><Relationship Id="rId10" Type="http://schemas.openxmlformats.org/officeDocument/2006/relationships/image" Target="../media/image36.png"/><Relationship Id="rId4" Type="http://schemas.openxmlformats.org/officeDocument/2006/relationships/hyperlink" Target="http://fullhand.pt/" TargetMode="External"/><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2357454"/>
          </a:xfrm>
        </p:spPr>
        <p:txBody>
          <a:bodyPr>
            <a:normAutofit/>
          </a:bodyPr>
          <a:lstStyle/>
          <a:p>
            <a:pPr algn="r"/>
            <a:r>
              <a:rPr lang="en-GB" b="0" dirty="0"/>
              <a:t>Relax, it's SPA </a:t>
            </a:r>
            <a:r>
              <a:rPr lang="en-GB" b="0" dirty="0" smtClean="0"/>
              <a:t>time</a:t>
            </a:r>
            <a:r>
              <a:rPr lang="pt-PT" dirty="0"/>
              <a:t/>
            </a:r>
            <a:br>
              <a:rPr lang="pt-PT" dirty="0"/>
            </a:br>
            <a:r>
              <a:rPr lang="pt-PT" sz="3200" dirty="0" smtClean="0">
                <a:solidFill>
                  <a:schemeClr val="bg1">
                    <a:lumMod val="50000"/>
                  </a:schemeClr>
                </a:solidFill>
              </a:rPr>
              <a:t>Mónica Rodrigues</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60ª Reunião Presencial - 19/03/2016</a:t>
            </a:r>
            <a:endParaRPr lang="pt-PT" sz="2800" b="1" dirty="0">
              <a:solidFill>
                <a:schemeClr val="tx1">
                  <a:lumMod val="65000"/>
                  <a:lumOff val="35000"/>
                </a:schemeClr>
              </a:solidFill>
            </a:endParaRPr>
          </a:p>
        </p:txBody>
      </p:sp>
      <p:pic>
        <p:nvPicPr>
          <p:cNvPr id="8" name="Picture 7">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082501" y="1695642"/>
            <a:ext cx="5773956" cy="1709090"/>
          </a:xfrm>
          <a:prstGeom prst="rect">
            <a:avLst/>
          </a:prstGeom>
          <a:effectLst>
            <a:reflection blurRad="6350" stA="52000" endA="300" endPos="35000" dir="5400000" sy="-100000" algn="bl" rotWithShape="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53640926-AAD7-44d8-BBD7-CCE9431645EC}">
              <a14:shadowObscured xmlns="" xmlns:a14="http://schemas.microsoft.com/office/drawing/2010/main" val="1"/>
            </a:ext>
          </a:extLst>
        </p:spPr>
      </p:pic>
    </p:spTree>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Multiple</a:t>
            </a:r>
            <a:r>
              <a:rPr lang="pt-PT" dirty="0" smtClean="0"/>
              <a:t> </a:t>
            </a:r>
            <a:r>
              <a:rPr lang="pt-PT" dirty="0" err="1" smtClean="0"/>
              <a:t>Page</a:t>
            </a:r>
            <a:r>
              <a:rPr lang="pt-PT" dirty="0" smtClean="0"/>
              <a:t> </a:t>
            </a:r>
            <a:r>
              <a:rPr lang="pt-PT" dirty="0" err="1" smtClean="0"/>
              <a:t>Application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1376" y="2727998"/>
            <a:ext cx="1077092" cy="1293804"/>
          </a:xfrm>
          <a:prstGeom prst="rect">
            <a:avLst/>
          </a:prstGeom>
        </p:spPr>
      </p:pic>
      <p:sp>
        <p:nvSpPr>
          <p:cNvPr id="6" name="Seta curvada à esquerda 5"/>
          <p:cNvSpPr/>
          <p:nvPr/>
        </p:nvSpPr>
        <p:spPr>
          <a:xfrm>
            <a:off x="6845316" y="2844402"/>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8" name="Seta para a direita 7"/>
          <p:cNvSpPr/>
          <p:nvPr/>
        </p:nvSpPr>
        <p:spPr>
          <a:xfrm>
            <a:off x="3218612"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9" name="Seta para a direita 8"/>
          <p:cNvSpPr/>
          <p:nvPr/>
        </p:nvSpPr>
        <p:spPr>
          <a:xfrm flipH="1">
            <a:off x="3218612"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10" name="CaixaDeTexto 9"/>
          <p:cNvSpPr txBox="1"/>
          <p:nvPr/>
        </p:nvSpPr>
        <p:spPr>
          <a:xfrm>
            <a:off x="3440832" y="2535287"/>
            <a:ext cx="2314323" cy="461665"/>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access</a:t>
            </a:r>
            <a:endParaRPr lang="pt-PT" sz="2400" dirty="0"/>
          </a:p>
        </p:txBody>
      </p:sp>
      <p:sp>
        <p:nvSpPr>
          <p:cNvPr id="11" name="CaixaDeTexto 10"/>
          <p:cNvSpPr txBox="1"/>
          <p:nvPr/>
        </p:nvSpPr>
        <p:spPr>
          <a:xfrm>
            <a:off x="3552592" y="3561015"/>
            <a:ext cx="2314323" cy="830997"/>
          </a:xfrm>
          <a:prstGeom prst="rect">
            <a:avLst/>
          </a:prstGeom>
          <a:noFill/>
        </p:spPr>
        <p:txBody>
          <a:bodyPr wrap="square" rtlCol="0">
            <a:spAutoFit/>
          </a:bodyPr>
          <a:lstStyle/>
          <a:p>
            <a:r>
              <a:rPr lang="en-GB" sz="2400" dirty="0" smtClean="0"/>
              <a:t>Returns rendered page</a:t>
            </a:r>
            <a:endParaRPr lang="en-GB" sz="2400" dirty="0"/>
          </a:p>
        </p:txBody>
      </p:sp>
      <p:sp>
        <p:nvSpPr>
          <p:cNvPr id="12" name="CaixaDeTexto 11"/>
          <p:cNvSpPr txBox="1"/>
          <p:nvPr/>
        </p:nvSpPr>
        <p:spPr>
          <a:xfrm>
            <a:off x="7661138" y="2775219"/>
            <a:ext cx="1844987" cy="830997"/>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rendering</a:t>
            </a:r>
            <a:endParaRPr lang="pt-PT" sz="2400" dirty="0"/>
          </a:p>
        </p:txBody>
      </p:sp>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892" y="2636912"/>
            <a:ext cx="2132490" cy="1285766"/>
          </a:xfrm>
          <a:prstGeom prst="rect">
            <a:avLst/>
          </a:prstGeom>
        </p:spPr>
      </p:pic>
      <p:sp>
        <p:nvSpPr>
          <p:cNvPr id="14" name="Oval 13"/>
          <p:cNvSpPr/>
          <p:nvPr/>
        </p:nvSpPr>
        <p:spPr>
          <a:xfrm>
            <a:off x="2806545" y="2973528"/>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87750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529 0.00208 L 0.32788 -0.00625 " pathEditMode="relative" rAng="0" ptsTypes="AA">
                                      <p:cBhvr>
                                        <p:cTn id="10" dur="2000" fill="hold"/>
                                        <p:tgtEl>
                                          <p:spTgt spid="14"/>
                                        </p:tgtEl>
                                        <p:attrNameLst>
                                          <p:attrName>ppt_x</p:attrName>
                                          <p:attrName>ppt_y</p:attrName>
                                        </p:attrNameLst>
                                      </p:cBhvr>
                                      <p:rCtr x="15385" y="-347"/>
                                    </p:animMotion>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grpId="1" nodeType="clickEffect">
                                  <p:stCondLst>
                                    <p:cond delay="0"/>
                                  </p:stCondLst>
                                  <p:childTnLst>
                                    <p:animMotion origin="layout" path="M 0.32789 -0.00625 C 0.33702 -0.00764 0.3452 0.0081 0.34616 0.02916 C 0.34696 0.05 0.34007 0.06805 0.33077 0.06898 C 0.32164 0.07013 0.31363 0.05393 0.31266 0.03333 C 0.31186 0.01226 0.31875 -0.00533 0.32789 -0.00625 Z " pathEditMode="relative" rAng="21360000" ptsTypes="AAAAA">
                                      <p:cBhvr>
                                        <p:cTn id="14" dur="2000" fill="hold"/>
                                        <p:tgtEl>
                                          <p:spTgt spid="14"/>
                                        </p:tgtEl>
                                        <p:attrNameLst>
                                          <p:attrName>ppt_x</p:attrName>
                                          <p:attrName>ppt_y</p:attrName>
                                        </p:attrNameLst>
                                      </p:cBhvr>
                                      <p:rCtr x="144" y="3750"/>
                                    </p:animMotion>
                                  </p:childTnLst>
                                </p:cTn>
                              </p:par>
                            </p:childTnLst>
                          </p:cTn>
                        </p:par>
                        <p:par>
                          <p:cTn id="15" fill="hold">
                            <p:stCondLst>
                              <p:cond delay="2000"/>
                            </p:stCondLst>
                            <p:childTnLst>
                              <p:par>
                                <p:cTn id="16" presetID="58" presetClass="path" presetSubtype="0" accel="50000" decel="50000" fill="hold" grpId="3" nodeType="afterEffect">
                                  <p:stCondLst>
                                    <p:cond delay="0"/>
                                  </p:stCondLst>
                                  <p:childTnLst>
                                    <p:animMotion origin="layout" path="M 0.32788 -0.00625 L 0.33894 0.01528 C 0.3415 0.01991 0.34294 0.02662 0.34294 0.03379 C 0.34294 0.0419 0.3415 0.04838 0.33894 0.05301 L 0.32788 0.07477 " pathEditMode="relative" rAng="0" ptsTypes="AAAAA">
                                      <p:cBhvr>
                                        <p:cTn id="17" dur="2000" fill="hold"/>
                                        <p:tgtEl>
                                          <p:spTgt spid="14"/>
                                        </p:tgtEl>
                                        <p:attrNameLst>
                                          <p:attrName>ppt_x</p:attrName>
                                          <p:attrName>ppt_y</p:attrName>
                                        </p:attrNameLst>
                                      </p:cBhvr>
                                      <p:rCtr x="753" y="4051"/>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0.32789 0.07477 L 0.00609 0.0618 " pathEditMode="relative" rAng="0" ptsTypes="AA">
                                      <p:cBhvr>
                                        <p:cTn id="21" dur="2000" fill="hold"/>
                                        <p:tgtEl>
                                          <p:spTgt spid="14"/>
                                        </p:tgtEl>
                                        <p:attrNameLst>
                                          <p:attrName>ppt_x</p:attrName>
                                          <p:attrName>ppt_y</p:attrName>
                                        </p:attrNameLst>
                                      </p:cBhvr>
                                      <p:rCtr x="-15096" y="-671"/>
                                    </p:animMotion>
                                  </p:childTnLst>
                                </p:cTn>
                              </p:par>
                            </p:childTnLst>
                          </p:cTn>
                        </p:par>
                        <p:par>
                          <p:cTn id="22" fill="hold">
                            <p:stCondLst>
                              <p:cond delay="2000"/>
                            </p:stCondLst>
                            <p:childTnLst>
                              <p:par>
                                <p:cTn id="23" presetID="10" presetClass="exit" presetSubtype="0" fill="hold" grpId="5" nodeType="after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4" grpId="5"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Single </a:t>
            </a:r>
            <a:r>
              <a:rPr lang="pt-PT" dirty="0" err="1"/>
              <a:t>P</a:t>
            </a:r>
            <a:r>
              <a:rPr lang="pt-PT" dirty="0" err="1" smtClean="0"/>
              <a:t>age</a:t>
            </a:r>
            <a:r>
              <a:rPr lang="pt-PT" dirty="0" smtClean="0"/>
              <a:t> </a:t>
            </a:r>
            <a:r>
              <a:rPr lang="pt-PT" dirty="0" err="1"/>
              <a:t>A</a:t>
            </a:r>
            <a:r>
              <a:rPr lang="pt-PT" dirty="0" err="1" smtClean="0"/>
              <a:t>pplication</a:t>
            </a:r>
            <a:endParaRPr lang="pt-PT"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8675" y="2727998"/>
            <a:ext cx="1077092" cy="1293804"/>
          </a:xfrm>
          <a:prstGeom prst="rect">
            <a:avLst/>
          </a:prstGeom>
        </p:spPr>
      </p:pic>
      <p:sp>
        <p:nvSpPr>
          <p:cNvPr id="5" name="Seta para a direita 4"/>
          <p:cNvSpPr/>
          <p:nvPr/>
        </p:nvSpPr>
        <p:spPr>
          <a:xfrm>
            <a:off x="5552555"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6" name="Seta para a direita 5"/>
          <p:cNvSpPr/>
          <p:nvPr/>
        </p:nvSpPr>
        <p:spPr>
          <a:xfrm flipH="1">
            <a:off x="5552555"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7" name="CaixaDeTexto 6"/>
          <p:cNvSpPr txBox="1"/>
          <p:nvPr/>
        </p:nvSpPr>
        <p:spPr>
          <a:xfrm>
            <a:off x="5741614" y="2636912"/>
            <a:ext cx="2314323" cy="461665"/>
          </a:xfrm>
          <a:prstGeom prst="rect">
            <a:avLst/>
          </a:prstGeom>
          <a:noFill/>
        </p:spPr>
        <p:txBody>
          <a:bodyPr wrap="square" rtlCol="0">
            <a:spAutoFit/>
          </a:bodyPr>
          <a:lstStyle/>
          <a:p>
            <a:r>
              <a:rPr lang="pt-PT" sz="2400" dirty="0" err="1" smtClean="0"/>
              <a:t>Requests</a:t>
            </a:r>
            <a:r>
              <a:rPr lang="pt-PT" sz="2400" dirty="0" smtClean="0"/>
              <a:t> data</a:t>
            </a:r>
            <a:endParaRPr lang="pt-PT" sz="2400" dirty="0"/>
          </a:p>
        </p:txBody>
      </p:sp>
      <p:sp>
        <p:nvSpPr>
          <p:cNvPr id="8" name="CaixaDeTexto 7"/>
          <p:cNvSpPr txBox="1"/>
          <p:nvPr/>
        </p:nvSpPr>
        <p:spPr>
          <a:xfrm>
            <a:off x="5781339" y="3561015"/>
            <a:ext cx="2314323" cy="461665"/>
          </a:xfrm>
          <a:prstGeom prst="rect">
            <a:avLst/>
          </a:prstGeom>
          <a:noFill/>
        </p:spPr>
        <p:txBody>
          <a:bodyPr wrap="square" rtlCol="0">
            <a:spAutoFit/>
          </a:bodyPr>
          <a:lstStyle/>
          <a:p>
            <a:r>
              <a:rPr lang="pt-PT" sz="2400" dirty="0" err="1" smtClean="0"/>
              <a:t>Returns</a:t>
            </a:r>
            <a:r>
              <a:rPr lang="pt-PT" sz="2400" dirty="0" smtClean="0"/>
              <a:t> data</a:t>
            </a:r>
            <a:endParaRPr lang="pt-PT" sz="2400" dirty="0"/>
          </a:p>
        </p:txBody>
      </p:sp>
      <p:sp>
        <p:nvSpPr>
          <p:cNvPr id="9" name="Seta curvada à esquerda 8"/>
          <p:cNvSpPr/>
          <p:nvPr/>
        </p:nvSpPr>
        <p:spPr>
          <a:xfrm flipH="1">
            <a:off x="2400565" y="3110546"/>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10" name="CaixaDeTexto 9"/>
          <p:cNvSpPr txBox="1"/>
          <p:nvPr/>
        </p:nvSpPr>
        <p:spPr>
          <a:xfrm>
            <a:off x="375017" y="2816090"/>
            <a:ext cx="2087919" cy="1200329"/>
          </a:xfrm>
          <a:prstGeom prst="rect">
            <a:avLst/>
          </a:prstGeom>
          <a:noFill/>
        </p:spPr>
        <p:txBody>
          <a:bodyPr wrap="square" rtlCol="0">
            <a:spAutoFit/>
          </a:bodyPr>
          <a:lstStyle/>
          <a:p>
            <a:r>
              <a:rPr lang="pt-PT" sz="2400" dirty="0" smtClean="0"/>
              <a:t>DOM </a:t>
            </a:r>
            <a:r>
              <a:rPr lang="pt-PT" sz="2400" dirty="0" err="1" smtClean="0"/>
              <a:t>processing</a:t>
            </a:r>
            <a:r>
              <a:rPr lang="pt-PT" sz="2400" dirty="0" smtClean="0"/>
              <a:t> </a:t>
            </a:r>
            <a:r>
              <a:rPr lang="pt-PT" sz="2400" dirty="0" err="1" smtClean="0"/>
              <a:t>and</a:t>
            </a:r>
            <a:r>
              <a:rPr lang="pt-PT" sz="2400" dirty="0" smtClean="0"/>
              <a:t> </a:t>
            </a:r>
            <a:r>
              <a:rPr lang="pt-PT" sz="2400" dirty="0" err="1" smtClean="0"/>
              <a:t>manipulation</a:t>
            </a:r>
            <a:endParaRPr lang="pt-PT" sz="2400" dirty="0" smtClean="0"/>
          </a:p>
        </p:txBody>
      </p:sp>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463" y="2636912"/>
            <a:ext cx="2245209" cy="1342310"/>
          </a:xfrm>
          <a:prstGeom prst="rect">
            <a:avLst/>
          </a:prstGeom>
        </p:spPr>
      </p:pic>
      <p:sp>
        <p:nvSpPr>
          <p:cNvPr id="12" name="Oval 11"/>
          <p:cNvSpPr/>
          <p:nvPr/>
        </p:nvSpPr>
        <p:spPr>
          <a:xfrm>
            <a:off x="3300651" y="2955389"/>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4.10256E-6 6.54858E-17 L 0.25818 -0.00579 " pathEditMode="relative" rAng="0" ptsTypes="AA">
                                      <p:cBhvr>
                                        <p:cTn id="10" dur="2000" fill="hold"/>
                                        <p:tgtEl>
                                          <p:spTgt spid="12"/>
                                        </p:tgtEl>
                                        <p:attrNameLst>
                                          <p:attrName>ppt_x</p:attrName>
                                          <p:attrName>ppt_y</p:attrName>
                                        </p:attrNameLst>
                                      </p:cBhvr>
                                      <p:rCtr x="14712" y="-162"/>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26058 0.06967 L -0.02933 0.04074 " pathEditMode="relative" rAng="0" ptsTypes="AA">
                                      <p:cBhvr>
                                        <p:cTn id="14" dur="2000" fill="hold"/>
                                        <p:tgtEl>
                                          <p:spTgt spid="12"/>
                                        </p:tgtEl>
                                        <p:attrNameLst>
                                          <p:attrName>ppt_x</p:attrName>
                                          <p:attrName>ppt_y</p:attrName>
                                        </p:attrNameLst>
                                      </p:cBhvr>
                                      <p:rCtr x="-13814" y="-139"/>
                                    </p:animMotion>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grpId="3" nodeType="clickEffect">
                                  <p:stCondLst>
                                    <p:cond delay="0"/>
                                  </p:stCondLst>
                                  <p:childTnLst>
                                    <p:animMotion origin="layout" path="M -0.02916 0.04097 C -0.02916 0.07708 -0.04423 0.10671 -0.06314 0.10671 C -0.08173 0.10671 -0.09711 0.07708 -0.09711 0.04097 C -0.09711 0.00463 -0.08173 -0.02477 -0.06314 -0.02477 C -0.04423 -0.02477 -0.02916 0.00463 -0.02916 0.04097 Z " pathEditMode="relative" rAng="5400000" ptsTypes="AAAAA">
                                      <p:cBhvr>
                                        <p:cTn id="18" dur="2000" fill="hold"/>
                                        <p:tgtEl>
                                          <p:spTgt spid="12"/>
                                        </p:tgtEl>
                                        <p:attrNameLst>
                                          <p:attrName>ppt_x</p:attrName>
                                          <p:attrName>ppt_y</p:attrName>
                                        </p:attrNameLst>
                                      </p:cBhvr>
                                      <p:rCtr x="-33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smtClean="0"/>
              <a:t>Some </a:t>
            </a:r>
            <a:r>
              <a:rPr lang="pt-PT" dirty="0" err="1" smtClean="0"/>
              <a:t>Javascript</a:t>
            </a:r>
            <a:r>
              <a:rPr lang="pt-PT" dirty="0" smtClean="0"/>
              <a:t> </a:t>
            </a:r>
            <a:r>
              <a:rPr lang="pt-PT" dirty="0" err="1" smtClean="0"/>
              <a:t>Frameworks</a:t>
            </a:r>
            <a:r>
              <a:rPr lang="pt-PT" dirty="0"/>
              <a:t> </a:t>
            </a:r>
            <a:r>
              <a:rPr lang="pt-PT" dirty="0" err="1" smtClean="0"/>
              <a:t>and</a:t>
            </a:r>
            <a:r>
              <a:rPr lang="pt-PT" dirty="0" smtClean="0"/>
              <a:t> </a:t>
            </a:r>
            <a:r>
              <a:rPr lang="pt-PT" dirty="0" err="1" smtClean="0"/>
              <a:t>Libraries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653" y="2172831"/>
            <a:ext cx="3618028" cy="940953"/>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0284" y="3184100"/>
            <a:ext cx="4200313" cy="1052221"/>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07" y="4365104"/>
            <a:ext cx="4138528" cy="736557"/>
          </a:xfrm>
          <a:prstGeom prst="rect">
            <a:avLst/>
          </a:prstGeom>
        </p:spPr>
      </p:pic>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3038" y="4869160"/>
            <a:ext cx="3714807" cy="1033955"/>
          </a:xfrm>
          <a:prstGeom prst="rect">
            <a:avLst/>
          </a:prstGeom>
        </p:spPr>
      </p:pic>
      <p:pic>
        <p:nvPicPr>
          <p:cNvPr id="3" name="Imagem 2"/>
          <p:cNvPicPr>
            <a:picLocks noChangeAspect="1"/>
          </p:cNvPicPr>
          <p:nvPr/>
        </p:nvPicPr>
        <p:blipFill>
          <a:blip r:embed="rId6"/>
          <a:stretch>
            <a:fillRect/>
          </a:stretch>
        </p:blipFill>
        <p:spPr>
          <a:xfrm>
            <a:off x="5070284" y="1421791"/>
            <a:ext cx="3699140" cy="1378970"/>
          </a:xfrm>
          <a:prstGeom prst="rect">
            <a:avLst/>
          </a:prstGeom>
        </p:spPr>
      </p:pic>
    </p:spTree>
    <p:extLst>
      <p:ext uri="{BB962C8B-B14F-4D97-AF65-F5344CB8AC3E}">
        <p14:creationId xmlns:p14="http://schemas.microsoft.com/office/powerpoint/2010/main" val="43445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SPA Samples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12" name="Image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95" y="1643669"/>
            <a:ext cx="2778828" cy="855024"/>
          </a:xfrm>
          <a:prstGeom prst="rect">
            <a:avLst/>
          </a:prstGeom>
        </p:spPr>
      </p:pic>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7047" y="2400749"/>
            <a:ext cx="3011144" cy="859545"/>
          </a:xfrm>
          <a:prstGeom prst="rect">
            <a:avLst/>
          </a:prstGeom>
        </p:spPr>
      </p:pic>
      <p:pic>
        <p:nvPicPr>
          <p:cNvPr id="14" name="Imagem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698" y="2664730"/>
            <a:ext cx="1471656" cy="1471656"/>
          </a:xfrm>
          <a:prstGeom prst="rect">
            <a:avLst/>
          </a:prstGeom>
        </p:spPr>
      </p:pic>
      <p:pic>
        <p:nvPicPr>
          <p:cNvPr id="15" name="Imagem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7255" y="3791746"/>
            <a:ext cx="1196779" cy="1196779"/>
          </a:xfrm>
          <a:prstGeom prst="rect">
            <a:avLst/>
          </a:prstGeom>
        </p:spPr>
      </p:pic>
      <p:pic>
        <p:nvPicPr>
          <p:cNvPr id="16" name="Imagem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7619" y="3033690"/>
            <a:ext cx="2390762" cy="1195381"/>
          </a:xfrm>
          <a:prstGeom prst="rect">
            <a:avLst/>
          </a:prstGeom>
        </p:spPr>
      </p:pic>
      <p:pic>
        <p:nvPicPr>
          <p:cNvPr id="17" name="Imagem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207" y="4834078"/>
            <a:ext cx="3015254" cy="961113"/>
          </a:xfrm>
          <a:prstGeom prst="rect">
            <a:avLst/>
          </a:prstGeom>
        </p:spPr>
      </p:pic>
      <p:pic>
        <p:nvPicPr>
          <p:cNvPr id="3" name="Imagem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8874" y="1288144"/>
            <a:ext cx="1670682" cy="1670682"/>
          </a:xfrm>
          <a:prstGeom prst="rect">
            <a:avLst/>
          </a:prstGeom>
        </p:spPr>
      </p:pic>
    </p:spTree>
    <p:extLst>
      <p:ext uri="{BB962C8B-B14F-4D97-AF65-F5344CB8AC3E}">
        <p14:creationId xmlns:p14="http://schemas.microsoft.com/office/powerpoint/2010/main" val="21679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err="1" smtClean="0">
                <a:solidFill>
                  <a:schemeClr val="bg1">
                    <a:lumMod val="50000"/>
                  </a:schemeClr>
                </a:solidFill>
              </a:rPr>
              <a:t>NetPonto</a:t>
            </a:r>
            <a:r>
              <a:rPr lang="en-US" dirty="0" smtClean="0">
                <a:solidFill>
                  <a:schemeClr val="bg1">
                    <a:lumMod val="50000"/>
                  </a:schemeClr>
                </a:solidFill>
              </a:rPr>
              <a:t> Attendance Manager SPA</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cSld>
  <p:clrMapOvr>
    <a:masterClrMapping/>
  </p:clrMapOvr>
  <mc:AlternateContent xmlns:mc="http://schemas.openxmlformats.org/markup-compatibility/2006">
    <mc:Choice xmlns="" xmlns:p14="http://schemas.microsoft.com/office/powerpoint/2007/7/12/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Dúvidas?</a:t>
            </a:r>
            <a:endParaRPr lang="pt-PT"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574" y="1417638"/>
            <a:ext cx="4944852" cy="4944852"/>
          </a:xfrm>
          <a:prstGeom prst="rect">
            <a:avLst/>
          </a:prstGeom>
        </p:spPr>
      </p:pic>
    </p:spTree>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p:txBody>
          <a:bodyPr>
            <a:noAutofit/>
          </a:bodyPr>
          <a:lstStyle/>
          <a:p>
            <a:pPr marL="0" indent="0">
              <a:buNone/>
            </a:pPr>
            <a:r>
              <a:rPr lang="en-GB" sz="2400" dirty="0" smtClean="0"/>
              <a:t>Angular </a:t>
            </a:r>
            <a:r>
              <a:rPr lang="en-GB" sz="2400" dirty="0" err="1" smtClean="0"/>
              <a:t>Js</a:t>
            </a:r>
            <a:endParaRPr lang="en-US" sz="2400" dirty="0" smtClean="0"/>
          </a:p>
          <a:p>
            <a:pPr lvl="1"/>
            <a:r>
              <a:rPr lang="pt-PT" sz="2000" dirty="0">
                <a:hlinkClick r:id="rId2"/>
              </a:rPr>
              <a:t>https://angularjs.org</a:t>
            </a:r>
            <a:r>
              <a:rPr lang="pt-PT" sz="2000" dirty="0" smtClean="0">
                <a:hlinkClick r:id="rId2"/>
              </a:rPr>
              <a:t>/</a:t>
            </a:r>
            <a:endParaRPr lang="en-US" sz="2000" dirty="0"/>
          </a:p>
          <a:p>
            <a:pPr marL="0" indent="0">
              <a:buNone/>
            </a:pPr>
            <a:r>
              <a:rPr lang="en-GB" sz="2400" dirty="0" smtClean="0"/>
              <a:t>Knockout</a:t>
            </a:r>
            <a:endParaRPr lang="en-US" sz="2400" dirty="0"/>
          </a:p>
          <a:p>
            <a:pPr lvl="1"/>
            <a:r>
              <a:rPr lang="en-US" sz="2000" dirty="0">
                <a:hlinkClick r:id="rId3"/>
              </a:rPr>
              <a:t>http://knockoutjs.com</a:t>
            </a:r>
            <a:r>
              <a:rPr lang="en-US" sz="2000" dirty="0" smtClean="0">
                <a:hlinkClick r:id="rId3"/>
              </a:rPr>
              <a:t>/</a:t>
            </a:r>
            <a:endParaRPr lang="en-US" sz="2000" dirty="0"/>
          </a:p>
          <a:p>
            <a:pPr marL="0" indent="0">
              <a:buNone/>
            </a:pPr>
            <a:r>
              <a:rPr lang="en-GB" sz="2400" dirty="0" smtClean="0"/>
              <a:t>Aurelia</a:t>
            </a:r>
            <a:endParaRPr lang="en-US" sz="2400" dirty="0"/>
          </a:p>
          <a:p>
            <a:pPr lvl="1"/>
            <a:r>
              <a:rPr lang="en-US" sz="2000" dirty="0">
                <a:hlinkClick r:id="rId4"/>
              </a:rPr>
              <a:t>http://aurelia.io</a:t>
            </a:r>
            <a:r>
              <a:rPr lang="en-US" sz="2000" dirty="0" smtClean="0">
                <a:hlinkClick r:id="rId4"/>
              </a:rPr>
              <a:t>/</a:t>
            </a:r>
            <a:endParaRPr lang="en-US" sz="2000" dirty="0"/>
          </a:p>
          <a:p>
            <a:pPr marL="0" indent="0">
              <a:buNone/>
            </a:pPr>
            <a:r>
              <a:rPr lang="en-GB" sz="2400" dirty="0" smtClean="0"/>
              <a:t>React</a:t>
            </a:r>
            <a:endParaRPr lang="en-US" sz="2400" dirty="0"/>
          </a:p>
          <a:p>
            <a:pPr lvl="1"/>
            <a:r>
              <a:rPr lang="en-US" sz="2000" dirty="0">
                <a:hlinkClick r:id="rId5"/>
              </a:rPr>
              <a:t>https://facebook.github.io/react</a:t>
            </a:r>
            <a:r>
              <a:rPr lang="en-US" sz="2000" dirty="0" smtClean="0">
                <a:hlinkClick r:id="rId5"/>
              </a:rPr>
              <a:t>/</a:t>
            </a:r>
            <a:endParaRPr lang="en-US" sz="2000" dirty="0" smtClean="0"/>
          </a:p>
          <a:p>
            <a:pPr marL="0" indent="0">
              <a:buNone/>
            </a:pPr>
            <a:r>
              <a:rPr lang="en-GB" sz="2400" dirty="0" smtClean="0"/>
              <a:t>Backbone</a:t>
            </a:r>
            <a:endParaRPr lang="en-US" sz="2400" dirty="0"/>
          </a:p>
          <a:p>
            <a:pPr lvl="1"/>
            <a:r>
              <a:rPr lang="en-US" sz="2000" dirty="0">
                <a:hlinkClick r:id="rId6"/>
              </a:rPr>
              <a:t>http://backbonejs.org</a:t>
            </a:r>
            <a:r>
              <a:rPr lang="en-US" sz="2000" dirty="0" smtClean="0">
                <a:hlinkClick r:id="rId6"/>
              </a:rPr>
              <a:t>/</a:t>
            </a:r>
            <a:endParaRPr lang="en-US" sz="2000" dirty="0" smtClean="0"/>
          </a:p>
        </p:txBody>
      </p:sp>
    </p:spTree>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“GOLD”</a:t>
            </a:r>
            <a:endParaRPr lang="pt-PT" dirty="0"/>
          </a:p>
        </p:txBody>
      </p:sp>
      <p:pic>
        <p:nvPicPr>
          <p:cNvPr id="2050" name="Picture 2" descr="F:\Users\Caio Proiete\Desktop\gold-sponsor.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936831" y="797475"/>
            <a:ext cx="905158" cy="146140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txBox="1">
            <a:spLocks noChangeArrowheads="1"/>
          </p:cNvSpPr>
          <p:nvPr/>
        </p:nvSpPr>
        <p:spPr>
          <a:xfrm>
            <a:off x="1091571" y="4482117"/>
            <a:ext cx="4329482" cy="76384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a:solidFill>
                  <a:prstClr val="black"/>
                </a:solidFill>
                <a:effectLst>
                  <a:outerShdw blurRad="38100" dist="38100" dir="2700000" algn="tl">
                    <a:srgbClr val="000000">
                      <a:alpha val="43137"/>
                    </a:srgbClr>
                  </a:outerShdw>
                </a:effectLst>
                <a:sym typeface="Helvetica Neue" charset="0"/>
              </a:rPr>
              <a:t>Twitter: @</a:t>
            </a:r>
            <a:r>
              <a:rPr lang="en-US" sz="2600" dirty="0" err="1">
                <a:solidFill>
                  <a:prstClr val="black"/>
                </a:solidFill>
                <a:effectLst>
                  <a:outerShdw blurRad="38100" dist="38100" dir="2700000" algn="tl">
                    <a:srgbClr val="000000">
                      <a:alpha val="43137"/>
                    </a:srgbClr>
                  </a:outerShdw>
                </a:effectLst>
                <a:sym typeface="Helvetica Neue" charset="0"/>
              </a:rPr>
              <a:t>PTMicrosoft</a:t>
            </a:r>
            <a:endParaRPr lang="en-US" sz="2600" dirty="0">
              <a:solidFill>
                <a:prstClr val="black"/>
              </a:solidFill>
              <a:effectLst>
                <a:outerShdw blurRad="38100" dist="38100" dir="2700000" algn="tl">
                  <a:srgbClr val="000000">
                    <a:alpha val="43137"/>
                  </a:srgbClr>
                </a:outerShdw>
              </a:effectLst>
              <a:sym typeface="Helvetica Neue" charset="0"/>
            </a:endParaRPr>
          </a:p>
        </p:txBody>
      </p:sp>
      <p:sp>
        <p:nvSpPr>
          <p:cNvPr id="6" name="Rectangle 2"/>
          <p:cNvSpPr txBox="1">
            <a:spLocks noChangeArrowheads="1"/>
          </p:cNvSpPr>
          <p:nvPr/>
        </p:nvSpPr>
        <p:spPr>
          <a:xfrm>
            <a:off x="4426443" y="4500455"/>
            <a:ext cx="4563508" cy="64572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75" dirty="0">
                <a:solidFill>
                  <a:prstClr val="black"/>
                </a:solidFill>
                <a:effectLst>
                  <a:outerShdw blurRad="38100" dist="38100" dir="2700000" algn="tl">
                    <a:srgbClr val="000000">
                      <a:alpha val="43137"/>
                    </a:srgbClr>
                  </a:outerShdw>
                </a:effectLst>
                <a:sym typeface="Helvetica Neue" charset="0"/>
              </a:rPr>
              <a:t>http://www.microsoft.com/portugal</a:t>
            </a:r>
          </a:p>
        </p:txBody>
      </p:sp>
      <p:pic>
        <p:nvPicPr>
          <p:cNvPr id="7" name="Picture 3">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1120" y="2551409"/>
            <a:ext cx="7017316" cy="1598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991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“Silver”</a:t>
            </a:r>
            <a:endParaRPr lang="pt-PT" dirty="0"/>
          </a:p>
        </p:txBody>
      </p:sp>
      <p:pic>
        <p:nvPicPr>
          <p:cNvPr id="10" name="Picture 9"/>
          <p:cNvPicPr>
            <a:picLocks noChangeAspect="1"/>
          </p:cNvPicPr>
          <p:nvPr/>
        </p:nvPicPr>
        <p:blipFill>
          <a:blip r:embed="rId3" cstate="print"/>
          <a:stretch>
            <a:fillRect/>
          </a:stretch>
        </p:blipFill>
        <p:spPr>
          <a:xfrm>
            <a:off x="2089204" y="4645604"/>
            <a:ext cx="4349074" cy="7430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675" y="1966337"/>
            <a:ext cx="4472130" cy="1397541"/>
          </a:xfrm>
          <a:prstGeom prst="rect">
            <a:avLst/>
          </a:prstGeom>
        </p:spPr>
      </p:pic>
      <p:pic>
        <p:nvPicPr>
          <p:cNvPr id="9" name="Picture 2" descr="Syncfus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7307" y="3248062"/>
            <a:ext cx="3008893" cy="10531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6730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893" y="2668422"/>
            <a:ext cx="3360783" cy="15035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20480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Who</a:t>
            </a:r>
            <a:r>
              <a:rPr lang="pt-PT" dirty="0" smtClean="0"/>
              <a:t> I </a:t>
            </a:r>
            <a:r>
              <a:rPr lang="pt-PT" dirty="0" err="1" smtClean="0"/>
              <a:t>am</a:t>
            </a:r>
            <a:r>
              <a:rPr lang="pt-PT" dirty="0" smtClean="0"/>
              <a:t>?</a:t>
            </a:r>
            <a:endParaRPr lang="pt-PT" dirty="0"/>
          </a:p>
        </p:txBody>
      </p:sp>
      <p:sp>
        <p:nvSpPr>
          <p:cNvPr id="7" name="Content Placeholder 2"/>
          <p:cNvSpPr>
            <a:spLocks noGrp="1"/>
          </p:cNvSpPr>
          <p:nvPr>
            <p:ph idx="1"/>
          </p:nvPr>
        </p:nvSpPr>
        <p:spPr>
          <a:xfrm>
            <a:off x="486356" y="1477032"/>
            <a:ext cx="8915400" cy="2185989"/>
          </a:xfrm>
        </p:spPr>
        <p:txBody>
          <a:bodyPr>
            <a:noAutofit/>
          </a:bodyPr>
          <a:lstStyle/>
          <a:p>
            <a:pPr marL="0" indent="0">
              <a:buNone/>
            </a:pPr>
            <a:r>
              <a:rPr lang="pt-PT" sz="4000" b="1" dirty="0" smtClean="0"/>
              <a:t>Mónica Rodrigues</a:t>
            </a:r>
          </a:p>
          <a:p>
            <a:pPr marL="0" indent="0">
              <a:buNone/>
            </a:pPr>
            <a:endParaRPr lang="pt-PT" sz="2800" dirty="0" smtClean="0"/>
          </a:p>
          <a:p>
            <a:pPr marL="0" indent="0">
              <a:buNone/>
            </a:pPr>
            <a:r>
              <a:rPr lang="pt-PT" sz="2800" dirty="0" smtClean="0"/>
              <a:t>		         Software </a:t>
            </a:r>
            <a:r>
              <a:rPr lang="pt-PT" sz="2800" dirty="0" err="1" smtClean="0"/>
              <a:t>Engineer</a:t>
            </a:r>
            <a:endParaRPr lang="pt-PT" sz="2800" dirty="0" smtClean="0"/>
          </a:p>
          <a:p>
            <a:pPr marL="0" indent="0">
              <a:buNone/>
            </a:pPr>
            <a:endParaRPr lang="pt-PT" sz="2800" dirty="0"/>
          </a:p>
          <a:p>
            <a:pPr marL="0" indent="0">
              <a:buNone/>
            </a:pPr>
            <a:endParaRPr lang="pt-PT" sz="2800" dirty="0"/>
          </a:p>
          <a:p>
            <a:pPr marL="0" indent="0">
              <a:buNone/>
            </a:pPr>
            <a:endParaRPr lang="pt-PT" sz="2800" dirty="0" smtClean="0"/>
          </a:p>
          <a:p>
            <a:pPr marL="0" indent="0">
              <a:buNone/>
            </a:pPr>
            <a:endParaRPr lang="pt-PT" sz="2800" dirty="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263" y="2348880"/>
            <a:ext cx="2122481" cy="974519"/>
          </a:xfrm>
          <a:prstGeom prst="rect">
            <a:avLst/>
          </a:prstGeom>
        </p:spPr>
      </p:pic>
      <p:grpSp>
        <p:nvGrpSpPr>
          <p:cNvPr id="5" name="Grupo 4"/>
          <p:cNvGrpSpPr/>
          <p:nvPr/>
        </p:nvGrpSpPr>
        <p:grpSpPr>
          <a:xfrm>
            <a:off x="526263" y="3454505"/>
            <a:ext cx="8747217" cy="1414655"/>
            <a:chOff x="7034412" y="806267"/>
            <a:chExt cx="9090320" cy="1496468"/>
          </a:xfrm>
        </p:grpSpPr>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4412" y="806267"/>
              <a:ext cx="1995291" cy="1496468"/>
            </a:xfrm>
            <a:prstGeom prst="rect">
              <a:avLst/>
            </a:prstGeom>
          </p:spPr>
        </p:pic>
        <p:sp>
          <p:nvSpPr>
            <p:cNvPr id="9" name="CaixaDeTexto 8"/>
            <p:cNvSpPr txBox="1"/>
            <p:nvPr/>
          </p:nvSpPr>
          <p:spPr>
            <a:xfrm>
              <a:off x="8840494" y="1052423"/>
              <a:ext cx="7284238" cy="954107"/>
            </a:xfrm>
            <a:prstGeom prst="rect">
              <a:avLst/>
            </a:prstGeom>
            <a:noFill/>
          </p:spPr>
          <p:txBody>
            <a:bodyPr wrap="none" rtlCol="0">
              <a:spAutoFit/>
            </a:bodyPr>
            <a:lstStyle/>
            <a:p>
              <a:r>
                <a:rPr lang="pt-PT" sz="2800" dirty="0" smtClean="0"/>
                <a:t>  </a:t>
              </a:r>
              <a:r>
                <a:rPr lang="pt-PT" sz="2800" dirty="0" err="1" smtClean="0"/>
                <a:t>Since</a:t>
              </a:r>
              <a:r>
                <a:rPr lang="pt-PT" sz="2800" dirty="0" smtClean="0"/>
                <a:t> 2010: HTML5, CSS3, </a:t>
              </a:r>
              <a:r>
                <a:rPr lang="pt-PT" sz="2800" dirty="0" err="1" smtClean="0"/>
                <a:t>AngularJs</a:t>
              </a:r>
              <a:r>
                <a:rPr lang="pt-PT" sz="2800" dirty="0" smtClean="0"/>
                <a:t>, Knockout, </a:t>
              </a:r>
            </a:p>
            <a:p>
              <a:r>
                <a:rPr lang="pt-PT" sz="2800" dirty="0"/>
                <a:t> </a:t>
              </a:r>
              <a:r>
                <a:rPr lang="pt-PT" sz="2800" dirty="0" smtClean="0"/>
                <a:t>                      </a:t>
              </a:r>
              <a:r>
                <a:rPr lang="pt-PT" sz="2800" dirty="0" err="1" smtClean="0"/>
                <a:t>Asp.Net</a:t>
              </a:r>
              <a:r>
                <a:rPr lang="pt-PT" sz="2800" dirty="0" smtClean="0"/>
                <a:t> </a:t>
              </a:r>
              <a:r>
                <a:rPr lang="pt-PT" sz="2800" dirty="0" err="1" smtClean="0"/>
                <a:t>WebApi</a:t>
              </a:r>
              <a:r>
                <a:rPr lang="pt-PT" sz="2800" dirty="0" smtClean="0"/>
                <a:t>, C#</a:t>
              </a:r>
              <a:endParaRPr lang="pt-PT" sz="2800" dirty="0"/>
            </a:p>
          </p:txBody>
        </p:sp>
      </p:gr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55" y="5010367"/>
            <a:ext cx="1813789" cy="1280322"/>
          </a:xfrm>
          <a:prstGeom prst="rect">
            <a:avLst/>
          </a:prstGeom>
        </p:spPr>
      </p:pic>
      <p:sp>
        <p:nvSpPr>
          <p:cNvPr id="10" name="CaixaDeTexto 9"/>
          <p:cNvSpPr txBox="1"/>
          <p:nvPr/>
        </p:nvSpPr>
        <p:spPr>
          <a:xfrm>
            <a:off x="2446244" y="5388918"/>
            <a:ext cx="3805401" cy="523220"/>
          </a:xfrm>
          <a:prstGeom prst="rect">
            <a:avLst/>
          </a:prstGeom>
          <a:noFill/>
        </p:spPr>
        <p:txBody>
          <a:bodyPr wrap="none" rtlCol="0">
            <a:spAutoFit/>
          </a:bodyPr>
          <a:lstStyle/>
          <a:p>
            <a:r>
              <a:rPr lang="pt-PT" sz="2800" dirty="0" smtClean="0"/>
              <a:t> </a:t>
            </a:r>
            <a:r>
              <a:rPr lang="pt-PT" sz="2800" dirty="0" err="1" smtClean="0"/>
              <a:t>Member</a:t>
            </a:r>
            <a:r>
              <a:rPr lang="pt-PT" sz="2800" dirty="0" smtClean="0"/>
              <a:t> </a:t>
            </a:r>
            <a:r>
              <a:rPr lang="pt-PT" sz="2800" dirty="0" err="1" smtClean="0"/>
              <a:t>and</a:t>
            </a:r>
            <a:r>
              <a:rPr lang="pt-PT" sz="2800" dirty="0" smtClean="0"/>
              <a:t> </a:t>
            </a:r>
            <a:r>
              <a:rPr lang="pt-PT" sz="2800" dirty="0" err="1" smtClean="0"/>
              <a:t>Organizer</a:t>
            </a:r>
            <a:r>
              <a:rPr lang="pt-PT" sz="2800" dirty="0" smtClean="0"/>
              <a:t> </a:t>
            </a:r>
            <a:endParaRPr lang="pt-PT" sz="2800" dirty="0"/>
          </a:p>
        </p:txBody>
      </p:sp>
      <p:pic>
        <p:nvPicPr>
          <p:cNvPr id="3" name="Imagem 2"/>
          <p:cNvPicPr>
            <a:picLocks noChangeAspect="1"/>
          </p:cNvPicPr>
          <p:nvPr/>
        </p:nvPicPr>
        <p:blipFill>
          <a:blip r:embed="rId5"/>
          <a:stretch>
            <a:fillRect/>
          </a:stretch>
        </p:blipFill>
        <p:spPr>
          <a:xfrm>
            <a:off x="6877805" y="669862"/>
            <a:ext cx="2523951" cy="2719729"/>
          </a:xfrm>
          <a:prstGeom prst="rect">
            <a:avLst/>
          </a:prstGeom>
        </p:spPr>
      </p:pic>
    </p:spTree>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pPr algn="ctr"/>
            <a:r>
              <a:rPr lang="pt-PT" dirty="0"/>
              <a:t>http://</a:t>
            </a:r>
            <a:r>
              <a:rPr lang="pt-PT" dirty="0" err="1" smtClean="0"/>
              <a:t>bit.ly</a:t>
            </a:r>
            <a:r>
              <a:rPr lang="pt-PT" dirty="0" smtClean="0"/>
              <a:t>/netponto-aval-60</a:t>
            </a:r>
            <a:endParaRPr lang="pt-PT" dirty="0">
              <a:solidFill>
                <a:srgbClr val="FF0000"/>
              </a:solidFill>
            </a:endParaRPr>
          </a:p>
        </p:txBody>
      </p:sp>
      <p:sp>
        <p:nvSpPr>
          <p:cNvPr id="2" name="TextBox 1"/>
          <p:cNvSpPr txBox="1"/>
          <p:nvPr/>
        </p:nvSpPr>
        <p:spPr>
          <a:xfrm>
            <a:off x="1910662" y="5089570"/>
            <a:ext cx="3536546" cy="458331"/>
          </a:xfrm>
          <a:prstGeom prst="rect">
            <a:avLst/>
          </a:prstGeom>
          <a:noFill/>
        </p:spPr>
        <p:txBody>
          <a:bodyPr wrap="none" rtlCol="0">
            <a:spAutoFit/>
          </a:bodyPr>
          <a:lstStyle/>
          <a:p>
            <a:r>
              <a:rPr lang="pt-PT" sz="1189" dirty="0">
                <a:solidFill>
                  <a:prstClr val="black"/>
                </a:solidFill>
              </a:rPr>
              <a:t>* Para quem não puder preencher durante a reunião, </a:t>
            </a:r>
          </a:p>
          <a:p>
            <a:r>
              <a:rPr lang="pt-PT" sz="1189" dirty="0">
                <a:solidFill>
                  <a:prstClr val="black"/>
                </a:solidFill>
              </a:rPr>
              <a:t>iremos enviar um email com o link à tarde</a:t>
            </a:r>
            <a:endParaRPr lang="en-GB" sz="1189" dirty="0">
              <a:solidFill>
                <a:prstClr val="black"/>
              </a:solidFill>
            </a:endParaRP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8" y="1794768"/>
            <a:ext cx="3095625" cy="3095625"/>
          </a:xfrm>
          <a:prstGeom prst="rect">
            <a:avLst/>
          </a:prstGeom>
        </p:spPr>
      </p:pic>
    </p:spTree>
    <p:extLst>
      <p:ext uri="{BB962C8B-B14F-4D97-AF65-F5344CB8AC3E}">
        <p14:creationId xmlns:p14="http://schemas.microsoft.com/office/powerpoint/2010/main" val="3124685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Próximas reuniões presenciais</a:t>
            </a:r>
            <a:endParaRPr lang="pt-PT" dirty="0"/>
          </a:p>
        </p:txBody>
      </p:sp>
      <p:sp>
        <p:nvSpPr>
          <p:cNvPr id="6" name="Content Placeholder 5"/>
          <p:cNvSpPr>
            <a:spLocks noGrp="1"/>
          </p:cNvSpPr>
          <p:nvPr>
            <p:ph idx="1"/>
          </p:nvPr>
        </p:nvSpPr>
        <p:spPr/>
        <p:txBody>
          <a:bodyPr>
            <a:noAutofit/>
          </a:bodyPr>
          <a:lstStyle/>
          <a:p>
            <a:pPr marL="0" indent="0">
              <a:buNone/>
            </a:pPr>
            <a:r>
              <a:rPr lang="pt-PT" sz="3200" dirty="0">
                <a:solidFill>
                  <a:schemeClr val="bg1">
                    <a:lumMod val="50000"/>
                  </a:schemeClr>
                </a:solidFill>
              </a:rPr>
              <a:t>19/03/2016 –  Lisboa</a:t>
            </a:r>
          </a:p>
          <a:p>
            <a:pPr marL="0" indent="0">
              <a:buNone/>
            </a:pPr>
            <a:r>
              <a:rPr lang="pt-PT" sz="3200"/>
              <a:t>02/04/2016 </a:t>
            </a:r>
            <a:r>
              <a:rPr lang="pt-PT" sz="3200" dirty="0"/>
              <a:t>– Porto</a:t>
            </a:r>
          </a:p>
          <a:p>
            <a:pPr marL="0" indent="0">
              <a:buNone/>
            </a:pPr>
            <a:r>
              <a:rPr lang="pt-PT" sz="3200" dirty="0">
                <a:solidFill>
                  <a:prstClr val="black"/>
                </a:solidFill>
              </a:rPr>
              <a:t>16/04/2016 – Lisboa</a:t>
            </a:r>
          </a:p>
          <a:p>
            <a:pPr marL="0" indent="0">
              <a:buNone/>
            </a:pPr>
            <a:r>
              <a:rPr lang="pt-PT" sz="3200" dirty="0">
                <a:solidFill>
                  <a:prstClr val="black"/>
                </a:solidFill>
              </a:rPr>
              <a:t>19/05/2016 – 21/05/2016 – </a:t>
            </a:r>
            <a:r>
              <a:rPr lang="pt-PT" sz="3200" dirty="0" err="1">
                <a:solidFill>
                  <a:prstClr val="black"/>
                </a:solidFill>
              </a:rPr>
              <a:t>TugaIT</a:t>
            </a:r>
            <a:r>
              <a:rPr lang="pt-PT" sz="3200" dirty="0">
                <a:solidFill>
                  <a:prstClr val="black"/>
                </a:solidFill>
              </a:rPr>
              <a:t> (Lisboa)</a:t>
            </a:r>
            <a:endParaRPr lang="pt-PT" sz="2000" dirty="0"/>
          </a:p>
          <a:p>
            <a:pPr marL="0" indent="0">
              <a:buNone/>
            </a:pPr>
            <a:r>
              <a:rPr lang="pt-PT" sz="3200" dirty="0">
                <a:solidFill>
                  <a:srgbClr val="0070C0"/>
                </a:solidFill>
              </a:rPr>
              <a:t>Reserva estes dias na agenda! :)</a:t>
            </a:r>
          </a:p>
          <a:p>
            <a:pPr marL="0" indent="0">
              <a:buNone/>
            </a:pPr>
            <a:r>
              <a:rPr lang="pt-PT" sz="2800" dirty="0">
                <a:solidFill>
                  <a:srgbClr val="0070C0"/>
                </a:solidFill>
              </a:rPr>
              <a:t/>
            </a:r>
            <a:br>
              <a:rPr lang="pt-PT" sz="2800" dirty="0">
                <a:solidFill>
                  <a:srgbClr val="0070C0"/>
                </a:solidFill>
              </a:rPr>
            </a:br>
            <a:endParaRPr lang="pt-PT" sz="2800" dirty="0">
              <a:solidFill>
                <a:srgbClr val="0070C0"/>
              </a:solidFill>
            </a:endParaRPr>
          </a:p>
        </p:txBody>
      </p:sp>
    </p:spTree>
    <p:extLst>
      <p:ext uri="{BB962C8B-B14F-4D97-AF65-F5344CB8AC3E}">
        <p14:creationId xmlns:p14="http://schemas.microsoft.com/office/powerpoint/2010/main" val="1008770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smtClean="0"/>
              <a:t>Thank you!</a:t>
            </a:r>
            <a:endParaRPr lang="pt-PT" dirty="0"/>
          </a:p>
        </p:txBody>
      </p:sp>
      <p:sp>
        <p:nvSpPr>
          <p:cNvPr id="2" name="Content Placeholder 1"/>
          <p:cNvSpPr>
            <a:spLocks noGrp="1"/>
          </p:cNvSpPr>
          <p:nvPr>
            <p:ph idx="1"/>
          </p:nvPr>
        </p:nvSpPr>
        <p:spPr/>
        <p:txBody>
          <a:bodyPr/>
          <a:lstStyle/>
          <a:p>
            <a:pPr marL="0" indent="0">
              <a:buNone/>
            </a:pPr>
            <a:r>
              <a:rPr lang="pt-PT" dirty="0" smtClean="0"/>
              <a:t>Mónica Rodrigues</a:t>
            </a:r>
          </a:p>
          <a:p>
            <a:pPr marL="0" indent="0">
              <a:buNone/>
            </a:pPr>
            <a:r>
              <a:rPr lang="pt-PT" sz="2800" dirty="0" smtClean="0"/>
              <a:t>Email: </a:t>
            </a:r>
            <a:r>
              <a:rPr lang="pt-PT" sz="2800" dirty="0" smtClean="0">
                <a:hlinkClick r:id="rId3"/>
              </a:rPr>
              <a:t>monica85rodrigues@gmail.com</a:t>
            </a:r>
            <a:endParaRPr lang="pt-PT" sz="2800" dirty="0" smtClean="0"/>
          </a:p>
          <a:p>
            <a:pPr marL="0" indent="0">
              <a:buNone/>
            </a:pPr>
            <a:r>
              <a:rPr lang="pt-PT" sz="2800" dirty="0"/>
              <a:t>Personal </a:t>
            </a:r>
            <a:r>
              <a:rPr lang="pt-PT" sz="2800" dirty="0" smtClean="0"/>
              <a:t>Website</a:t>
            </a:r>
            <a:r>
              <a:rPr lang="pt-PT" sz="2800" dirty="0"/>
              <a:t>: </a:t>
            </a:r>
            <a:r>
              <a:rPr lang="pt-PT" sz="2800" dirty="0" smtClean="0">
                <a:hlinkClick r:id="rId4"/>
              </a:rPr>
              <a:t>http</a:t>
            </a:r>
            <a:r>
              <a:rPr lang="pt-PT" sz="2800" dirty="0">
                <a:hlinkClick r:id="rId4"/>
              </a:rPr>
              <a:t>://fullhand.pt</a:t>
            </a:r>
            <a:r>
              <a:rPr lang="pt-PT" sz="2800" dirty="0" smtClean="0">
                <a:hlinkClick r:id="rId4"/>
              </a:rPr>
              <a:t>/</a:t>
            </a:r>
            <a:endParaRPr lang="pt-PT" sz="2800" dirty="0" smtClean="0"/>
          </a:p>
          <a:p>
            <a:pPr marL="0" indent="0">
              <a:buNone/>
            </a:pPr>
            <a:endParaRPr lang="pt-PT" sz="2800" dirty="0" smtClean="0"/>
          </a:p>
          <a:p>
            <a:pPr marL="0" indent="0">
              <a:buNone/>
            </a:pPr>
            <a:r>
              <a:rPr lang="pt-PT" sz="2800" dirty="0" smtClean="0"/>
              <a:t>         </a:t>
            </a:r>
            <a:r>
              <a:rPr lang="en-GB" sz="2800" dirty="0">
                <a:hlinkClick r:id="rId5"/>
              </a:rPr>
              <a:t>@Monica85Rodrig</a:t>
            </a:r>
            <a:endParaRPr lang="pt-PT" sz="2800" dirty="0"/>
          </a:p>
          <a:p>
            <a:pPr marL="0" indent="0">
              <a:buNone/>
            </a:pPr>
            <a:r>
              <a:rPr lang="pt-PT" sz="2800" dirty="0" smtClean="0"/>
              <a:t>          </a:t>
            </a:r>
            <a:r>
              <a:rPr lang="en-GB" sz="2800" dirty="0" smtClean="0">
                <a:hlinkClick r:id="rId6"/>
              </a:rPr>
              <a:t>https</a:t>
            </a:r>
            <a:r>
              <a:rPr lang="en-GB" sz="2800" dirty="0">
                <a:hlinkClick r:id="rId6"/>
              </a:rPr>
              <a:t>://</a:t>
            </a:r>
            <a:r>
              <a:rPr lang="en-GB" sz="2800" dirty="0" smtClean="0">
                <a:hlinkClick r:id="rId6"/>
              </a:rPr>
              <a:t>pt.linkedin.com/in/monicascrodrigues</a:t>
            </a:r>
            <a:endParaRPr lang="en-GB" sz="2800" dirty="0" smtClean="0"/>
          </a:p>
          <a:p>
            <a:pPr marL="0" indent="0">
              <a:buNone/>
            </a:pPr>
            <a:r>
              <a:rPr lang="en-GB" sz="2800" dirty="0"/>
              <a:t> </a:t>
            </a:r>
            <a:r>
              <a:rPr lang="en-GB" sz="2800" dirty="0" smtClean="0"/>
              <a:t>         </a:t>
            </a:r>
            <a:r>
              <a:rPr lang="en-GB" sz="2800" dirty="0" smtClean="0">
                <a:hlinkClick r:id="rId7"/>
              </a:rPr>
              <a:t>https</a:t>
            </a:r>
            <a:r>
              <a:rPr lang="en-GB" sz="2800" dirty="0">
                <a:hlinkClick r:id="rId7"/>
              </a:rPr>
              <a:t>://</a:t>
            </a:r>
            <a:r>
              <a:rPr lang="en-GB" sz="2800" dirty="0" smtClean="0">
                <a:hlinkClick r:id="rId7"/>
              </a:rPr>
              <a:t>github.com/monica85rodrigues</a:t>
            </a:r>
            <a:endParaRPr lang="en-GB" sz="2800" dirty="0" smtClean="0"/>
          </a:p>
          <a:p>
            <a:pPr marL="0" indent="0">
              <a:buNone/>
            </a:pPr>
            <a:endParaRPr lang="en-GB" sz="2800" dirty="0"/>
          </a:p>
          <a:p>
            <a:pPr marL="0" indent="0">
              <a:buNone/>
            </a:pPr>
            <a:endParaRPr lang="en-GB" sz="2800" dirty="0"/>
          </a:p>
          <a:p>
            <a:pPr marL="0" indent="0">
              <a:buNone/>
            </a:pPr>
            <a:endParaRPr lang="pt-PT" sz="2800" dirty="0" smtClean="0"/>
          </a:p>
        </p:txBody>
      </p:sp>
      <p:pic>
        <p:nvPicPr>
          <p:cNvPr id="3" name="Imagem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740" y="3926270"/>
            <a:ext cx="457200" cy="447675"/>
          </a:xfrm>
          <a:prstGeom prst="rect">
            <a:avLst/>
          </a:prstGeom>
        </p:spPr>
      </p:pic>
      <p:pic>
        <p:nvPicPr>
          <p:cNvPr id="5" name="Imagem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388" y="4465600"/>
            <a:ext cx="457200" cy="457200"/>
          </a:xfrm>
          <a:prstGeom prst="rect">
            <a:avLst/>
          </a:prstGeom>
        </p:spPr>
      </p:pic>
      <p:pic>
        <p:nvPicPr>
          <p:cNvPr id="7" name="Imagem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8740" y="4988024"/>
            <a:ext cx="457200" cy="457200"/>
          </a:xfrm>
          <a:prstGeom prst="rect">
            <a:avLst/>
          </a:prstGeom>
        </p:spPr>
      </p:pic>
      <p:pic>
        <p:nvPicPr>
          <p:cNvPr id="4" name="Imagem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37176" y="404663"/>
            <a:ext cx="2873524" cy="3591905"/>
          </a:xfrm>
          <a:prstGeom prst="rect">
            <a:avLst/>
          </a:prstGeom>
        </p:spPr>
      </p:pic>
    </p:spTree>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Contents</a:t>
            </a:r>
            <a:endParaRPr lang="pt-PT" dirty="0"/>
          </a:p>
        </p:txBody>
      </p:sp>
      <p:sp>
        <p:nvSpPr>
          <p:cNvPr id="4" name="Content Placeholder 3"/>
          <p:cNvSpPr>
            <a:spLocks noGrp="1"/>
          </p:cNvSpPr>
          <p:nvPr>
            <p:ph idx="1"/>
          </p:nvPr>
        </p:nvSpPr>
        <p:spPr/>
        <p:txBody>
          <a:bodyPr>
            <a:normAutofit lnSpcReduction="10000"/>
          </a:bodyPr>
          <a:lstStyle/>
          <a:p>
            <a:r>
              <a:rPr lang="pt-PT" sz="3200" dirty="0" err="1" smtClean="0"/>
              <a:t>Challenge</a:t>
            </a:r>
            <a:endParaRPr lang="pt-PT" sz="3200" dirty="0" smtClean="0"/>
          </a:p>
          <a:p>
            <a:r>
              <a:rPr lang="pt-PT" sz="3200" dirty="0" err="1" smtClean="0"/>
              <a:t>Solution</a:t>
            </a:r>
            <a:endParaRPr lang="pt-PT" sz="3200" dirty="0" smtClean="0"/>
          </a:p>
          <a:p>
            <a:r>
              <a:rPr lang="pt-PT" sz="3200" dirty="0" err="1" smtClean="0"/>
              <a:t>Motivations</a:t>
            </a:r>
            <a:endParaRPr lang="pt-PT" sz="3200" dirty="0" smtClean="0"/>
          </a:p>
          <a:p>
            <a:r>
              <a:rPr lang="pt-PT" sz="3200" dirty="0" err="1" smtClean="0"/>
              <a:t>Considerations</a:t>
            </a:r>
            <a:endParaRPr lang="pt-PT" sz="3200" dirty="0" smtClean="0"/>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vs</a:t>
            </a:r>
            <a:r>
              <a:rPr lang="pt-PT" sz="3200" dirty="0" smtClean="0"/>
              <a:t> SPA</a:t>
            </a:r>
          </a:p>
          <a:p>
            <a:r>
              <a:rPr lang="pt-PT" sz="3200" dirty="0" smtClean="0"/>
              <a:t>Some </a:t>
            </a:r>
            <a:r>
              <a:rPr lang="pt-PT" sz="3200" dirty="0" err="1" smtClean="0"/>
              <a:t>Javascript</a:t>
            </a:r>
            <a:r>
              <a:rPr lang="pt-PT" sz="3200" dirty="0" smtClean="0"/>
              <a:t> </a:t>
            </a:r>
            <a:r>
              <a:rPr lang="pt-PT" sz="3200" dirty="0" err="1" smtClean="0"/>
              <a:t>Frameworks</a:t>
            </a:r>
            <a:endParaRPr lang="pt-PT" sz="3200" dirty="0"/>
          </a:p>
          <a:p>
            <a:r>
              <a:rPr lang="pt-PT" sz="3200" dirty="0" smtClean="0"/>
              <a:t>Demo</a:t>
            </a:r>
          </a:p>
          <a:p>
            <a:r>
              <a:rPr lang="pt-PT" sz="3200" dirty="0" err="1" smtClean="0"/>
              <a:t>References</a:t>
            </a:r>
            <a:endParaRPr lang="pt-PT" sz="3200" dirty="0" smtClean="0"/>
          </a:p>
        </p:txBody>
      </p:sp>
    </p:spTree>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Challenge</a:t>
            </a:r>
            <a:r>
              <a:rPr lang="pt-PT" dirty="0" smtClean="0"/>
              <a:t>	</a:t>
            </a:r>
            <a:endParaRPr lang="pt-PT" dirty="0"/>
          </a:p>
        </p:txBody>
      </p:sp>
      <p:sp>
        <p:nvSpPr>
          <p:cNvPr id="4" name="Content Placeholder 3"/>
          <p:cNvSpPr>
            <a:spLocks noGrp="1"/>
          </p:cNvSpPr>
          <p:nvPr>
            <p:ph idx="1"/>
          </p:nvPr>
        </p:nvSpPr>
        <p:spPr>
          <a:xfrm>
            <a:off x="495300" y="1916832"/>
            <a:ext cx="8915400" cy="4525963"/>
          </a:xfrm>
        </p:spPr>
        <p:txBody>
          <a:bodyPr>
            <a:noAutofit/>
          </a:bodyPr>
          <a:lstStyle/>
          <a:p>
            <a:pPr marL="0" indent="0">
              <a:buNone/>
            </a:pPr>
            <a:endParaRPr lang="en-GB" sz="3200" dirty="0" smtClean="0"/>
          </a:p>
          <a:p>
            <a:pPr marL="0" indent="0">
              <a:buNone/>
            </a:pPr>
            <a:r>
              <a:rPr lang="en-GB" sz="3200" dirty="0" smtClean="0"/>
              <a:t>Users </a:t>
            </a:r>
            <a:r>
              <a:rPr lang="en-GB" sz="3200" dirty="0"/>
              <a:t>want a central place to view or take actions on most or all content so they don’t have to waste time navigating between pages.</a:t>
            </a:r>
            <a:endParaRPr lang="pt-PT" sz="3200" dirty="0"/>
          </a:p>
        </p:txBody>
      </p:sp>
    </p:spTree>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44624"/>
            <a:ext cx="8915400" cy="1143000"/>
          </a:xfrm>
        </p:spPr>
        <p:txBody>
          <a:bodyPr/>
          <a:lstStyle/>
          <a:p>
            <a:r>
              <a:rPr lang="pt-PT" dirty="0" err="1" smtClean="0"/>
              <a:t>Solution</a:t>
            </a:r>
            <a:endParaRPr lang="pt-PT" dirty="0"/>
          </a:p>
        </p:txBody>
      </p:sp>
      <p:sp>
        <p:nvSpPr>
          <p:cNvPr id="3" name="Marcador de Posição de Conteúdo 2"/>
          <p:cNvSpPr>
            <a:spLocks noGrp="1"/>
          </p:cNvSpPr>
          <p:nvPr>
            <p:ph idx="1"/>
          </p:nvPr>
        </p:nvSpPr>
        <p:spPr>
          <a:xfrm>
            <a:off x="3116598" y="1137320"/>
            <a:ext cx="4061494" cy="676671"/>
          </a:xfrm>
        </p:spPr>
        <p:txBody>
          <a:bodyPr>
            <a:noAutofit/>
          </a:bodyPr>
          <a:lstStyle/>
          <a:p>
            <a:pPr marL="0" indent="0" algn="ctr">
              <a:buNone/>
            </a:pPr>
            <a:r>
              <a:rPr lang="en-GB" sz="3600" dirty="0" smtClean="0"/>
              <a:t>Go to a SPA</a:t>
            </a:r>
            <a:endParaRPr lang="en-GB" sz="3600" dirty="0"/>
          </a:p>
        </p:txBody>
      </p:sp>
      <p:pic>
        <p:nvPicPr>
          <p:cNvPr id="5" name="Picture 2" descr="http://www.kahalaresort.com/i/SITE_130419_11280986_BDQ1G/content/CMS_130627_11323619_E1E0R/D12353E6-188B-3B72-2EA84FA07B3710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20" y="1687413"/>
            <a:ext cx="5429250" cy="4333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Solution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r>
              <a:rPr lang="en-GB" sz="3200" dirty="0"/>
              <a:t>Use modern web development techniques to build a single-page app that doesn’t need to reload itself as the user browses through it.</a:t>
            </a:r>
            <a:endParaRPr lang="pt-PT" sz="3200" dirty="0"/>
          </a:p>
          <a:p>
            <a:pPr marL="0" indent="0">
              <a:buNone/>
            </a:pPr>
            <a:endParaRPr lang="pt-PT" sz="3200" dirty="0" smtClean="0"/>
          </a:p>
          <a:p>
            <a:pPr marL="0" indent="0">
              <a:buNone/>
            </a:pPr>
            <a:endParaRPr lang="pt-PT" sz="3200" dirty="0" smtClean="0"/>
          </a:p>
        </p:txBody>
      </p:sp>
      <p:sp>
        <p:nvSpPr>
          <p:cNvPr id="5" name="Título 1"/>
          <p:cNvSpPr txBox="1">
            <a:spLocks/>
          </p:cNvSpPr>
          <p:nvPr/>
        </p:nvSpPr>
        <p:spPr>
          <a:xfrm>
            <a:off x="2216696" y="3861048"/>
            <a:ext cx="5203179" cy="1275081"/>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PT" sz="16600" dirty="0" smtClean="0">
                <a:solidFill>
                  <a:schemeClr val="accent3">
                    <a:lumMod val="75000"/>
                  </a:schemeClr>
                </a:solidFill>
              </a:rPr>
              <a:t>SPA</a:t>
            </a:r>
            <a:endParaRPr lang="pt-PT" sz="7200" dirty="0" smtClean="0">
              <a:solidFill>
                <a:schemeClr val="accent3">
                  <a:lumMod val="75000"/>
                </a:schemeClr>
              </a:solidFill>
            </a:endParaRPr>
          </a:p>
        </p:txBody>
      </p:sp>
      <p:sp>
        <p:nvSpPr>
          <p:cNvPr id="6" name="CaixaDeTexto 5"/>
          <p:cNvSpPr txBox="1"/>
          <p:nvPr/>
        </p:nvSpPr>
        <p:spPr>
          <a:xfrm>
            <a:off x="1604628" y="5089102"/>
            <a:ext cx="6696744" cy="830997"/>
          </a:xfrm>
          <a:prstGeom prst="rect">
            <a:avLst/>
          </a:prstGeom>
          <a:noFill/>
        </p:spPr>
        <p:txBody>
          <a:bodyPr wrap="square" rtlCol="0">
            <a:spAutoFit/>
          </a:bodyPr>
          <a:lstStyle/>
          <a:p>
            <a:pPr algn="ctr"/>
            <a:r>
              <a:rPr lang="en-GB" sz="4800" b="1" dirty="0" smtClean="0"/>
              <a:t>Single Page Application</a:t>
            </a:r>
            <a:endParaRPr lang="en-GB" sz="4800" b="1" dirty="0"/>
          </a:p>
        </p:txBody>
      </p:sp>
    </p:spTree>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448346"/>
            <a:ext cx="89154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4200" dirty="0" err="1" smtClean="0">
                <a:solidFill>
                  <a:schemeClr val="accent6">
                    <a:lumMod val="75000"/>
                  </a:schemeClr>
                </a:solidFill>
              </a:rPr>
              <a:t>R</a:t>
            </a:r>
            <a:r>
              <a:rPr lang="pt-PT" sz="4200" dirty="0" err="1" smtClean="0"/>
              <a:t>each</a:t>
            </a:r>
            <a:endParaRPr lang="pt-PT" sz="4200" dirty="0" smtClean="0"/>
          </a:p>
          <a:p>
            <a:pPr marL="0" indent="0">
              <a:buNone/>
            </a:pPr>
            <a:r>
              <a:rPr lang="en-GB" sz="3200" dirty="0"/>
              <a:t>Web app may be accessible on different platforms and </a:t>
            </a:r>
            <a:r>
              <a:rPr lang="en-GB" sz="3200" dirty="0" smtClean="0"/>
              <a:t>devices</a:t>
            </a:r>
          </a:p>
          <a:p>
            <a:pPr marL="0" indent="0">
              <a:buNone/>
            </a:pPr>
            <a:endParaRPr lang="pt-PT" sz="3200" dirty="0" smtClean="0"/>
          </a:p>
          <a:p>
            <a:pPr marL="0" indent="0">
              <a:buNone/>
            </a:pPr>
            <a:r>
              <a:rPr lang="pt-PT" sz="4200" dirty="0" err="1" smtClean="0">
                <a:solidFill>
                  <a:schemeClr val="accent6">
                    <a:lumMod val="75000"/>
                  </a:schemeClr>
                </a:solidFill>
              </a:rPr>
              <a:t>R</a:t>
            </a:r>
            <a:r>
              <a:rPr lang="pt-PT" sz="4200" dirty="0" err="1" smtClean="0"/>
              <a:t>eponsive</a:t>
            </a:r>
            <a:endParaRPr lang="pt-PT" sz="4200" dirty="0" smtClean="0"/>
          </a:p>
          <a:p>
            <a:pPr marL="0" indent="0">
              <a:buNone/>
            </a:pPr>
            <a:r>
              <a:rPr lang="en-GB" sz="3200" dirty="0"/>
              <a:t>Web app needs to be very responsive to different screen </a:t>
            </a:r>
            <a:r>
              <a:rPr lang="en-GB" sz="3200" dirty="0" smtClean="0"/>
              <a:t>resolutions</a:t>
            </a:r>
          </a:p>
          <a:p>
            <a:pPr marL="0" indent="0">
              <a:buNone/>
            </a:pPr>
            <a:endParaRPr lang="pt-PT" sz="3200" dirty="0" smtClean="0"/>
          </a:p>
          <a:p>
            <a:pPr marL="0" indent="0">
              <a:buNone/>
            </a:pPr>
            <a:r>
              <a:rPr lang="pt-PT" sz="4200" dirty="0" smtClean="0">
                <a:solidFill>
                  <a:schemeClr val="accent6">
                    <a:lumMod val="75000"/>
                  </a:schemeClr>
                </a:solidFill>
              </a:rPr>
              <a:t>R</a:t>
            </a:r>
            <a:r>
              <a:rPr lang="pt-PT" sz="4200" dirty="0" smtClean="0"/>
              <a:t>ound trip</a:t>
            </a:r>
          </a:p>
          <a:p>
            <a:pPr marL="0" indent="0">
              <a:buNone/>
            </a:pPr>
            <a:r>
              <a:rPr lang="en-GB" sz="3200" dirty="0"/>
              <a:t>Web app does not require many round trips between client and server</a:t>
            </a:r>
            <a:endParaRPr lang="pt-PT" sz="3200" dirty="0"/>
          </a:p>
          <a:p>
            <a:pPr marL="0" indent="0">
              <a:buNone/>
            </a:pPr>
            <a:endParaRPr lang="pt-PT" sz="3200" dirty="0" smtClean="0"/>
          </a:p>
          <a:p>
            <a:pPr marL="0" indent="0">
              <a:buNone/>
            </a:pPr>
            <a:endParaRPr lang="pt-PT" sz="3200" dirty="0" smtClean="0"/>
          </a:p>
        </p:txBody>
      </p:sp>
    </p:spTree>
    <p:extLst>
      <p:ext uri="{BB962C8B-B14F-4D97-AF65-F5344CB8AC3E}">
        <p14:creationId xmlns:p14="http://schemas.microsoft.com/office/powerpoint/2010/main" val="1486319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11349"/>
            <a:ext cx="8915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3200" dirty="0" err="1" smtClean="0"/>
              <a:t>Better</a:t>
            </a:r>
            <a:r>
              <a:rPr lang="pt-PT" sz="3200" dirty="0" smtClean="0"/>
              <a:t> </a:t>
            </a:r>
            <a:r>
              <a:rPr lang="pt-PT" sz="3200" dirty="0" err="1" smtClean="0"/>
              <a:t>user</a:t>
            </a:r>
            <a:r>
              <a:rPr lang="pt-PT" sz="3200" dirty="0" smtClean="0"/>
              <a:t> </a:t>
            </a:r>
            <a:r>
              <a:rPr lang="pt-PT" sz="3200" dirty="0" err="1" smtClean="0"/>
              <a:t>experience</a:t>
            </a:r>
            <a:endParaRPr lang="pt-PT" sz="3200" dirty="0" smtClean="0"/>
          </a:p>
          <a:p>
            <a:pPr marL="0" indent="0">
              <a:buNone/>
            </a:pPr>
            <a:endParaRPr lang="pt-PT" sz="3200" dirty="0" smtClean="0"/>
          </a:p>
          <a:p>
            <a:pPr marL="0" indent="0">
              <a:buNone/>
            </a:pPr>
            <a:r>
              <a:rPr lang="pt-PT" sz="3200" dirty="0" err="1" smtClean="0"/>
              <a:t>Separation</a:t>
            </a:r>
            <a:r>
              <a:rPr lang="pt-PT" sz="3200" dirty="0" smtClean="0"/>
              <a:t> </a:t>
            </a:r>
            <a:r>
              <a:rPr lang="pt-PT" sz="3200" dirty="0" err="1" smtClean="0"/>
              <a:t>of</a:t>
            </a:r>
            <a:r>
              <a:rPr lang="pt-PT" sz="3200" dirty="0" smtClean="0"/>
              <a:t> </a:t>
            </a:r>
            <a:r>
              <a:rPr lang="pt-PT" sz="3200" dirty="0" err="1" smtClean="0"/>
              <a:t>responsibilities</a:t>
            </a:r>
            <a:r>
              <a:rPr lang="pt-PT" sz="3200" dirty="0" smtClean="0"/>
              <a:t> </a:t>
            </a:r>
            <a:r>
              <a:rPr lang="pt-PT" sz="3200" dirty="0" err="1" smtClean="0"/>
              <a:t>between</a:t>
            </a:r>
            <a:r>
              <a:rPr lang="pt-PT" sz="3200" dirty="0" smtClean="0"/>
              <a:t> </a:t>
            </a:r>
            <a:r>
              <a:rPr lang="pt-PT" sz="3200" dirty="0" err="1" smtClean="0"/>
              <a:t>client</a:t>
            </a:r>
            <a:r>
              <a:rPr lang="pt-PT" sz="3200" dirty="0" smtClean="0"/>
              <a:t> </a:t>
            </a:r>
            <a:r>
              <a:rPr lang="pt-PT" sz="3200" dirty="0" err="1" smtClean="0"/>
              <a:t>and</a:t>
            </a:r>
            <a:r>
              <a:rPr lang="pt-PT" sz="3200" dirty="0" smtClean="0"/>
              <a:t> server</a:t>
            </a:r>
          </a:p>
          <a:p>
            <a:pPr marL="0" indent="0">
              <a:buNone/>
            </a:pPr>
            <a:endParaRPr lang="pt-PT" sz="3200" dirty="0" smtClean="0"/>
          </a:p>
          <a:p>
            <a:pPr marL="0" indent="0">
              <a:buNone/>
            </a:pPr>
            <a:r>
              <a:rPr lang="pt-PT" sz="3200" dirty="0" smtClean="0"/>
              <a:t>Offline </a:t>
            </a:r>
            <a:r>
              <a:rPr lang="pt-PT" sz="3200" dirty="0" err="1" smtClean="0"/>
              <a:t>Applications</a:t>
            </a:r>
            <a:endParaRPr lang="pt-PT" sz="3200" dirty="0" smtClean="0"/>
          </a:p>
          <a:p>
            <a:pPr marL="0" indent="0">
              <a:buNone/>
            </a:pPr>
            <a:endParaRPr lang="pt-PT" sz="3200" dirty="0" smtClean="0"/>
          </a:p>
        </p:txBody>
      </p:sp>
    </p:spTree>
    <p:extLst>
      <p:ext uri="{BB962C8B-B14F-4D97-AF65-F5344CB8AC3E}">
        <p14:creationId xmlns:p14="http://schemas.microsoft.com/office/powerpoint/2010/main" val="1322128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Considerations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628800"/>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a:t>The first time that the applications loads is </a:t>
            </a:r>
            <a:r>
              <a:rPr lang="en-GB" sz="3200" dirty="0" smtClean="0"/>
              <a:t>slow</a:t>
            </a:r>
          </a:p>
          <a:p>
            <a:pPr marL="0" indent="0">
              <a:buNone/>
            </a:pPr>
            <a:endParaRPr lang="pt-PT" sz="3200" dirty="0"/>
          </a:p>
          <a:p>
            <a:pPr marL="0" indent="0">
              <a:buNone/>
            </a:pPr>
            <a:r>
              <a:rPr lang="en-GB" sz="3200" dirty="0"/>
              <a:t>D</a:t>
            </a:r>
            <a:r>
              <a:rPr lang="en-GB" sz="3200" dirty="0" smtClean="0"/>
              <a:t>eep linking</a:t>
            </a:r>
          </a:p>
          <a:p>
            <a:pPr marL="0" indent="0">
              <a:buNone/>
            </a:pPr>
            <a:endParaRPr lang="en-GB" sz="3200" dirty="0"/>
          </a:p>
          <a:p>
            <a:pPr marL="0" indent="0">
              <a:buNone/>
            </a:pPr>
            <a:r>
              <a:rPr lang="en-GB" sz="3200" dirty="0" smtClean="0"/>
              <a:t>SEO (Search engine optimization) is complicated</a:t>
            </a:r>
          </a:p>
        </p:txBody>
      </p:sp>
    </p:spTree>
    <p:extLst>
      <p:ext uri="{BB962C8B-B14F-4D97-AF65-F5344CB8AC3E}">
        <p14:creationId xmlns:p14="http://schemas.microsoft.com/office/powerpoint/2010/main" val="255371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3769</TotalTime>
  <Words>484</Words>
  <Application>Microsoft Office PowerPoint</Application>
  <PresentationFormat>Papel A4 (210x297 mm)</PresentationFormat>
  <Paragraphs>125</Paragraphs>
  <Slides>22</Slides>
  <Notes>6</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22</vt:i4>
      </vt:variant>
    </vt:vector>
  </HeadingPairs>
  <TitlesOfParts>
    <vt:vector size="28" baseType="lpstr">
      <vt:lpstr>Arial</vt:lpstr>
      <vt:lpstr>Calibri</vt:lpstr>
      <vt:lpstr>Courier New</vt:lpstr>
      <vt:lpstr>Helvetica Neue</vt:lpstr>
      <vt:lpstr>Wingdings</vt:lpstr>
      <vt:lpstr>Office Theme</vt:lpstr>
      <vt:lpstr>Relax, it's SPA time Mónica Rodrigues</vt:lpstr>
      <vt:lpstr>Who I am?</vt:lpstr>
      <vt:lpstr>Contents</vt:lpstr>
      <vt:lpstr>Challenge </vt:lpstr>
      <vt:lpstr>Solution</vt:lpstr>
      <vt:lpstr>Solution</vt:lpstr>
      <vt:lpstr>Motivations</vt:lpstr>
      <vt:lpstr>Motivations</vt:lpstr>
      <vt:lpstr>Considerations</vt:lpstr>
      <vt:lpstr>Multiple Page Application</vt:lpstr>
      <vt:lpstr>Single Page Application</vt:lpstr>
      <vt:lpstr>Some Javascript Frameworks and Libraries</vt:lpstr>
      <vt:lpstr>SPA Samples</vt:lpstr>
      <vt:lpstr>NetPonto Attendance Manager SPA</vt:lpstr>
      <vt:lpstr>Dúvidas?</vt:lpstr>
      <vt:lpstr>References</vt:lpstr>
      <vt:lpstr>Patrocinadores “GOLD”</vt:lpstr>
      <vt:lpstr>Patrocinadores “Silver”</vt:lpstr>
      <vt:lpstr>Patrocinadores “Bronze”</vt:lpstr>
      <vt:lpstr>http://bit.ly/netponto-aval-60</vt:lpstr>
      <vt:lpstr>Próximas reuniões presenciais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Mónica Rodrigues</cp:lastModifiedBy>
  <cp:revision>402</cp:revision>
  <dcterms:created xsi:type="dcterms:W3CDTF">2009-08-11T22:46:43Z</dcterms:created>
  <dcterms:modified xsi:type="dcterms:W3CDTF">2016-03-16T22:33:11Z</dcterms:modified>
</cp:coreProperties>
</file>