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36"/>
  </p:notesMasterIdLst>
  <p:handoutMasterIdLst>
    <p:handoutMasterId r:id="rId37"/>
  </p:handoutMasterIdLst>
  <p:sldIdLst>
    <p:sldId id="256" r:id="rId3"/>
    <p:sldId id="343" r:id="rId4"/>
    <p:sldId id="301" r:id="rId5"/>
    <p:sldId id="409" r:id="rId6"/>
    <p:sldId id="410" r:id="rId7"/>
    <p:sldId id="372" r:id="rId8"/>
    <p:sldId id="387" r:id="rId9"/>
    <p:sldId id="388" r:id="rId10"/>
    <p:sldId id="398" r:id="rId11"/>
    <p:sldId id="399" r:id="rId12"/>
    <p:sldId id="400" r:id="rId13"/>
    <p:sldId id="401" r:id="rId14"/>
    <p:sldId id="394" r:id="rId15"/>
    <p:sldId id="411" r:id="rId16"/>
    <p:sldId id="402" r:id="rId17"/>
    <p:sldId id="403" r:id="rId18"/>
    <p:sldId id="413" r:id="rId19"/>
    <p:sldId id="414" r:id="rId20"/>
    <p:sldId id="412" r:id="rId21"/>
    <p:sldId id="415" r:id="rId22"/>
    <p:sldId id="416" r:id="rId23"/>
    <p:sldId id="418" r:id="rId24"/>
    <p:sldId id="417" r:id="rId25"/>
    <p:sldId id="419" r:id="rId26"/>
    <p:sldId id="324" r:id="rId27"/>
    <p:sldId id="328" r:id="rId28"/>
    <p:sldId id="311" r:id="rId29"/>
    <p:sldId id="404" r:id="rId30"/>
    <p:sldId id="405" r:id="rId31"/>
    <p:sldId id="406" r:id="rId32"/>
    <p:sldId id="407" r:id="rId33"/>
    <p:sldId id="408" r:id="rId34"/>
    <p:sldId id="293" r:id="rId35"/>
  </p:sldIdLst>
  <p:sldSz cx="9906000" cy="6858000" type="A4"/>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50F03C"/>
    <a:srgbClr val="0000FF"/>
    <a:srgbClr val="2B91AF"/>
    <a:srgbClr val="A315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4660"/>
  </p:normalViewPr>
  <p:slideViewPr>
    <p:cSldViewPr>
      <p:cViewPr varScale="1">
        <p:scale>
          <a:sx n="108" d="100"/>
          <a:sy n="108" d="100"/>
        </p:scale>
        <p:origin x="78" y="78"/>
      </p:cViewPr>
      <p:guideLst>
        <p:guide orient="horz" pos="2160"/>
        <p:guide pos="3120"/>
      </p:guideLst>
    </p:cSldViewPr>
  </p:slideViewPr>
  <p:notesTextViewPr>
    <p:cViewPr>
      <p:scale>
        <a:sx n="1" d="1"/>
        <a:sy n="1" d="1"/>
      </p:scale>
      <p:origin x="0" y="0"/>
    </p:cViewPr>
  </p:notesTextViewPr>
  <p:notesViewPr>
    <p:cSldViewPr>
      <p:cViewPr varScale="1">
        <p:scale>
          <a:sx n="67" d="100"/>
          <a:sy n="67" d="100"/>
        </p:scale>
        <p:origin x="-273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FD96CD-F9A7-4B23-9F0C-9C94434A7F7D}" type="datetimeFigureOut">
              <a:rPr lang="pt-PT" smtClean="0"/>
              <a:t>18/03/2016</a:t>
            </a:fld>
            <a:endParaRPr lang="pt-PT"/>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DCDB76-1492-4126-9760-4CBB7CB80BBB}" type="slidenum">
              <a:rPr lang="pt-PT" smtClean="0"/>
              <a:t>‹nº›</a:t>
            </a:fld>
            <a:endParaRPr lang="pt-PT"/>
          </a:p>
        </p:txBody>
      </p:sp>
    </p:spTree>
    <p:extLst>
      <p:ext uri="{BB962C8B-B14F-4D97-AF65-F5344CB8AC3E}">
        <p14:creationId xmlns:p14="http://schemas.microsoft.com/office/powerpoint/2010/main" val="653180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680C6F-1AC0-45E8-AE4C-9DD1ADA0D880}" type="datetimeFigureOut">
              <a:rPr lang="pt-PT" smtClean="0"/>
              <a:t>18/03/2016</a:t>
            </a:fld>
            <a:endParaRPr lang="pt-PT"/>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3EE754-1482-4D08-B801-58AD7081021E}" type="slidenum">
              <a:rPr lang="pt-PT" smtClean="0"/>
              <a:t>‹nº›</a:t>
            </a:fld>
            <a:endParaRPr lang="pt-PT"/>
          </a:p>
        </p:txBody>
      </p:sp>
    </p:spTree>
    <p:extLst>
      <p:ext uri="{BB962C8B-B14F-4D97-AF65-F5344CB8AC3E}">
        <p14:creationId xmlns:p14="http://schemas.microsoft.com/office/powerpoint/2010/main" val="2378672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goqr.me/"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3/18/2016 8:55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25</a:t>
            </a:fld>
            <a:endParaRPr lang="en-US" dirty="0"/>
          </a:p>
        </p:txBody>
      </p:sp>
    </p:spTree>
    <p:extLst>
      <p:ext uri="{BB962C8B-B14F-4D97-AF65-F5344CB8AC3E}">
        <p14:creationId xmlns:p14="http://schemas.microsoft.com/office/powerpoint/2010/main" val="873720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4A3EE754-1482-4D08-B801-58AD7081021E}" type="slidenum">
              <a:rPr lang="pt-PT" smtClean="0">
                <a:solidFill>
                  <a:prstClr val="black"/>
                </a:solidFill>
              </a:rPr>
              <a:pPr/>
              <a:t>28</a:t>
            </a:fld>
            <a:endParaRPr lang="pt-PT" dirty="0">
              <a:solidFill>
                <a:prstClr val="black"/>
              </a:solidFill>
            </a:endParaRPr>
          </a:p>
        </p:txBody>
      </p:sp>
    </p:spTree>
    <p:extLst>
      <p:ext uri="{BB962C8B-B14F-4D97-AF65-F5344CB8AC3E}">
        <p14:creationId xmlns:p14="http://schemas.microsoft.com/office/powerpoint/2010/main" val="1990694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r>
              <a:rPr lang="pt-PT" dirty="0" err="1" smtClean="0"/>
              <a:t>Telerik</a:t>
            </a:r>
            <a:r>
              <a:rPr lang="pt-PT" dirty="0" smtClean="0"/>
              <a:t> </a:t>
            </a:r>
          </a:p>
          <a:p>
            <a:r>
              <a:rPr lang="pt-PT" dirty="0" err="1" smtClean="0"/>
              <a:t>Ndepend</a:t>
            </a:r>
            <a:endParaRPr lang="pt-PT" dirty="0" smtClean="0"/>
          </a:p>
          <a:p>
            <a:r>
              <a:rPr lang="pt-PT" dirty="0" err="1" smtClean="0"/>
              <a:t>Pluralsight</a:t>
            </a:r>
            <a:endParaRPr lang="pt-PT" dirty="0" smtClean="0"/>
          </a:p>
          <a:p>
            <a:r>
              <a:rPr lang="pt-PT" dirty="0" err="1" smtClean="0"/>
              <a:t>syncfusion</a:t>
            </a:r>
            <a:endParaRPr lang="pt-PT" dirty="0" smtClean="0"/>
          </a:p>
        </p:txBody>
      </p:sp>
      <p:sp>
        <p:nvSpPr>
          <p:cNvPr id="4" name="Slide Number Placeholder 3"/>
          <p:cNvSpPr>
            <a:spLocks noGrp="1"/>
          </p:cNvSpPr>
          <p:nvPr>
            <p:ph type="sldNum" sz="quarter" idx="10"/>
          </p:nvPr>
        </p:nvSpPr>
        <p:spPr/>
        <p:txBody>
          <a:bodyPr/>
          <a:lstStyle/>
          <a:p>
            <a:fld id="{9E9DE477-C2DF-425B-B915-C07BC97D0D52}" type="slidenum">
              <a:rPr lang="pt-PT" smtClean="0"/>
              <a:pPr/>
              <a:t>29</a:t>
            </a:fld>
            <a:endParaRPr lang="pt-PT"/>
          </a:p>
        </p:txBody>
      </p:sp>
    </p:spTree>
    <p:extLst>
      <p:ext uri="{BB962C8B-B14F-4D97-AF65-F5344CB8AC3E}">
        <p14:creationId xmlns:p14="http://schemas.microsoft.com/office/powerpoint/2010/main" val="3694806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r>
              <a:rPr lang="pt-PT" dirty="0" smtClean="0"/>
              <a:t>Para quem</a:t>
            </a:r>
            <a:r>
              <a:rPr lang="pt-PT" baseline="0" dirty="0" smtClean="0"/>
              <a:t> puder ir preenchendo, assim não chateio mais logo </a:t>
            </a:r>
            <a:r>
              <a:rPr lang="pt-PT" baseline="0" dirty="0" smtClean="0">
                <a:sym typeface="Wingdings" panose="05000000000000000000" pitchFamily="2" charset="2"/>
              </a:rPr>
              <a:t></a:t>
            </a:r>
          </a:p>
          <a:p>
            <a:r>
              <a:rPr lang="pt-PT" baseline="0" dirty="0" smtClean="0">
                <a:sym typeface="Wingdings" panose="05000000000000000000" pitchFamily="2" charset="2"/>
              </a:rPr>
              <a:t>É importante para recebermos nós feedback, e para darmos feedback aos nossos oradores</a:t>
            </a:r>
          </a:p>
          <a:p>
            <a:endParaRPr lang="pt-PT" baseline="0" dirty="0" smtClean="0">
              <a:sym typeface="Wingdings" panose="05000000000000000000" pitchFamily="2" charset="2"/>
            </a:endParaRPr>
          </a:p>
          <a:p>
            <a:r>
              <a:rPr lang="en-GB" dirty="0" smtClean="0">
                <a:hlinkClick r:id="rId3"/>
              </a:rPr>
              <a:t>http://goqr.me/</a:t>
            </a:r>
            <a:endParaRPr lang="en-US" dirty="0"/>
          </a:p>
        </p:txBody>
      </p:sp>
      <p:sp>
        <p:nvSpPr>
          <p:cNvPr id="4" name="Slide Number Placeholder 3"/>
          <p:cNvSpPr>
            <a:spLocks noGrp="1"/>
          </p:cNvSpPr>
          <p:nvPr>
            <p:ph type="sldNum" sz="quarter" idx="10"/>
          </p:nvPr>
        </p:nvSpPr>
        <p:spPr/>
        <p:txBody>
          <a:bodyPr/>
          <a:lstStyle/>
          <a:p>
            <a:fld id="{4A3EE754-1482-4D08-B801-58AD7081021E}" type="slidenum">
              <a:rPr lang="pt-PT" smtClean="0">
                <a:solidFill>
                  <a:prstClr val="black"/>
                </a:solidFill>
              </a:rPr>
              <a:pPr/>
              <a:t>31</a:t>
            </a:fld>
            <a:endParaRPr lang="pt-PT" dirty="0">
              <a:solidFill>
                <a:prstClr val="black"/>
              </a:solidFill>
            </a:endParaRPr>
          </a:p>
        </p:txBody>
      </p:sp>
    </p:spTree>
    <p:extLst>
      <p:ext uri="{BB962C8B-B14F-4D97-AF65-F5344CB8AC3E}">
        <p14:creationId xmlns:p14="http://schemas.microsoft.com/office/powerpoint/2010/main" val="2020642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9DE477-C2DF-425B-B915-C07BC97D0D52}" type="slidenum">
              <a:rPr lang="pt-PT" smtClean="0"/>
              <a:pPr/>
              <a:t>32</a:t>
            </a:fld>
            <a:endParaRPr lang="pt-PT"/>
          </a:p>
        </p:txBody>
      </p:sp>
    </p:spTree>
    <p:extLst>
      <p:ext uri="{BB962C8B-B14F-4D97-AF65-F5344CB8AC3E}">
        <p14:creationId xmlns:p14="http://schemas.microsoft.com/office/powerpoint/2010/main" val="31570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4A3EE754-1482-4D08-B801-58AD7081021E}" type="slidenum">
              <a:rPr lang="pt-PT" smtClean="0"/>
              <a:t>33</a:t>
            </a:fld>
            <a:endParaRPr lang="pt-PT"/>
          </a:p>
        </p:txBody>
      </p:sp>
    </p:spTree>
    <p:extLst>
      <p:ext uri="{BB962C8B-B14F-4D97-AF65-F5344CB8AC3E}">
        <p14:creationId xmlns:p14="http://schemas.microsoft.com/office/powerpoint/2010/main" val="34106874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pic>
        <p:nvPicPr>
          <p:cNvPr id="2051" name="Picture 3"/>
          <p:cNvPicPr>
            <a:picLocks noChangeAspect="1" noChangeArrowheads="1"/>
          </p:cNvPicPr>
          <p:nvPr userDrawn="1"/>
        </p:nvPicPr>
        <p:blipFill>
          <a:blip r:embed="rId2">
            <a:extLst/>
          </a:blip>
          <a:srcRect/>
          <a:stretch>
            <a:fillRect/>
          </a:stretch>
        </p:blipFill>
        <p:spPr bwMode="auto">
          <a:xfrm>
            <a:off x="0" y="0"/>
            <a:ext cx="9944100" cy="6886575"/>
          </a:xfrm>
          <a:prstGeom prst="rect">
            <a:avLst/>
          </a:prstGeom>
          <a:extLst>
            <a:ext uri="{909E8E84-426E-40dd-AFC4-6F175D3DCCD1}">
              <a14:hiddenFill xmlns:a14="http://schemas.microsoft.com/office/drawing/2007/7/7/main" xmlns="">
                <a:solidFill>
                  <a:schemeClr val="accent1"/>
                </a:solidFill>
              </a14:hiddenFill>
            </a:ext>
            <a:ext uri="{91240B29-F687-4f45-9708-019B960494DF}">
              <a14:hiddenLine xmlns:a14="http://schemas.microsoft.com/office/drawing/2007/7/7/main" xmlns="" w="9525">
                <a:solidFill>
                  <a:schemeClr val="tx1"/>
                </a:solidFill>
                <a:miter lim="800000"/>
                <a:headEnd/>
                <a:tailEnd/>
              </a14:hiddenLine>
            </a:ext>
            <a:ext uri="{AF507438-7753-43e0-B8FC-AC1667EBCBE1}">
              <a14:hiddenEffects xmlns:a14="http://schemas.microsoft.com/office/drawing/2007/7/7/main" xmlns="">
                <a:effectLst>
                  <a:outerShdw blurRad="63500" dist="35921" dir="2700000" algn="ctr" rotWithShape="0">
                    <a:schemeClr val="bg2"/>
                  </a:outerShdw>
                </a:effectLst>
              </a14:hiddenEffects>
            </a:ext>
          </a:extLst>
        </p:spPr>
      </p:pic>
      <p:sp>
        <p:nvSpPr>
          <p:cNvPr id="2" name="Title 1"/>
          <p:cNvSpPr>
            <a:spLocks noGrp="1"/>
          </p:cNvSpPr>
          <p:nvPr>
            <p:ph type="ctrTitle"/>
          </p:nvPr>
        </p:nvSpPr>
        <p:spPr>
          <a:xfrm>
            <a:off x="742950" y="2130426"/>
            <a:ext cx="8420100" cy="1470025"/>
          </a:xfrm>
        </p:spPr>
        <p:txBody>
          <a:bodyPr>
            <a:normAutofit/>
          </a:bodyPr>
          <a:lstStyle>
            <a:lvl1pPr>
              <a:defRPr sz="4800" b="1"/>
            </a:lvl1pPr>
          </a:lstStyle>
          <a:p>
            <a:r>
              <a:rPr lang="en-US" dirty="0" smtClean="0"/>
              <a:t>Click to edit Master title style</a:t>
            </a:r>
            <a:endParaRPr lang="pt-PT" dirty="0"/>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t-PT"/>
          </a:p>
        </p:txBody>
      </p:sp>
    </p:spTree>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pt-PT"/>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cSld>
  <p:clrMapOvr>
    <a:masterClrMapping/>
  </p:clrMapOvr>
  <p:transition spd="slow">
    <p:push/>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a:lvl1pPr>
          </a:lstStyle>
          <a:p>
            <a:r>
              <a:rPr lang="en-US" smtClean="0"/>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masterClrMapping/>
  </p:clrMapOvr>
  <p:transition spd="slow">
    <p:push/>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normAutofit/>
          </a:bodyPr>
          <a:lstStyle>
            <a:lvl1pPr>
              <a:defRPr sz="4800"/>
            </a:lvl1pPr>
          </a:lstStyle>
          <a:p>
            <a:r>
              <a:rPr lang="en-US" smtClean="0"/>
              <a:t>Click to edit Master title style</a:t>
            </a:r>
            <a:endParaRPr lang="pt-PT"/>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masterClrMapping/>
  </p:clrMapOvr>
  <p:transition spd="slow">
    <p:push/>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Demo, Partner and Custom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58117" y="4038600"/>
            <a:ext cx="3744102" cy="914400"/>
          </a:xfrm>
        </p:spPr>
        <p:txBody>
          <a:bodyPr anchor="t" anchorCtr="0">
            <a:noAutofit/>
          </a:bodyPr>
          <a:lstStyle>
            <a:lvl1pPr>
              <a:lnSpc>
                <a:spcPct val="78000"/>
              </a:lnSpc>
              <a:spcBef>
                <a:spcPts val="0"/>
              </a:spcBef>
              <a:spcAft>
                <a:spcPts val="0"/>
              </a:spcAft>
              <a:defRPr sz="3600"/>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5358117" y="5334002"/>
            <a:ext cx="3744102" cy="1066799"/>
          </a:xfrm>
        </p:spPr>
        <p:txBody>
          <a:bodyPr>
            <a:noAutofit/>
          </a:bodyPr>
          <a:lstStyle>
            <a:lvl1pPr marL="457200" indent="-457200" algn="l">
              <a:lnSpc>
                <a:spcPct val="78000"/>
              </a:lnSpc>
              <a:spcBef>
                <a:spcPts val="0"/>
              </a:spcBef>
              <a:spcAft>
                <a:spcPts val="0"/>
              </a:spcAft>
              <a:buNone/>
              <a:tabLst>
                <a:tab pos="457200" algn="l"/>
              </a:tabLst>
              <a:defRPr sz="3000">
                <a:solidFill>
                  <a:schemeClr val="tx1">
                    <a:tint val="75000"/>
                  </a:schemeClr>
                </a:solidFill>
                <a:sym typeface="Wingding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	Presenter Name</a:t>
            </a:r>
          </a:p>
          <a:p>
            <a:r>
              <a:rPr lang="en-US" sz="2400" dirty="0" smtClean="0"/>
              <a:t>	Title</a:t>
            </a:r>
          </a:p>
          <a:p>
            <a:r>
              <a:rPr lang="en-US" sz="2400" dirty="0" smtClean="0"/>
              <a:t>	Group</a:t>
            </a:r>
            <a:endParaRPr lang="en-US" sz="2400" dirty="0"/>
          </a:p>
        </p:txBody>
      </p:sp>
      <p:sp>
        <p:nvSpPr>
          <p:cNvPr id="7" name="Text Placeholder 6"/>
          <p:cNvSpPr>
            <a:spLocks noGrp="1"/>
          </p:cNvSpPr>
          <p:nvPr>
            <p:ph type="body" sz="quarter" idx="10" hasCustomPrompt="1"/>
          </p:nvPr>
        </p:nvSpPr>
        <p:spPr>
          <a:xfrm>
            <a:off x="790881" y="1905000"/>
            <a:ext cx="8322296" cy="1384994"/>
          </a:xfrm>
        </p:spPr>
        <p:txBody>
          <a:bodyPr vert="horz" wrap="square" lIns="0" tIns="0" rIns="0" bIns="0" rtlCol="0" anchor="t" anchorCtr="0">
            <a:noAutofit/>
            <a:scene3d>
              <a:camera prst="orthographicFront"/>
              <a:lightRig rig="flat" dir="t"/>
            </a:scene3d>
            <a:sp3d>
              <a:contourClr>
                <a:srgbClr val="F4A234"/>
              </a:contourClr>
            </a:sp3d>
          </a:bodyPr>
          <a:lstStyle>
            <a:lvl1pPr marL="0" indent="0" algn="l">
              <a:buFont typeface="Arial" pitchFamily="34" charset="0"/>
              <a:buNone/>
              <a:defRPr kumimoji="0" lang="en-US" sz="10000" b="0" i="0" u="none" strike="noStrike" kern="1200" cap="none" spc="-642" normalizeH="0" baseline="0" noProof="0" dirty="0" smtClean="0">
                <a:ln w="11430"/>
                <a:gradFill>
                  <a:gsLst>
                    <a:gs pos="62000">
                      <a:schemeClr val="tx1"/>
                    </a:gs>
                    <a:gs pos="88000">
                      <a:schemeClr val="tx1"/>
                    </a:gs>
                  </a:gsLst>
                  <a:lin ang="5400000"/>
                </a:gradFill>
                <a:effectLst/>
                <a:uLnTx/>
                <a:uFillTx/>
                <a:latin typeface="Calibri" pitchFamily="34" charset="0"/>
                <a:ea typeface="+mn-ea"/>
                <a:cs typeface="+mn-cs"/>
              </a:defRPr>
            </a:lvl1pPr>
          </a:lstStyle>
          <a:p>
            <a:pPr marL="0" lvl="0" indent="0" algn="l" defTabSz="914363" rtl="0" eaLnBrk="1" latinLnBrk="0" hangingPunct="1">
              <a:lnSpc>
                <a:spcPct val="78000"/>
              </a:lnSpc>
              <a:spcBef>
                <a:spcPct val="20000"/>
              </a:spcBef>
              <a:spcAft>
                <a:spcPts val="800"/>
              </a:spcAft>
              <a:buFont typeface="Arial" pitchFamily="34" charset="0"/>
              <a:buNone/>
            </a:pPr>
            <a:r>
              <a:rPr lang="en-US" dirty="0" smtClean="0"/>
              <a:t>click to…</a:t>
            </a:r>
          </a:p>
        </p:txBody>
      </p:sp>
    </p:spTree>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b="1"/>
            </a:lvl1pPr>
          </a:lstStyle>
          <a:p>
            <a:r>
              <a:rPr lang="en-US" smtClean="0"/>
              <a:t>Click to edit Master title style</a:t>
            </a:r>
            <a:endParaRPr lang="pt-P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masterClrMapping/>
  </p:clrMapOvr>
  <p:transition spd="slow">
    <p:push/>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smtClean="0"/>
              <a:t>Click to edit Master title style</a:t>
            </a:r>
            <a:endParaRPr lang="pt-PT"/>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cSld>
  <p:clrMapOvr>
    <a:masterClrMapping/>
  </p:clrMapOvr>
  <p:transition spd="slow">
    <p:push/>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b="1"/>
            </a:lvl1pPr>
          </a:lstStyle>
          <a:p>
            <a:r>
              <a:rPr lang="en-US" smtClean="0"/>
              <a:t>Click to edit Master title style</a:t>
            </a:r>
            <a:endParaRPr lang="pt-PT"/>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masterClrMapping/>
  </p:clrMapOvr>
  <p:transition spd="slow">
    <p:push/>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a:lvl1pPr>
          </a:lstStyle>
          <a:p>
            <a:r>
              <a:rPr lang="en-US" smtClean="0"/>
              <a:t>Click to edit Master title style</a:t>
            </a:r>
            <a:endParaRPr lang="pt-PT"/>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masterClrMapping/>
  </p:clrMapOvr>
  <p:transition spd="slow">
    <p:push/>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a:lvl1pPr>
          </a:lstStyle>
          <a:p>
            <a:r>
              <a:rPr lang="en-US" smtClean="0"/>
              <a:t>Click to edit Master title style</a:t>
            </a:r>
            <a:endParaRPr lang="pt-PT"/>
          </a:p>
        </p:txBody>
      </p:sp>
      <p:sp>
        <p:nvSpPr>
          <p:cNvPr id="3" name="Date Placeholder 2"/>
          <p:cNvSpPr>
            <a:spLocks noGrp="1"/>
          </p:cNvSpPr>
          <p:nvPr>
            <p:ph type="dt" sz="half" idx="10"/>
          </p:nvPr>
        </p:nvSpPr>
        <p:spPr>
          <a:xfrm>
            <a:off x="848544" y="6356351"/>
            <a:ext cx="2311400" cy="365125"/>
          </a:xfrm>
          <a:prstGeom prst="rect">
            <a:avLst/>
          </a:prstGeom>
        </p:spPr>
        <p:txBody>
          <a:bodyPr/>
          <a:lstStyle/>
          <a:p>
            <a:fld id="{CF5BEEB0-7B98-42C2-9422-F0A1629F08D3}" type="datetimeFigureOut">
              <a:rPr lang="pt-PT" smtClean="0"/>
              <a:t>18/03/2016</a:t>
            </a:fld>
            <a:endParaRPr lang="pt-PT"/>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pt-PT"/>
          </a:p>
        </p:txBody>
      </p:sp>
      <p:sp>
        <p:nvSpPr>
          <p:cNvPr id="5" name="Slide Number Placeholder 4"/>
          <p:cNvSpPr>
            <a:spLocks noGrp="1"/>
          </p:cNvSpPr>
          <p:nvPr>
            <p:ph type="sldNum" sz="quarter" idx="12"/>
          </p:nvPr>
        </p:nvSpPr>
        <p:spPr>
          <a:xfrm>
            <a:off x="6746056" y="6356351"/>
            <a:ext cx="2311400" cy="365125"/>
          </a:xfrm>
          <a:prstGeom prst="rect">
            <a:avLst/>
          </a:prstGeom>
        </p:spPr>
        <p:txBody>
          <a:bodyPr/>
          <a:lstStyle/>
          <a:p>
            <a:fld id="{95073CE8-BEDF-4976-A928-DDF569DB4EFC}" type="slidenum">
              <a:rPr lang="pt-PT" smtClean="0"/>
              <a:t>‹nº›</a:t>
            </a:fld>
            <a:endParaRPr lang="pt-PT"/>
          </a:p>
        </p:txBody>
      </p:sp>
    </p:spTree>
    <p:extLst/>
  </p:cSld>
  <p:clrMapOvr>
    <a:masterClrMapping/>
  </p:clrMapOvr>
  <p:transition spd="slow">
    <p:push/>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cSld>
  <p:clrMapOvr>
    <a:masterClrMapping/>
  </p:clrMapOvr>
  <p:transition spd="slow">
    <p:push/>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2">
    <p:bg>
      <p:bgRef idx="1001">
        <a:schemeClr val="bg1"/>
      </p:bgRef>
    </p:bg>
    <p:spTree>
      <p:nvGrpSpPr>
        <p:cNvPr id="1" name=""/>
        <p:cNvGrpSpPr/>
        <p:nvPr/>
      </p:nvGrpSpPr>
      <p:grpSpPr>
        <a:xfrm>
          <a:off x="0" y="0"/>
          <a:ext cx="0" cy="0"/>
          <a:chOff x="0" y="0"/>
          <a:chExt cx="0" cy="0"/>
        </a:xfrm>
      </p:grpSpPr>
      <p:pic>
        <p:nvPicPr>
          <p:cNvPr id="3075" name="Picture 3"/>
          <p:cNvPicPr>
            <a:picLocks noChangeAspect="1" noChangeArrowheads="1"/>
          </p:cNvPicPr>
          <p:nvPr userDrawn="1"/>
        </p:nvPicPr>
        <p:blipFill>
          <a:blip r:embed="rId2">
            <a:extLst/>
          </a:blip>
          <a:srcRect/>
          <a:stretch>
            <a:fillRect/>
          </a:stretch>
        </p:blipFill>
        <p:spPr bwMode="auto">
          <a:xfrm>
            <a:off x="0" y="0"/>
            <a:ext cx="9944100" cy="6886575"/>
          </a:xfrm>
          <a:prstGeom prst="rect">
            <a:avLst/>
          </a:prstGeom>
          <a:extLst>
            <a:ext uri="{909E8E84-426E-40dd-AFC4-6F175D3DCCD1}">
              <a14:hiddenFill xmlns:a14="http://schemas.microsoft.com/office/drawing/2007/7/7/main" xmlns="">
                <a:solidFill>
                  <a:schemeClr val="accent1"/>
                </a:solidFill>
              </a14:hiddenFill>
            </a:ext>
            <a:ext uri="{91240B29-F687-4f45-9708-019B960494DF}">
              <a14:hiddenLine xmlns:a14="http://schemas.microsoft.com/office/drawing/2007/7/7/main" xmlns="" w="9525">
                <a:solidFill>
                  <a:schemeClr val="tx1"/>
                </a:solidFill>
                <a:miter lim="800000"/>
                <a:headEnd/>
                <a:tailEnd/>
              </a14:hiddenLine>
            </a:ext>
            <a:ext uri="{AF507438-7753-43e0-B8FC-AC1667EBCBE1}">
              <a14:hiddenEffects xmlns:a14="http://schemas.microsoft.com/office/drawing/2007/7/7/main" xmlns="">
                <a:effectLst>
                  <a:outerShdw blurRad="63500" dist="35921" dir="2700000" algn="ctr" rotWithShape="0">
                    <a:schemeClr val="bg2"/>
                  </a:outerShdw>
                </a:effectLst>
              </a14:hiddenEffects>
            </a:ext>
          </a:extLst>
        </p:spPr>
      </p:pic>
      <p:sp>
        <p:nvSpPr>
          <p:cNvPr id="4" name="Title 1"/>
          <p:cNvSpPr>
            <a:spLocks noGrp="1"/>
          </p:cNvSpPr>
          <p:nvPr>
            <p:ph type="title"/>
          </p:nvPr>
        </p:nvSpPr>
        <p:spPr>
          <a:xfrm>
            <a:off x="495300" y="274638"/>
            <a:ext cx="8915400" cy="1143000"/>
          </a:xfrm>
        </p:spPr>
        <p:txBody>
          <a:bodyPr>
            <a:normAutofit/>
          </a:bodyPr>
          <a:lstStyle>
            <a:lvl1pPr algn="l">
              <a:defRPr sz="4800"/>
            </a:lvl1pPr>
          </a:lstStyle>
          <a:p>
            <a:r>
              <a:rPr lang="en-US" smtClean="0"/>
              <a:t>Click to edit Master title style</a:t>
            </a:r>
            <a:endParaRPr lang="pt-PT"/>
          </a:p>
        </p:txBody>
      </p:sp>
      <p:sp>
        <p:nvSpPr>
          <p:cNvPr id="5" name="Content Placeholder 2"/>
          <p:cNvSpPr>
            <a:spLocks noGrp="1"/>
          </p:cNvSpPr>
          <p:nvPr>
            <p:ph idx="1"/>
          </p:nvPr>
        </p:nvSpPr>
        <p:spPr>
          <a:xfrm>
            <a:off x="495300" y="1600201"/>
            <a:ext cx="89154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pt-PT"/>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cSld>
  <p:clrMapOvr>
    <a:masterClrMapping/>
  </p:clrMapOvr>
  <p:transition spd="slow">
    <p:push/>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hyperlink" Target="http://netponto.org/"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5">
            <a:extLst/>
          </a:blip>
          <a:srcRect/>
          <a:stretch>
            <a:fillRect/>
          </a:stretch>
        </p:blipFill>
        <p:spPr bwMode="auto">
          <a:xfrm>
            <a:off x="0" y="0"/>
            <a:ext cx="9944100" cy="6886575"/>
          </a:xfrm>
          <a:prstGeom prst="rect">
            <a:avLst/>
          </a:prstGeom>
          <a:extLst>
            <a:ext uri="{909E8E84-426E-40dd-AFC4-6F175D3DCCD1}">
              <a14:hiddenFill xmlns:a14="http://schemas.microsoft.com/office/drawing/2007/7/7/main" xmlns="">
                <a:solidFill>
                  <a:schemeClr val="accent1"/>
                </a:solidFill>
              </a14:hiddenFill>
            </a:ext>
            <a:ext uri="{91240B29-F687-4f45-9708-019B960494DF}">
              <a14:hiddenLine xmlns:a14="http://schemas.microsoft.com/office/drawing/2007/7/7/main" xmlns="" w="9525">
                <a:solidFill>
                  <a:schemeClr val="tx1"/>
                </a:solidFill>
                <a:miter lim="800000"/>
                <a:headEnd/>
                <a:tailEnd/>
              </a14:hiddenLine>
            </a:ext>
            <a:ext uri="{AF507438-7753-43e0-B8FC-AC1667EBCBE1}">
              <a14:hiddenEffects xmlns:a14="http://schemas.microsoft.com/office/drawing/2007/7/7/main" xmlns="">
                <a:effectLst>
                  <a:outerShdw blurRad="63500" dist="35921" dir="2700000" algn="ctr" rotWithShape="0">
                    <a:schemeClr val="bg2"/>
                  </a:outerShdw>
                </a:effectLst>
              </a14:hiddenEffects>
            </a:ext>
          </a:extLst>
        </p:spPr>
      </p:pic>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pt-PT"/>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pt-PT" dirty="0"/>
          </a:p>
        </p:txBody>
      </p:sp>
      <p:pic>
        <p:nvPicPr>
          <p:cNvPr id="7" name="Picture 6">
            <a:hlinkClick r:id="rId16"/>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bwMode="auto">
          <a:xfrm>
            <a:off x="7617296" y="6071359"/>
            <a:ext cx="2016224" cy="596802"/>
          </a:xfrm>
          <a:prstGeom prst="rect">
            <a:avLst/>
          </a:prstGeom>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53640926-AAD7-44d8-BBD7-CCE9431645EC}">
              <a14:shadowObscured xmlns:a14="http://schemas.microsoft.com/office/drawing/2010/main" xmlns="" val="1"/>
            </a:ext>
          </a:extLst>
        </p:spPr>
      </p:pic>
      <p:pic>
        <p:nvPicPr>
          <p:cNvPr id="1026" name="Picture 2" descr="http://i.microsoft.com/net/images/chrome/net-logo.jpg"/>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235079" y="6124456"/>
            <a:ext cx="541458" cy="541458"/>
          </a:xfrm>
          <a:prstGeom prst="rect">
            <a:avLst/>
          </a:prstGeom>
          <a:noFill/>
          <a:extLst>
            <a:ext uri="{909E8E84-426E-40DD-AFC4-6F175D3DCCD1}">
              <a14:hiddenFill xmlns:a14="http://schemas.microsoft.com/office/drawing/2010/main">
                <a:solidFill>
                  <a:srgbClr val="FFFFFF"/>
                </a:solidFill>
              </a14:hiddenFill>
            </a:ext>
          </a:extLst>
        </p:spPr>
      </p:pic>
    </p:spTree>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 id="2147483661" r:id="rId13"/>
  </p:sldLayoutIdLst>
  <p:transition spd="slow">
    <p:push/>
  </p:transition>
  <p:timing>
    <p:tnLst>
      <p:par>
        <p:cTn id="1" dur="indefinite" restart="never" nodeType="tmRoot"/>
      </p:par>
    </p:tnLst>
  </p:timing>
  <p:txStyles>
    <p:titleStyle>
      <a:lvl1pPr algn="ctr" defTabSz="914400" rtl="0" eaLnBrk="1" latinLnBrk="0" hangingPunct="1">
        <a:spcBef>
          <a:spcPct val="0"/>
        </a:spcBef>
        <a:buNone/>
        <a:defRPr sz="5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netponto.or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jp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www.johnpapa.net/" TargetMode="External"/><Relationship Id="rId3" Type="http://schemas.openxmlformats.org/officeDocument/2006/relationships/hyperlink" Target="http://knockoutjs.com/" TargetMode="External"/><Relationship Id="rId7" Type="http://schemas.openxmlformats.org/officeDocument/2006/relationships/hyperlink" Target="http://emberjs.com/" TargetMode="External"/><Relationship Id="rId2" Type="http://schemas.openxmlformats.org/officeDocument/2006/relationships/hyperlink" Target="https://angularjs.org/" TargetMode="External"/><Relationship Id="rId1" Type="http://schemas.openxmlformats.org/officeDocument/2006/relationships/slideLayout" Target="../slideLayouts/slideLayout2.xml"/><Relationship Id="rId6" Type="http://schemas.openxmlformats.org/officeDocument/2006/relationships/hyperlink" Target="http://backbonejs.org/" TargetMode="External"/><Relationship Id="rId5" Type="http://schemas.openxmlformats.org/officeDocument/2006/relationships/hyperlink" Target="https://facebook.github.io/react/" TargetMode="External"/><Relationship Id="rId4" Type="http://schemas.openxmlformats.org/officeDocument/2006/relationships/hyperlink" Target="http://aurelia.io/"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34.png"/><Relationship Id="rId4" Type="http://schemas.openxmlformats.org/officeDocument/2006/relationships/hyperlink" Target="http://www.microsoft.com/portugal"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37.png"/><Relationship Id="rId4" Type="http://schemas.openxmlformats.org/officeDocument/2006/relationships/image" Target="../media/image3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github.com/monica85rodrigues/presentation-netponto-spa" TargetMode="External"/><Relationship Id="rId3" Type="http://schemas.openxmlformats.org/officeDocument/2006/relationships/hyperlink" Target="mailto:monica85rodrigues@gmail.com" TargetMode="External"/><Relationship Id="rId7" Type="http://schemas.openxmlformats.org/officeDocument/2006/relationships/hyperlink" Target="https://github.com/monica85rodrigues" TargetMode="External"/><Relationship Id="rId12" Type="http://schemas.openxmlformats.org/officeDocument/2006/relationships/image" Target="../media/image43.gi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pt.linkedin.com/in/monicascrodrigues" TargetMode="External"/><Relationship Id="rId11" Type="http://schemas.openxmlformats.org/officeDocument/2006/relationships/image" Target="../media/image42.png"/><Relationship Id="rId5" Type="http://schemas.openxmlformats.org/officeDocument/2006/relationships/hyperlink" Target="https://twitter.com/Monica85Rodrig" TargetMode="External"/><Relationship Id="rId10" Type="http://schemas.openxmlformats.org/officeDocument/2006/relationships/image" Target="../media/image41.png"/><Relationship Id="rId4" Type="http://schemas.openxmlformats.org/officeDocument/2006/relationships/hyperlink" Target="http://fullhand.pt/" TargetMode="External"/><Relationship Id="rId9" Type="http://schemas.openxmlformats.org/officeDocument/2006/relationships/image" Target="../media/image40.png"/></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000504"/>
            <a:ext cx="9906000" cy="2357454"/>
          </a:xfrm>
        </p:spPr>
        <p:txBody>
          <a:bodyPr>
            <a:normAutofit/>
          </a:bodyPr>
          <a:lstStyle/>
          <a:p>
            <a:pPr algn="r"/>
            <a:r>
              <a:rPr lang="en-GB" b="0" dirty="0"/>
              <a:t>Relax, it's SPA </a:t>
            </a:r>
            <a:r>
              <a:rPr lang="en-GB" b="0" dirty="0" smtClean="0"/>
              <a:t>time</a:t>
            </a:r>
            <a:r>
              <a:rPr lang="pt-PT" dirty="0"/>
              <a:t/>
            </a:r>
            <a:br>
              <a:rPr lang="pt-PT" dirty="0"/>
            </a:br>
            <a:r>
              <a:rPr lang="pt-PT" sz="3200" dirty="0" smtClean="0">
                <a:solidFill>
                  <a:schemeClr val="bg1">
                    <a:lumMod val="50000"/>
                  </a:schemeClr>
                </a:solidFill>
              </a:rPr>
              <a:t>Mónica Rodrigues</a:t>
            </a:r>
            <a:endParaRPr lang="pt-PT" sz="2100" b="1" dirty="0">
              <a:solidFill>
                <a:schemeClr val="bg1">
                  <a:lumMod val="50000"/>
                </a:schemeClr>
              </a:solidFill>
              <a:latin typeface="Courier New" pitchFamily="49" charset="0"/>
              <a:cs typeface="Courier New" pitchFamily="49" charset="0"/>
            </a:endParaRPr>
          </a:p>
        </p:txBody>
      </p:sp>
      <p:sp>
        <p:nvSpPr>
          <p:cNvPr id="5" name="Subtitle 2"/>
          <p:cNvSpPr txBox="1">
            <a:spLocks/>
          </p:cNvSpPr>
          <p:nvPr/>
        </p:nvSpPr>
        <p:spPr>
          <a:xfrm>
            <a:off x="6643734" y="171424"/>
            <a:ext cx="3238488" cy="75724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44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40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36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pt-PT" sz="2800" dirty="0" smtClean="0">
                <a:hlinkClick r:id="rId2"/>
              </a:rPr>
              <a:t>http://netponto.org</a:t>
            </a:r>
            <a:endParaRPr lang="pt-PT" sz="2800" dirty="0"/>
          </a:p>
        </p:txBody>
      </p:sp>
      <p:sp>
        <p:nvSpPr>
          <p:cNvPr id="7" name="Subtitle 2"/>
          <p:cNvSpPr txBox="1">
            <a:spLocks/>
          </p:cNvSpPr>
          <p:nvPr/>
        </p:nvSpPr>
        <p:spPr>
          <a:xfrm>
            <a:off x="238092" y="214290"/>
            <a:ext cx="6357982" cy="75724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44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40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36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pt-PT" sz="2800" b="1" dirty="0" smtClean="0">
                <a:solidFill>
                  <a:schemeClr val="tx1">
                    <a:lumMod val="65000"/>
                    <a:lumOff val="35000"/>
                  </a:schemeClr>
                </a:solidFill>
              </a:rPr>
              <a:t>60ª Reunião Presencial - 19/03/2016</a:t>
            </a:r>
            <a:endParaRPr lang="pt-PT" sz="2800" b="1" dirty="0">
              <a:solidFill>
                <a:schemeClr val="tx1">
                  <a:lumMod val="65000"/>
                  <a:lumOff val="35000"/>
                </a:schemeClr>
              </a:solidFill>
            </a:endParaRPr>
          </a:p>
        </p:txBody>
      </p:sp>
      <p:pic>
        <p:nvPicPr>
          <p:cNvPr id="8" name="Picture 7">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2082501" y="1695642"/>
            <a:ext cx="5773956" cy="1709090"/>
          </a:xfrm>
          <a:prstGeom prst="rect">
            <a:avLst/>
          </a:prstGeom>
          <a:effectLst>
            <a:reflection blurRad="6350" stA="52000" endA="300" endPos="35000" dir="5400000" sy="-100000" algn="bl" rotWithShape="0"/>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53640926-AAD7-44d8-BBD7-CCE9431645EC}">
              <a14:shadowObscured xmlns:a14="http://schemas.microsoft.com/office/drawing/2010/main" xmlns="" val="1"/>
            </a:ext>
          </a:extLst>
        </p:spPr>
      </p:pic>
    </p:spTree>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Motivations</a:t>
            </a:r>
            <a:endParaRPr lang="pt-PT" dirty="0"/>
          </a:p>
        </p:txBody>
      </p:sp>
      <p:sp>
        <p:nvSpPr>
          <p:cNvPr id="4" name="Content Placeholder 3"/>
          <p:cNvSpPr>
            <a:spLocks noGrp="1"/>
          </p:cNvSpPr>
          <p:nvPr>
            <p:ph idx="1"/>
          </p:nvPr>
        </p:nvSpPr>
        <p:spPr>
          <a:xfrm>
            <a:off x="495300" y="1600201"/>
            <a:ext cx="8915400" cy="2044823"/>
          </a:xfrm>
        </p:spPr>
        <p:txBody>
          <a:bodyPr>
            <a:noAutofit/>
          </a:bodyPr>
          <a:lstStyle/>
          <a:p>
            <a:pPr marL="0" indent="0">
              <a:buNone/>
            </a:pPr>
            <a:endParaRPr lang="pt-PT" sz="3200" dirty="0" smtClean="0"/>
          </a:p>
          <a:p>
            <a:pPr marL="0" indent="0">
              <a:buNone/>
            </a:pPr>
            <a:endParaRPr lang="pt-PT" sz="3200" dirty="0" smtClean="0"/>
          </a:p>
          <a:p>
            <a:pPr marL="0" indent="0">
              <a:buNone/>
            </a:pPr>
            <a:endParaRPr lang="pt-PT" sz="3200" dirty="0" smtClean="0"/>
          </a:p>
        </p:txBody>
      </p:sp>
      <p:sp>
        <p:nvSpPr>
          <p:cNvPr id="7" name="Content Placeholder 3"/>
          <p:cNvSpPr txBox="1">
            <a:spLocks/>
          </p:cNvSpPr>
          <p:nvPr/>
        </p:nvSpPr>
        <p:spPr>
          <a:xfrm>
            <a:off x="495300" y="1711349"/>
            <a:ext cx="89154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pt-PT" sz="3200" dirty="0" err="1" smtClean="0"/>
              <a:t>Better</a:t>
            </a:r>
            <a:r>
              <a:rPr lang="pt-PT" sz="3200" dirty="0" smtClean="0"/>
              <a:t> </a:t>
            </a:r>
            <a:r>
              <a:rPr lang="pt-PT" sz="3200" dirty="0" err="1" smtClean="0"/>
              <a:t>user</a:t>
            </a:r>
            <a:r>
              <a:rPr lang="pt-PT" sz="3200" dirty="0" smtClean="0"/>
              <a:t> </a:t>
            </a:r>
            <a:r>
              <a:rPr lang="pt-PT" sz="3200" dirty="0" err="1" smtClean="0"/>
              <a:t>experience</a:t>
            </a:r>
            <a:endParaRPr lang="pt-PT" sz="3200" dirty="0" smtClean="0"/>
          </a:p>
          <a:p>
            <a:pPr marL="0" indent="0">
              <a:buNone/>
            </a:pPr>
            <a:endParaRPr lang="pt-PT" sz="3200" dirty="0" smtClean="0"/>
          </a:p>
          <a:p>
            <a:pPr marL="0" indent="0">
              <a:buNone/>
            </a:pPr>
            <a:r>
              <a:rPr lang="pt-PT" sz="3200" dirty="0" err="1" smtClean="0"/>
              <a:t>Separation</a:t>
            </a:r>
            <a:r>
              <a:rPr lang="pt-PT" sz="3200" dirty="0" smtClean="0"/>
              <a:t> </a:t>
            </a:r>
            <a:r>
              <a:rPr lang="pt-PT" sz="3200" dirty="0" err="1" smtClean="0"/>
              <a:t>of</a:t>
            </a:r>
            <a:r>
              <a:rPr lang="pt-PT" sz="3200" dirty="0" smtClean="0"/>
              <a:t> </a:t>
            </a:r>
            <a:r>
              <a:rPr lang="pt-PT" sz="3200" dirty="0" err="1" smtClean="0"/>
              <a:t>responsibilities</a:t>
            </a:r>
            <a:r>
              <a:rPr lang="pt-PT" sz="3200" dirty="0" smtClean="0"/>
              <a:t> </a:t>
            </a:r>
            <a:r>
              <a:rPr lang="pt-PT" sz="3200" dirty="0" err="1" smtClean="0"/>
              <a:t>between</a:t>
            </a:r>
            <a:r>
              <a:rPr lang="pt-PT" sz="3200" dirty="0" smtClean="0"/>
              <a:t> </a:t>
            </a:r>
            <a:r>
              <a:rPr lang="pt-PT" sz="3200" dirty="0" err="1" smtClean="0"/>
              <a:t>client</a:t>
            </a:r>
            <a:r>
              <a:rPr lang="pt-PT" sz="3200" dirty="0" smtClean="0"/>
              <a:t> </a:t>
            </a:r>
            <a:r>
              <a:rPr lang="pt-PT" sz="3200" dirty="0" err="1" smtClean="0"/>
              <a:t>and</a:t>
            </a:r>
            <a:r>
              <a:rPr lang="pt-PT" sz="3200" dirty="0" smtClean="0"/>
              <a:t> server</a:t>
            </a:r>
          </a:p>
          <a:p>
            <a:pPr marL="0" indent="0">
              <a:buNone/>
            </a:pPr>
            <a:endParaRPr lang="pt-PT" sz="3200" dirty="0" smtClean="0"/>
          </a:p>
          <a:p>
            <a:pPr marL="0" indent="0">
              <a:buNone/>
            </a:pPr>
            <a:r>
              <a:rPr lang="pt-PT" sz="3200" dirty="0" smtClean="0"/>
              <a:t>Offline </a:t>
            </a:r>
            <a:r>
              <a:rPr lang="pt-PT" sz="3200" dirty="0" err="1" smtClean="0"/>
              <a:t>Applications</a:t>
            </a:r>
            <a:endParaRPr lang="pt-PT" sz="3200" dirty="0" smtClean="0"/>
          </a:p>
          <a:p>
            <a:pPr marL="0" indent="0">
              <a:buNone/>
            </a:pPr>
            <a:endParaRPr lang="pt-PT" sz="3200" dirty="0" smtClean="0"/>
          </a:p>
        </p:txBody>
      </p:sp>
    </p:spTree>
    <p:extLst>
      <p:ext uri="{BB962C8B-B14F-4D97-AF65-F5344CB8AC3E}">
        <p14:creationId xmlns:p14="http://schemas.microsoft.com/office/powerpoint/2010/main" val="13221289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Considerations</a:t>
            </a:r>
            <a:endParaRPr lang="pt-PT" dirty="0"/>
          </a:p>
        </p:txBody>
      </p:sp>
      <p:sp>
        <p:nvSpPr>
          <p:cNvPr id="4" name="Content Placeholder 3"/>
          <p:cNvSpPr>
            <a:spLocks noGrp="1"/>
          </p:cNvSpPr>
          <p:nvPr>
            <p:ph idx="1"/>
          </p:nvPr>
        </p:nvSpPr>
        <p:spPr>
          <a:xfrm>
            <a:off x="495300" y="1600201"/>
            <a:ext cx="8915400" cy="2044823"/>
          </a:xfrm>
        </p:spPr>
        <p:txBody>
          <a:bodyPr>
            <a:noAutofit/>
          </a:bodyPr>
          <a:lstStyle/>
          <a:p>
            <a:pPr marL="0" indent="0">
              <a:buNone/>
            </a:pPr>
            <a:endParaRPr lang="pt-PT" sz="3200" dirty="0" smtClean="0"/>
          </a:p>
          <a:p>
            <a:pPr marL="0" indent="0">
              <a:buNone/>
            </a:pPr>
            <a:endParaRPr lang="pt-PT" sz="3200" dirty="0" smtClean="0"/>
          </a:p>
          <a:p>
            <a:pPr marL="0" indent="0">
              <a:buNone/>
            </a:pPr>
            <a:endParaRPr lang="pt-PT" sz="3200" dirty="0" smtClean="0"/>
          </a:p>
        </p:txBody>
      </p:sp>
      <p:sp>
        <p:nvSpPr>
          <p:cNvPr id="7" name="Content Placeholder 3"/>
          <p:cNvSpPr txBox="1">
            <a:spLocks/>
          </p:cNvSpPr>
          <p:nvPr/>
        </p:nvSpPr>
        <p:spPr>
          <a:xfrm>
            <a:off x="495300" y="1628800"/>
            <a:ext cx="8915400" cy="309129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3200" dirty="0"/>
              <a:t>The first time that the </a:t>
            </a:r>
            <a:r>
              <a:rPr lang="en-GB" sz="3200" dirty="0" smtClean="0"/>
              <a:t>application </a:t>
            </a:r>
            <a:r>
              <a:rPr lang="en-GB" sz="3200" dirty="0"/>
              <a:t>loads is </a:t>
            </a:r>
            <a:r>
              <a:rPr lang="en-GB" sz="3200" dirty="0" smtClean="0"/>
              <a:t>slow</a:t>
            </a:r>
          </a:p>
          <a:p>
            <a:pPr marL="0" indent="0">
              <a:buNone/>
            </a:pPr>
            <a:endParaRPr lang="en-GB" sz="3200" dirty="0"/>
          </a:p>
          <a:p>
            <a:pPr marL="0" indent="0">
              <a:buNone/>
            </a:pPr>
            <a:r>
              <a:rPr lang="pt-PT" sz="3200" dirty="0" err="1" smtClean="0"/>
              <a:t>Maintain</a:t>
            </a:r>
            <a:r>
              <a:rPr lang="pt-PT" sz="3200" dirty="0" smtClean="0"/>
              <a:t> </a:t>
            </a:r>
            <a:r>
              <a:rPr lang="pt-PT" sz="3200" dirty="0" err="1" smtClean="0"/>
              <a:t>Navigation</a:t>
            </a:r>
            <a:r>
              <a:rPr lang="pt-PT" sz="3200" dirty="0" smtClean="0"/>
              <a:t>, </a:t>
            </a:r>
            <a:r>
              <a:rPr lang="en-GB" sz="3200" dirty="0" smtClean="0"/>
              <a:t>Deep linking and History</a:t>
            </a:r>
          </a:p>
          <a:p>
            <a:pPr marL="0" indent="0">
              <a:buNone/>
            </a:pPr>
            <a:endParaRPr lang="en-GB" sz="3200" dirty="0"/>
          </a:p>
          <a:p>
            <a:pPr marL="0" indent="0">
              <a:buNone/>
            </a:pPr>
            <a:r>
              <a:rPr lang="en-GB" sz="3200" dirty="0" smtClean="0"/>
              <a:t>SEO (Search engine optimization) is complicated</a:t>
            </a:r>
          </a:p>
        </p:txBody>
      </p:sp>
    </p:spTree>
    <p:extLst>
      <p:ext uri="{BB962C8B-B14F-4D97-AF65-F5344CB8AC3E}">
        <p14:creationId xmlns:p14="http://schemas.microsoft.com/office/powerpoint/2010/main" val="255371194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Multiple</a:t>
            </a:r>
            <a:r>
              <a:rPr lang="pt-PT" dirty="0" smtClean="0"/>
              <a:t> </a:t>
            </a:r>
            <a:r>
              <a:rPr lang="pt-PT" dirty="0" err="1" smtClean="0"/>
              <a:t>Page</a:t>
            </a:r>
            <a:r>
              <a:rPr lang="pt-PT" dirty="0" smtClean="0"/>
              <a:t> </a:t>
            </a:r>
            <a:r>
              <a:rPr lang="pt-PT" dirty="0" err="1" smtClean="0"/>
              <a:t>Application</a:t>
            </a:r>
            <a:endParaRPr lang="pt-PT" dirty="0"/>
          </a:p>
        </p:txBody>
      </p:sp>
      <p:sp>
        <p:nvSpPr>
          <p:cNvPr id="4" name="Content Placeholder 3"/>
          <p:cNvSpPr>
            <a:spLocks noGrp="1"/>
          </p:cNvSpPr>
          <p:nvPr>
            <p:ph idx="1"/>
          </p:nvPr>
        </p:nvSpPr>
        <p:spPr>
          <a:xfrm>
            <a:off x="495300" y="1600201"/>
            <a:ext cx="8915400" cy="2044823"/>
          </a:xfrm>
        </p:spPr>
        <p:txBody>
          <a:bodyPr>
            <a:noAutofit/>
          </a:bodyPr>
          <a:lstStyle/>
          <a:p>
            <a:pPr marL="0" indent="0">
              <a:buNone/>
            </a:pPr>
            <a:endParaRPr lang="pt-PT" sz="3200" dirty="0" smtClean="0"/>
          </a:p>
          <a:p>
            <a:pPr marL="0" indent="0">
              <a:buNone/>
            </a:pPr>
            <a:endParaRPr lang="pt-PT" sz="3200" dirty="0" smtClean="0"/>
          </a:p>
          <a:p>
            <a:pPr marL="0" indent="0">
              <a:buNone/>
            </a:pPr>
            <a:endParaRPr lang="pt-PT" sz="3200" dirty="0" smtClean="0"/>
          </a:p>
        </p:txBody>
      </p:sp>
      <p:sp>
        <p:nvSpPr>
          <p:cNvPr id="7" name="Content Placeholder 3"/>
          <p:cNvSpPr txBox="1">
            <a:spLocks/>
          </p:cNvSpPr>
          <p:nvPr/>
        </p:nvSpPr>
        <p:spPr>
          <a:xfrm>
            <a:off x="495300" y="2428683"/>
            <a:ext cx="8915400" cy="309129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sz="3200" dirty="0" smtClean="0"/>
          </a:p>
        </p:txBody>
      </p:sp>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1376" y="2727998"/>
            <a:ext cx="1077092" cy="1293804"/>
          </a:xfrm>
          <a:prstGeom prst="rect">
            <a:avLst/>
          </a:prstGeom>
        </p:spPr>
      </p:pic>
      <p:sp>
        <p:nvSpPr>
          <p:cNvPr id="6" name="Seta curvada à esquerda 5"/>
          <p:cNvSpPr/>
          <p:nvPr/>
        </p:nvSpPr>
        <p:spPr>
          <a:xfrm>
            <a:off x="6845316" y="2844402"/>
            <a:ext cx="743617" cy="305709"/>
          </a:xfrm>
          <a:prstGeom prst="curvedLeftArrow">
            <a:avLst>
              <a:gd name="adj1" fmla="val 0"/>
              <a:gd name="adj2" fmla="val 51899"/>
              <a:gd name="adj3" fmla="val 2500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solidFill>
                <a:schemeClr val="tx1"/>
              </a:solidFill>
            </a:endParaRPr>
          </a:p>
        </p:txBody>
      </p:sp>
      <p:sp>
        <p:nvSpPr>
          <p:cNvPr id="8" name="Seta para a direita 7"/>
          <p:cNvSpPr/>
          <p:nvPr/>
        </p:nvSpPr>
        <p:spPr>
          <a:xfrm>
            <a:off x="3218612" y="3006244"/>
            <a:ext cx="2560026" cy="104302"/>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sp>
        <p:nvSpPr>
          <p:cNvPr id="9" name="Seta para a direita 8"/>
          <p:cNvSpPr/>
          <p:nvPr/>
        </p:nvSpPr>
        <p:spPr>
          <a:xfrm flipH="1">
            <a:off x="3218612" y="3450411"/>
            <a:ext cx="2560026" cy="104302"/>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sp>
        <p:nvSpPr>
          <p:cNvPr id="10" name="CaixaDeTexto 9"/>
          <p:cNvSpPr txBox="1"/>
          <p:nvPr/>
        </p:nvSpPr>
        <p:spPr>
          <a:xfrm>
            <a:off x="3440832" y="2535287"/>
            <a:ext cx="2314323" cy="461665"/>
          </a:xfrm>
          <a:prstGeom prst="rect">
            <a:avLst/>
          </a:prstGeom>
          <a:noFill/>
        </p:spPr>
        <p:txBody>
          <a:bodyPr wrap="square" rtlCol="0">
            <a:spAutoFit/>
          </a:bodyPr>
          <a:lstStyle/>
          <a:p>
            <a:r>
              <a:rPr lang="pt-PT" sz="2400" dirty="0" err="1" smtClean="0"/>
              <a:t>Page</a:t>
            </a:r>
            <a:r>
              <a:rPr lang="pt-PT" sz="2400" dirty="0" smtClean="0"/>
              <a:t> </a:t>
            </a:r>
            <a:r>
              <a:rPr lang="pt-PT" sz="2400" dirty="0" err="1" smtClean="0"/>
              <a:t>access</a:t>
            </a:r>
            <a:endParaRPr lang="pt-PT" sz="2400" dirty="0"/>
          </a:p>
        </p:txBody>
      </p:sp>
      <p:sp>
        <p:nvSpPr>
          <p:cNvPr id="11" name="CaixaDeTexto 10"/>
          <p:cNvSpPr txBox="1"/>
          <p:nvPr/>
        </p:nvSpPr>
        <p:spPr>
          <a:xfrm>
            <a:off x="3552592" y="3561015"/>
            <a:ext cx="2314323" cy="830997"/>
          </a:xfrm>
          <a:prstGeom prst="rect">
            <a:avLst/>
          </a:prstGeom>
          <a:noFill/>
        </p:spPr>
        <p:txBody>
          <a:bodyPr wrap="square" rtlCol="0">
            <a:spAutoFit/>
          </a:bodyPr>
          <a:lstStyle/>
          <a:p>
            <a:r>
              <a:rPr lang="en-GB" sz="2400" dirty="0" smtClean="0"/>
              <a:t>Returns rendered page</a:t>
            </a:r>
            <a:endParaRPr lang="en-GB" sz="2400" dirty="0"/>
          </a:p>
        </p:txBody>
      </p:sp>
      <p:sp>
        <p:nvSpPr>
          <p:cNvPr id="12" name="CaixaDeTexto 11"/>
          <p:cNvSpPr txBox="1"/>
          <p:nvPr/>
        </p:nvSpPr>
        <p:spPr>
          <a:xfrm>
            <a:off x="7661138" y="2775219"/>
            <a:ext cx="1844987" cy="830997"/>
          </a:xfrm>
          <a:prstGeom prst="rect">
            <a:avLst/>
          </a:prstGeom>
          <a:noFill/>
        </p:spPr>
        <p:txBody>
          <a:bodyPr wrap="square" rtlCol="0">
            <a:spAutoFit/>
          </a:bodyPr>
          <a:lstStyle/>
          <a:p>
            <a:r>
              <a:rPr lang="pt-PT" sz="2400" dirty="0" err="1" smtClean="0"/>
              <a:t>Page</a:t>
            </a:r>
            <a:r>
              <a:rPr lang="pt-PT" sz="2400" dirty="0" smtClean="0"/>
              <a:t> </a:t>
            </a:r>
            <a:r>
              <a:rPr lang="pt-PT" sz="2400" dirty="0" err="1" smtClean="0"/>
              <a:t>rendering</a:t>
            </a:r>
            <a:endParaRPr lang="pt-PT" sz="2400" dirty="0"/>
          </a:p>
        </p:txBody>
      </p:sp>
      <p:pic>
        <p:nvPicPr>
          <p:cNvPr id="13" name="Imagem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3892" y="2636912"/>
            <a:ext cx="2132490" cy="1285766"/>
          </a:xfrm>
          <a:prstGeom prst="rect">
            <a:avLst/>
          </a:prstGeom>
        </p:spPr>
      </p:pic>
      <p:sp>
        <p:nvSpPr>
          <p:cNvPr id="14" name="Oval 13"/>
          <p:cNvSpPr/>
          <p:nvPr/>
        </p:nvSpPr>
        <p:spPr>
          <a:xfrm>
            <a:off x="2806545" y="2973528"/>
            <a:ext cx="129473" cy="12947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87750235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4"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0.00529 0.00208 L 0.32788 -0.00625 " pathEditMode="relative" rAng="0" ptsTypes="AA">
                                      <p:cBhvr>
                                        <p:cTn id="10" dur="2000" fill="hold"/>
                                        <p:tgtEl>
                                          <p:spTgt spid="14"/>
                                        </p:tgtEl>
                                        <p:attrNameLst>
                                          <p:attrName>ppt_x</p:attrName>
                                          <p:attrName>ppt_y</p:attrName>
                                        </p:attrNameLst>
                                      </p:cBhvr>
                                      <p:rCtr x="15385" y="-347"/>
                                    </p:animMotion>
                                  </p:childTnLst>
                                </p:cTn>
                              </p:par>
                            </p:childTnLst>
                          </p:cTn>
                        </p:par>
                      </p:childTnLst>
                    </p:cTn>
                  </p:par>
                  <p:par>
                    <p:cTn id="11" fill="hold">
                      <p:stCondLst>
                        <p:cond delay="indefinite"/>
                      </p:stCondLst>
                      <p:childTnLst>
                        <p:par>
                          <p:cTn id="12" fill="hold">
                            <p:stCondLst>
                              <p:cond delay="0"/>
                            </p:stCondLst>
                            <p:childTnLst>
                              <p:par>
                                <p:cTn id="13" presetID="1" presetClass="path" presetSubtype="0" accel="50000" decel="50000" fill="hold" grpId="1" nodeType="clickEffect">
                                  <p:stCondLst>
                                    <p:cond delay="0"/>
                                  </p:stCondLst>
                                  <p:childTnLst>
                                    <p:animMotion origin="layout" path="M 0.32789 -0.00625 C 0.33702 -0.00764 0.3452 0.0081 0.34616 0.02916 C 0.34696 0.05 0.34007 0.06805 0.33077 0.06898 C 0.32164 0.07013 0.31363 0.05393 0.31266 0.03333 C 0.31186 0.01226 0.31875 -0.00533 0.32789 -0.00625 Z " pathEditMode="relative" rAng="21360000" ptsTypes="AAAAA">
                                      <p:cBhvr>
                                        <p:cTn id="14" dur="2000" fill="hold"/>
                                        <p:tgtEl>
                                          <p:spTgt spid="14"/>
                                        </p:tgtEl>
                                        <p:attrNameLst>
                                          <p:attrName>ppt_x</p:attrName>
                                          <p:attrName>ppt_y</p:attrName>
                                        </p:attrNameLst>
                                      </p:cBhvr>
                                      <p:rCtr x="144" y="3750"/>
                                    </p:animMotion>
                                  </p:childTnLst>
                                </p:cTn>
                              </p:par>
                            </p:childTnLst>
                          </p:cTn>
                        </p:par>
                        <p:par>
                          <p:cTn id="15" fill="hold">
                            <p:stCondLst>
                              <p:cond delay="2000"/>
                            </p:stCondLst>
                            <p:childTnLst>
                              <p:par>
                                <p:cTn id="16" presetID="58" presetClass="path" presetSubtype="0" accel="50000" decel="50000" fill="hold" grpId="3" nodeType="afterEffect">
                                  <p:stCondLst>
                                    <p:cond delay="0"/>
                                  </p:stCondLst>
                                  <p:childTnLst>
                                    <p:animMotion origin="layout" path="M 0.32788 -0.00625 L 0.33894 0.01528 C 0.3415 0.01991 0.34294 0.02662 0.34294 0.03379 C 0.34294 0.0419 0.3415 0.04838 0.33894 0.05301 L 0.32788 0.07477 " pathEditMode="relative" rAng="0" ptsTypes="AAAAA">
                                      <p:cBhvr>
                                        <p:cTn id="17" dur="2000" fill="hold"/>
                                        <p:tgtEl>
                                          <p:spTgt spid="14"/>
                                        </p:tgtEl>
                                        <p:attrNameLst>
                                          <p:attrName>ppt_x</p:attrName>
                                          <p:attrName>ppt_y</p:attrName>
                                        </p:attrNameLst>
                                      </p:cBhvr>
                                      <p:rCtr x="753" y="4051"/>
                                    </p:animMotion>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2" nodeType="clickEffect">
                                  <p:stCondLst>
                                    <p:cond delay="0"/>
                                  </p:stCondLst>
                                  <p:childTnLst>
                                    <p:animMotion origin="layout" path="M 0.32789 0.07477 L 0.00609 0.0618 " pathEditMode="relative" rAng="0" ptsTypes="AA">
                                      <p:cBhvr>
                                        <p:cTn id="21" dur="2000" fill="hold"/>
                                        <p:tgtEl>
                                          <p:spTgt spid="14"/>
                                        </p:tgtEl>
                                        <p:attrNameLst>
                                          <p:attrName>ppt_x</p:attrName>
                                          <p:attrName>ppt_y</p:attrName>
                                        </p:attrNameLst>
                                      </p:cBhvr>
                                      <p:rCtr x="-15096" y="-671"/>
                                    </p:animMotion>
                                  </p:childTnLst>
                                </p:cTn>
                              </p:par>
                            </p:childTnLst>
                          </p:cTn>
                        </p:par>
                        <p:par>
                          <p:cTn id="22" fill="hold">
                            <p:stCondLst>
                              <p:cond delay="2000"/>
                            </p:stCondLst>
                            <p:childTnLst>
                              <p:par>
                                <p:cTn id="23" presetID="10" presetClass="exit" presetSubtype="0" fill="hold" grpId="5" nodeType="afterEffect">
                                  <p:stCondLst>
                                    <p:cond delay="0"/>
                                  </p:stCondLst>
                                  <p:childTnLst>
                                    <p:animEffect transition="out" filter="fade">
                                      <p:cBhvr>
                                        <p:cTn id="24" dur="500"/>
                                        <p:tgtEl>
                                          <p:spTgt spid="14"/>
                                        </p:tgtEl>
                                      </p:cBhvr>
                                    </p:animEffect>
                                    <p:set>
                                      <p:cBhvr>
                                        <p:cTn id="25"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4" grpId="2" animBg="1"/>
      <p:bldP spid="14" grpId="3" animBg="1"/>
      <p:bldP spid="14" grpId="4" animBg="1"/>
      <p:bldP spid="14" grpId="5"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Single </a:t>
            </a:r>
            <a:r>
              <a:rPr lang="pt-PT" dirty="0" err="1"/>
              <a:t>P</a:t>
            </a:r>
            <a:r>
              <a:rPr lang="pt-PT" dirty="0" err="1" smtClean="0"/>
              <a:t>age</a:t>
            </a:r>
            <a:r>
              <a:rPr lang="pt-PT" dirty="0" smtClean="0"/>
              <a:t> </a:t>
            </a:r>
            <a:r>
              <a:rPr lang="pt-PT" dirty="0" err="1"/>
              <a:t>A</a:t>
            </a:r>
            <a:r>
              <a:rPr lang="pt-PT" dirty="0" err="1" smtClean="0"/>
              <a:t>pplication</a:t>
            </a:r>
            <a:endParaRPr lang="pt-PT" dirty="0"/>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8675" y="2727998"/>
            <a:ext cx="1077092" cy="1293804"/>
          </a:xfrm>
          <a:prstGeom prst="rect">
            <a:avLst/>
          </a:prstGeom>
        </p:spPr>
      </p:pic>
      <p:sp>
        <p:nvSpPr>
          <p:cNvPr id="5" name="Seta para a direita 4"/>
          <p:cNvSpPr/>
          <p:nvPr/>
        </p:nvSpPr>
        <p:spPr>
          <a:xfrm>
            <a:off x="5552555" y="3006244"/>
            <a:ext cx="2560026" cy="104302"/>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sp>
        <p:nvSpPr>
          <p:cNvPr id="6" name="Seta para a direita 5"/>
          <p:cNvSpPr/>
          <p:nvPr/>
        </p:nvSpPr>
        <p:spPr>
          <a:xfrm flipH="1">
            <a:off x="5552555" y="3450411"/>
            <a:ext cx="2560026" cy="104302"/>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sp>
        <p:nvSpPr>
          <p:cNvPr id="7" name="CaixaDeTexto 6"/>
          <p:cNvSpPr txBox="1"/>
          <p:nvPr/>
        </p:nvSpPr>
        <p:spPr>
          <a:xfrm>
            <a:off x="5741614" y="2636912"/>
            <a:ext cx="2314323" cy="461665"/>
          </a:xfrm>
          <a:prstGeom prst="rect">
            <a:avLst/>
          </a:prstGeom>
          <a:noFill/>
        </p:spPr>
        <p:txBody>
          <a:bodyPr wrap="square" rtlCol="0">
            <a:spAutoFit/>
          </a:bodyPr>
          <a:lstStyle/>
          <a:p>
            <a:r>
              <a:rPr lang="pt-PT" sz="2400" dirty="0" err="1" smtClean="0"/>
              <a:t>Requests</a:t>
            </a:r>
            <a:r>
              <a:rPr lang="pt-PT" sz="2400" dirty="0" smtClean="0"/>
              <a:t> data</a:t>
            </a:r>
            <a:endParaRPr lang="pt-PT" sz="2400" dirty="0"/>
          </a:p>
        </p:txBody>
      </p:sp>
      <p:sp>
        <p:nvSpPr>
          <p:cNvPr id="8" name="CaixaDeTexto 7"/>
          <p:cNvSpPr txBox="1"/>
          <p:nvPr/>
        </p:nvSpPr>
        <p:spPr>
          <a:xfrm>
            <a:off x="5781339" y="3561015"/>
            <a:ext cx="2314323" cy="461665"/>
          </a:xfrm>
          <a:prstGeom prst="rect">
            <a:avLst/>
          </a:prstGeom>
          <a:noFill/>
        </p:spPr>
        <p:txBody>
          <a:bodyPr wrap="square" rtlCol="0">
            <a:spAutoFit/>
          </a:bodyPr>
          <a:lstStyle/>
          <a:p>
            <a:r>
              <a:rPr lang="pt-PT" sz="2400" dirty="0" smtClean="0"/>
              <a:t>Returns data</a:t>
            </a:r>
            <a:endParaRPr lang="pt-PT" sz="2400" dirty="0"/>
          </a:p>
        </p:txBody>
      </p:sp>
      <p:sp>
        <p:nvSpPr>
          <p:cNvPr id="9" name="Seta curvada à esquerda 8"/>
          <p:cNvSpPr/>
          <p:nvPr/>
        </p:nvSpPr>
        <p:spPr>
          <a:xfrm flipH="1">
            <a:off x="2400565" y="3110546"/>
            <a:ext cx="743617" cy="305709"/>
          </a:xfrm>
          <a:prstGeom prst="curvedLeftArrow">
            <a:avLst>
              <a:gd name="adj1" fmla="val 0"/>
              <a:gd name="adj2" fmla="val 51899"/>
              <a:gd name="adj3" fmla="val 2500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solidFill>
                <a:schemeClr val="tx1"/>
              </a:solidFill>
            </a:endParaRPr>
          </a:p>
        </p:txBody>
      </p:sp>
      <p:sp>
        <p:nvSpPr>
          <p:cNvPr id="10" name="CaixaDeTexto 9"/>
          <p:cNvSpPr txBox="1"/>
          <p:nvPr/>
        </p:nvSpPr>
        <p:spPr>
          <a:xfrm>
            <a:off x="375017" y="2816090"/>
            <a:ext cx="2087919" cy="1200329"/>
          </a:xfrm>
          <a:prstGeom prst="rect">
            <a:avLst/>
          </a:prstGeom>
          <a:noFill/>
        </p:spPr>
        <p:txBody>
          <a:bodyPr wrap="square" rtlCol="0">
            <a:spAutoFit/>
          </a:bodyPr>
          <a:lstStyle/>
          <a:p>
            <a:r>
              <a:rPr lang="pt-PT" sz="2400" dirty="0" smtClean="0"/>
              <a:t>DOM </a:t>
            </a:r>
            <a:r>
              <a:rPr lang="pt-PT" sz="2400" dirty="0" err="1" smtClean="0"/>
              <a:t>processing</a:t>
            </a:r>
            <a:r>
              <a:rPr lang="pt-PT" sz="2400" dirty="0" smtClean="0"/>
              <a:t> </a:t>
            </a:r>
            <a:r>
              <a:rPr lang="pt-PT" sz="2400" dirty="0" err="1" smtClean="0"/>
              <a:t>and</a:t>
            </a:r>
            <a:r>
              <a:rPr lang="pt-PT" sz="2400" dirty="0" smtClean="0"/>
              <a:t> </a:t>
            </a:r>
            <a:r>
              <a:rPr lang="pt-PT" sz="2400" dirty="0" err="1" smtClean="0"/>
              <a:t>manipulation</a:t>
            </a:r>
            <a:endParaRPr lang="pt-PT" sz="2400" dirty="0" smtClean="0"/>
          </a:p>
        </p:txBody>
      </p:sp>
      <p:pic>
        <p:nvPicPr>
          <p:cNvPr id="11" name="Imagem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0463" y="2636912"/>
            <a:ext cx="2245209" cy="1342310"/>
          </a:xfrm>
          <a:prstGeom prst="rect">
            <a:avLst/>
          </a:prstGeom>
        </p:spPr>
      </p:pic>
      <p:sp>
        <p:nvSpPr>
          <p:cNvPr id="12" name="Oval 11"/>
          <p:cNvSpPr/>
          <p:nvPr/>
        </p:nvSpPr>
        <p:spPr>
          <a:xfrm>
            <a:off x="3300651" y="2955389"/>
            <a:ext cx="129473" cy="12947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PT"/>
          </a:p>
        </p:txBody>
      </p:sp>
    </p:spTree>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2"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3.58974E-6 2.22222E-6 L 0.45834 -0.01111 " pathEditMode="relative" rAng="0" ptsTypes="AA">
                                      <p:cBhvr>
                                        <p:cTn id="10" dur="2000" fill="hold"/>
                                        <p:tgtEl>
                                          <p:spTgt spid="12"/>
                                        </p:tgtEl>
                                        <p:attrNameLst>
                                          <p:attrName>ppt_x</p:attrName>
                                          <p:attrName>ppt_y</p:attrName>
                                        </p:attrNameLst>
                                      </p:cBhvr>
                                      <p:rCtr x="22917" y="-556"/>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1" nodeType="clickEffect">
                                  <p:stCondLst>
                                    <p:cond delay="0"/>
                                  </p:stCondLst>
                                  <p:childTnLst>
                                    <p:animMotion origin="layout" path="M 0.45834 0.06713 L -0.02227 0.06713 " pathEditMode="relative" rAng="0" ptsTypes="AA">
                                      <p:cBhvr>
                                        <p:cTn id="14" dur="2000" fill="hold"/>
                                        <p:tgtEl>
                                          <p:spTgt spid="12"/>
                                        </p:tgtEl>
                                        <p:attrNameLst>
                                          <p:attrName>ppt_x</p:attrName>
                                          <p:attrName>ppt_y</p:attrName>
                                        </p:attrNameLst>
                                      </p:cBhvr>
                                      <p:rCtr x="-24038" y="0"/>
                                    </p:animMotion>
                                  </p:childTnLst>
                                </p:cTn>
                              </p:par>
                            </p:childTnLst>
                          </p:cTn>
                        </p:par>
                      </p:childTnLst>
                    </p:cTn>
                  </p:par>
                  <p:par>
                    <p:cTn id="15" fill="hold">
                      <p:stCondLst>
                        <p:cond delay="indefinite"/>
                      </p:stCondLst>
                      <p:childTnLst>
                        <p:par>
                          <p:cTn id="16" fill="hold">
                            <p:stCondLst>
                              <p:cond delay="0"/>
                            </p:stCondLst>
                            <p:childTnLst>
                              <p:par>
                                <p:cTn id="17" presetID="1" presetClass="path" presetSubtype="0" accel="50000" decel="50000" fill="hold" grpId="3" nodeType="clickEffect">
                                  <p:stCondLst>
                                    <p:cond delay="0"/>
                                  </p:stCondLst>
                                  <p:childTnLst>
                                    <p:animMotion origin="layout" path="M 0.02709 0.05648 C 0.02709 0.09259 0.01202 0.12222 -0.00689 0.12222 C -0.02548 0.12222 -0.04086 0.09259 -0.04086 0.05648 C -0.04086 0.02014 -0.02548 -0.00926 -0.00689 -0.00926 C 0.01202 -0.00926 0.02709 0.02014 0.02709 0.05648 Z " pathEditMode="relative" rAng="5400000" ptsTypes="AAAAA">
                                      <p:cBhvr>
                                        <p:cTn id="18" dur="2000" fill="hold"/>
                                        <p:tgtEl>
                                          <p:spTgt spid="12"/>
                                        </p:tgtEl>
                                        <p:attrNameLst>
                                          <p:attrName>ppt_x</p:attrName>
                                          <p:attrName>ppt_y</p:attrName>
                                        </p:attrNameLst>
                                      </p:cBhvr>
                                      <p:rCtr x="-339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2" grpId="2" animBg="1"/>
      <p:bldP spid="12" grpId="3"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5300" y="274638"/>
            <a:ext cx="9410700" cy="1143000"/>
          </a:xfrm>
        </p:spPr>
        <p:txBody>
          <a:bodyPr>
            <a:normAutofit fontScale="90000"/>
          </a:bodyPr>
          <a:lstStyle/>
          <a:p>
            <a:r>
              <a:rPr lang="en-GB" dirty="0" smtClean="0"/>
              <a:t>SPA and Multiple Page Application (Mix)</a:t>
            </a:r>
            <a:endParaRPr lang="en-GB" dirty="0"/>
          </a:p>
        </p:txBody>
      </p:sp>
      <p:grpSp>
        <p:nvGrpSpPr>
          <p:cNvPr id="27" name="Grupo 26"/>
          <p:cNvGrpSpPr/>
          <p:nvPr/>
        </p:nvGrpSpPr>
        <p:grpSpPr>
          <a:xfrm>
            <a:off x="949665" y="1778785"/>
            <a:ext cx="1944216" cy="1944637"/>
            <a:chOff x="930329" y="1665763"/>
            <a:chExt cx="1944216" cy="1944637"/>
          </a:xfrm>
        </p:grpSpPr>
        <p:sp>
          <p:nvSpPr>
            <p:cNvPr id="4" name="Retângulo 3"/>
            <p:cNvSpPr/>
            <p:nvPr/>
          </p:nvSpPr>
          <p:spPr>
            <a:xfrm>
              <a:off x="930329" y="1665763"/>
              <a:ext cx="1944216" cy="4320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2000" b="1" dirty="0" smtClean="0"/>
                <a:t>Products Page</a:t>
              </a:r>
              <a:endParaRPr lang="en-GB" sz="2000" b="1" dirty="0"/>
            </a:p>
          </p:txBody>
        </p:sp>
        <p:sp>
          <p:nvSpPr>
            <p:cNvPr id="5" name="Retângulo 4"/>
            <p:cNvSpPr/>
            <p:nvPr/>
          </p:nvSpPr>
          <p:spPr>
            <a:xfrm>
              <a:off x="930329" y="2097811"/>
              <a:ext cx="1944216" cy="150658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a:p>
          </p:txBody>
        </p:sp>
        <p:sp>
          <p:nvSpPr>
            <p:cNvPr id="8" name="CaixaDeTexto 7"/>
            <p:cNvSpPr txBox="1"/>
            <p:nvPr/>
          </p:nvSpPr>
          <p:spPr>
            <a:xfrm>
              <a:off x="1189248" y="2163850"/>
              <a:ext cx="1457615" cy="1446550"/>
            </a:xfrm>
            <a:prstGeom prst="rect">
              <a:avLst/>
            </a:prstGeom>
            <a:noFill/>
          </p:spPr>
          <p:txBody>
            <a:bodyPr wrap="square" rtlCol="0">
              <a:spAutoFit/>
            </a:bodyPr>
            <a:lstStyle/>
            <a:p>
              <a:pPr algn="ctr"/>
              <a:r>
                <a:rPr lang="en-GB" sz="4400" dirty="0" smtClean="0"/>
                <a:t>Mini SPA</a:t>
              </a:r>
              <a:endParaRPr lang="en-GB" sz="4400" dirty="0"/>
            </a:p>
          </p:txBody>
        </p:sp>
      </p:grpSp>
      <p:grpSp>
        <p:nvGrpSpPr>
          <p:cNvPr id="28" name="Grupo 27"/>
          <p:cNvGrpSpPr/>
          <p:nvPr/>
        </p:nvGrpSpPr>
        <p:grpSpPr>
          <a:xfrm>
            <a:off x="930329" y="3863373"/>
            <a:ext cx="1944216" cy="1948281"/>
            <a:chOff x="930329" y="3930712"/>
            <a:chExt cx="1944216" cy="1948281"/>
          </a:xfrm>
        </p:grpSpPr>
        <p:sp>
          <p:nvSpPr>
            <p:cNvPr id="6" name="Retângulo 5"/>
            <p:cNvSpPr/>
            <p:nvPr/>
          </p:nvSpPr>
          <p:spPr>
            <a:xfrm>
              <a:off x="930329" y="3930712"/>
              <a:ext cx="1944216" cy="4320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2000" b="1" dirty="0" smtClean="0"/>
                <a:t>Categories Page</a:t>
              </a:r>
              <a:endParaRPr lang="en-GB" sz="2000" b="1" dirty="0"/>
            </a:p>
          </p:txBody>
        </p:sp>
        <p:sp>
          <p:nvSpPr>
            <p:cNvPr id="7" name="Retângulo 6"/>
            <p:cNvSpPr/>
            <p:nvPr/>
          </p:nvSpPr>
          <p:spPr>
            <a:xfrm>
              <a:off x="930329" y="4362760"/>
              <a:ext cx="1944216" cy="150658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a:p>
          </p:txBody>
        </p:sp>
        <p:sp>
          <p:nvSpPr>
            <p:cNvPr id="9" name="CaixaDeTexto 8"/>
            <p:cNvSpPr txBox="1"/>
            <p:nvPr/>
          </p:nvSpPr>
          <p:spPr>
            <a:xfrm>
              <a:off x="1208584" y="4432443"/>
              <a:ext cx="1438279" cy="1446550"/>
            </a:xfrm>
            <a:prstGeom prst="rect">
              <a:avLst/>
            </a:prstGeom>
            <a:noFill/>
          </p:spPr>
          <p:txBody>
            <a:bodyPr wrap="square" rtlCol="0">
              <a:spAutoFit/>
            </a:bodyPr>
            <a:lstStyle/>
            <a:p>
              <a:pPr algn="ctr"/>
              <a:r>
                <a:rPr lang="en-GB" sz="4400" dirty="0" smtClean="0"/>
                <a:t>Mini</a:t>
              </a:r>
            </a:p>
            <a:p>
              <a:pPr algn="ctr"/>
              <a:r>
                <a:rPr lang="en-GB" sz="4400" dirty="0" smtClean="0"/>
                <a:t>SPA</a:t>
              </a:r>
              <a:endParaRPr lang="en-GB" sz="4400" dirty="0"/>
            </a:p>
          </p:txBody>
        </p:sp>
      </p:grpSp>
      <p:pic>
        <p:nvPicPr>
          <p:cNvPr id="11" name="Imagem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6724" y="2314419"/>
            <a:ext cx="1726429" cy="2805990"/>
          </a:xfrm>
          <a:prstGeom prst="rect">
            <a:avLst/>
          </a:prstGeom>
        </p:spPr>
      </p:pic>
      <p:cxnSp>
        <p:nvCxnSpPr>
          <p:cNvPr id="13" name="Conexão reta unidirecional 12"/>
          <p:cNvCxnSpPr/>
          <p:nvPr/>
        </p:nvCxnSpPr>
        <p:spPr>
          <a:xfrm>
            <a:off x="3189403" y="2942162"/>
            <a:ext cx="424847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Conexão reta unidirecional 14"/>
          <p:cNvCxnSpPr/>
          <p:nvPr/>
        </p:nvCxnSpPr>
        <p:spPr>
          <a:xfrm>
            <a:off x="3152800" y="4268040"/>
            <a:ext cx="439248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CaixaDeTexto 15"/>
          <p:cNvSpPr txBox="1"/>
          <p:nvPr/>
        </p:nvSpPr>
        <p:spPr>
          <a:xfrm>
            <a:off x="4288851" y="2503144"/>
            <a:ext cx="2314323" cy="461665"/>
          </a:xfrm>
          <a:prstGeom prst="rect">
            <a:avLst/>
          </a:prstGeom>
          <a:noFill/>
        </p:spPr>
        <p:txBody>
          <a:bodyPr wrap="square" rtlCol="0">
            <a:spAutoFit/>
          </a:bodyPr>
          <a:lstStyle/>
          <a:p>
            <a:r>
              <a:rPr lang="pt-PT" sz="2400" dirty="0" smtClean="0">
                <a:solidFill>
                  <a:schemeClr val="tx2"/>
                </a:solidFill>
              </a:rPr>
              <a:t>Request data</a:t>
            </a:r>
            <a:endParaRPr lang="pt-PT" sz="2400" dirty="0">
              <a:solidFill>
                <a:schemeClr val="tx2"/>
              </a:solidFill>
            </a:endParaRPr>
          </a:p>
        </p:txBody>
      </p:sp>
      <p:sp>
        <p:nvSpPr>
          <p:cNvPr id="17" name="CaixaDeTexto 16"/>
          <p:cNvSpPr txBox="1"/>
          <p:nvPr/>
        </p:nvSpPr>
        <p:spPr>
          <a:xfrm>
            <a:off x="4242078" y="3863373"/>
            <a:ext cx="2314323" cy="461665"/>
          </a:xfrm>
          <a:prstGeom prst="rect">
            <a:avLst/>
          </a:prstGeom>
          <a:noFill/>
        </p:spPr>
        <p:txBody>
          <a:bodyPr wrap="square" rtlCol="0">
            <a:spAutoFit/>
          </a:bodyPr>
          <a:lstStyle/>
          <a:p>
            <a:r>
              <a:rPr lang="pt-PT" sz="2400" dirty="0" smtClean="0">
                <a:solidFill>
                  <a:schemeClr val="tx2"/>
                </a:solidFill>
              </a:rPr>
              <a:t>Request data</a:t>
            </a:r>
            <a:endParaRPr lang="pt-PT" sz="2400" dirty="0">
              <a:solidFill>
                <a:schemeClr val="tx2"/>
              </a:solidFill>
            </a:endParaRPr>
          </a:p>
        </p:txBody>
      </p:sp>
      <p:cxnSp>
        <p:nvCxnSpPr>
          <p:cNvPr id="22" name="Conexão reta unidirecional 21"/>
          <p:cNvCxnSpPr/>
          <p:nvPr/>
        </p:nvCxnSpPr>
        <p:spPr>
          <a:xfrm flipH="1">
            <a:off x="3152800" y="3501008"/>
            <a:ext cx="424847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CaixaDeTexto 22"/>
          <p:cNvSpPr txBox="1"/>
          <p:nvPr/>
        </p:nvSpPr>
        <p:spPr>
          <a:xfrm>
            <a:off x="4312669" y="3065461"/>
            <a:ext cx="2314323" cy="461665"/>
          </a:xfrm>
          <a:prstGeom prst="rect">
            <a:avLst/>
          </a:prstGeom>
          <a:noFill/>
        </p:spPr>
        <p:txBody>
          <a:bodyPr wrap="square" rtlCol="0">
            <a:spAutoFit/>
          </a:bodyPr>
          <a:lstStyle/>
          <a:p>
            <a:r>
              <a:rPr lang="pt-PT" sz="2400" dirty="0" smtClean="0"/>
              <a:t>Returns data</a:t>
            </a:r>
            <a:endParaRPr lang="pt-PT" sz="2400" dirty="0"/>
          </a:p>
        </p:txBody>
      </p:sp>
      <p:cxnSp>
        <p:nvCxnSpPr>
          <p:cNvPr id="24" name="Conexão reta unidirecional 23"/>
          <p:cNvCxnSpPr/>
          <p:nvPr/>
        </p:nvCxnSpPr>
        <p:spPr>
          <a:xfrm flipH="1">
            <a:off x="3152800" y="4729705"/>
            <a:ext cx="4392488" cy="308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CaixaDeTexto 24"/>
          <p:cNvSpPr txBox="1"/>
          <p:nvPr/>
        </p:nvSpPr>
        <p:spPr>
          <a:xfrm>
            <a:off x="4312669" y="4325038"/>
            <a:ext cx="2314323" cy="461665"/>
          </a:xfrm>
          <a:prstGeom prst="rect">
            <a:avLst/>
          </a:prstGeom>
          <a:noFill/>
        </p:spPr>
        <p:txBody>
          <a:bodyPr wrap="square" rtlCol="0">
            <a:spAutoFit/>
          </a:bodyPr>
          <a:lstStyle/>
          <a:p>
            <a:r>
              <a:rPr lang="pt-PT" sz="2400" dirty="0" smtClean="0"/>
              <a:t>Returns data</a:t>
            </a:r>
            <a:endParaRPr lang="pt-PT" sz="2400" dirty="0"/>
          </a:p>
        </p:txBody>
      </p:sp>
    </p:spTree>
    <p:extLst>
      <p:ext uri="{BB962C8B-B14F-4D97-AF65-F5344CB8AC3E}">
        <p14:creationId xmlns:p14="http://schemas.microsoft.com/office/powerpoint/2010/main" val="1745852190"/>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stretch>
            <a:fillRect/>
          </a:stretch>
        </p:blipFill>
        <p:spPr>
          <a:xfrm>
            <a:off x="776536" y="5152052"/>
            <a:ext cx="3699140" cy="1378970"/>
          </a:xfrm>
          <a:prstGeom prst="rect">
            <a:avLst/>
          </a:prstGeom>
        </p:spPr>
      </p:pic>
      <p:pic>
        <p:nvPicPr>
          <p:cNvPr id="4" name="Image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636" y="2838972"/>
            <a:ext cx="2232248" cy="2228994"/>
          </a:xfrm>
          <a:prstGeom prst="rect">
            <a:avLst/>
          </a:prstGeom>
        </p:spPr>
      </p:pic>
      <p:sp>
        <p:nvSpPr>
          <p:cNvPr id="2" name="Title 1"/>
          <p:cNvSpPr>
            <a:spLocks noGrp="1"/>
          </p:cNvSpPr>
          <p:nvPr>
            <p:ph type="title"/>
          </p:nvPr>
        </p:nvSpPr>
        <p:spPr/>
        <p:txBody>
          <a:bodyPr>
            <a:normAutofit fontScale="90000"/>
          </a:bodyPr>
          <a:lstStyle/>
          <a:p>
            <a:r>
              <a:rPr lang="pt-PT" dirty="0" smtClean="0"/>
              <a:t>Some </a:t>
            </a:r>
            <a:r>
              <a:rPr lang="pt-PT" dirty="0" err="1" smtClean="0"/>
              <a:t>Javascript</a:t>
            </a:r>
            <a:r>
              <a:rPr lang="pt-PT" dirty="0" smtClean="0"/>
              <a:t> </a:t>
            </a:r>
            <a:br>
              <a:rPr lang="pt-PT" dirty="0" smtClean="0"/>
            </a:br>
            <a:r>
              <a:rPr lang="pt-PT" dirty="0" smtClean="0"/>
              <a:t>    </a:t>
            </a:r>
            <a:r>
              <a:rPr lang="pt-PT" dirty="0" err="1" smtClean="0"/>
              <a:t>Frameworks</a:t>
            </a:r>
            <a:r>
              <a:rPr lang="pt-PT" dirty="0" smtClean="0"/>
              <a:t>       </a:t>
            </a:r>
            <a:r>
              <a:rPr lang="pt-PT" dirty="0" err="1" smtClean="0"/>
              <a:t>and</a:t>
            </a:r>
            <a:r>
              <a:rPr lang="pt-PT" dirty="0" smtClean="0"/>
              <a:t>        </a:t>
            </a:r>
            <a:r>
              <a:rPr lang="pt-PT" dirty="0" err="1" smtClean="0"/>
              <a:t>Libraries</a:t>
            </a:r>
            <a:endParaRPr lang="pt-PT" dirty="0"/>
          </a:p>
        </p:txBody>
      </p:sp>
      <p:sp>
        <p:nvSpPr>
          <p:cNvPr id="7" name="Content Placeholder 3"/>
          <p:cNvSpPr txBox="1">
            <a:spLocks/>
          </p:cNvSpPr>
          <p:nvPr/>
        </p:nvSpPr>
        <p:spPr>
          <a:xfrm>
            <a:off x="495300" y="2428683"/>
            <a:ext cx="8915400" cy="309129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sz="3200" dirty="0" smtClean="0"/>
          </a:p>
        </p:txBody>
      </p:sp>
      <p:pic>
        <p:nvPicPr>
          <p:cNvPr id="6" name="Imagem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2884" y="1859808"/>
            <a:ext cx="3618028" cy="940953"/>
          </a:xfrm>
          <a:prstGeom prst="rect">
            <a:avLst/>
          </a:prstGeom>
        </p:spPr>
      </p:pic>
      <p:pic>
        <p:nvPicPr>
          <p:cNvPr id="8" name="Imagem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76936" y="3336521"/>
            <a:ext cx="3381493" cy="847098"/>
          </a:xfrm>
          <a:prstGeom prst="rect">
            <a:avLst/>
          </a:prstGeom>
        </p:spPr>
      </p:pic>
      <p:pic>
        <p:nvPicPr>
          <p:cNvPr id="9" name="Imagem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52518" y="4828016"/>
            <a:ext cx="3641353" cy="648072"/>
          </a:xfrm>
          <a:prstGeom prst="rect">
            <a:avLst/>
          </a:prstGeom>
        </p:spPr>
      </p:pic>
      <p:pic>
        <p:nvPicPr>
          <p:cNvPr id="10" name="Imagem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21056" y="1813306"/>
            <a:ext cx="3714807" cy="1033955"/>
          </a:xfrm>
          <a:prstGeom prst="rect">
            <a:avLst/>
          </a:prstGeom>
        </p:spPr>
      </p:pic>
    </p:spTree>
    <p:extLst>
      <p:ext uri="{BB962C8B-B14F-4D97-AF65-F5344CB8AC3E}">
        <p14:creationId xmlns:p14="http://schemas.microsoft.com/office/powerpoint/2010/main" val="43445584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SPA Samples</a:t>
            </a:r>
            <a:endParaRPr lang="pt-PT" dirty="0"/>
          </a:p>
        </p:txBody>
      </p:sp>
      <p:sp>
        <p:nvSpPr>
          <p:cNvPr id="7" name="Content Placeholder 3"/>
          <p:cNvSpPr txBox="1">
            <a:spLocks/>
          </p:cNvSpPr>
          <p:nvPr/>
        </p:nvSpPr>
        <p:spPr>
          <a:xfrm>
            <a:off x="495300" y="2428683"/>
            <a:ext cx="8915400" cy="309129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sz="3200" dirty="0" smtClean="0"/>
          </a:p>
        </p:txBody>
      </p:sp>
      <p:pic>
        <p:nvPicPr>
          <p:cNvPr id="12" name="Imagem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395" y="1643669"/>
            <a:ext cx="2778828" cy="855024"/>
          </a:xfrm>
          <a:prstGeom prst="rect">
            <a:avLst/>
          </a:prstGeom>
        </p:spPr>
      </p:pic>
      <p:pic>
        <p:nvPicPr>
          <p:cNvPr id="13" name="Imagem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37047" y="2400749"/>
            <a:ext cx="3011144" cy="859545"/>
          </a:xfrm>
          <a:prstGeom prst="rect">
            <a:avLst/>
          </a:prstGeom>
        </p:spPr>
      </p:pic>
      <p:pic>
        <p:nvPicPr>
          <p:cNvPr id="14" name="Imagem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5698" y="2664730"/>
            <a:ext cx="1471656" cy="1471656"/>
          </a:xfrm>
          <a:prstGeom prst="rect">
            <a:avLst/>
          </a:prstGeom>
        </p:spPr>
      </p:pic>
      <p:pic>
        <p:nvPicPr>
          <p:cNvPr id="15" name="Imagem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57255" y="3791746"/>
            <a:ext cx="1196779" cy="1196779"/>
          </a:xfrm>
          <a:prstGeom prst="rect">
            <a:avLst/>
          </a:prstGeom>
        </p:spPr>
      </p:pic>
      <p:pic>
        <p:nvPicPr>
          <p:cNvPr id="16" name="Imagem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57619" y="3033690"/>
            <a:ext cx="2390762" cy="1195381"/>
          </a:xfrm>
          <a:prstGeom prst="rect">
            <a:avLst/>
          </a:prstGeom>
        </p:spPr>
      </p:pic>
      <p:pic>
        <p:nvPicPr>
          <p:cNvPr id="17" name="Imagem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85207" y="4834078"/>
            <a:ext cx="3015254" cy="961113"/>
          </a:xfrm>
          <a:prstGeom prst="rect">
            <a:avLst/>
          </a:prstGeom>
        </p:spPr>
      </p:pic>
      <p:pic>
        <p:nvPicPr>
          <p:cNvPr id="3" name="Imagem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28874" y="1288144"/>
            <a:ext cx="1670682" cy="1670682"/>
          </a:xfrm>
          <a:prstGeom prst="rect">
            <a:avLst/>
          </a:prstGeom>
        </p:spPr>
      </p:pic>
    </p:spTree>
    <p:extLst>
      <p:ext uri="{BB962C8B-B14F-4D97-AF65-F5344CB8AC3E}">
        <p14:creationId xmlns:p14="http://schemas.microsoft.com/office/powerpoint/2010/main" val="216793009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smtClean="0"/>
              <a:t>What I need </a:t>
            </a:r>
            <a:r>
              <a:rPr lang="en-GB" dirty="0" smtClean="0"/>
              <a:t>to begin</a:t>
            </a:r>
            <a:r>
              <a:rPr lang="en-GB" dirty="0" smtClean="0"/>
              <a:t>?</a:t>
            </a:r>
            <a:endParaRPr lang="en-GB" dirty="0"/>
          </a:p>
        </p:txBody>
      </p:sp>
      <p:sp>
        <p:nvSpPr>
          <p:cNvPr id="3" name="Marcador de Posição de Conteúdo 2"/>
          <p:cNvSpPr>
            <a:spLocks noGrp="1"/>
          </p:cNvSpPr>
          <p:nvPr>
            <p:ph idx="1"/>
          </p:nvPr>
        </p:nvSpPr>
        <p:spPr/>
        <p:txBody>
          <a:bodyPr/>
          <a:lstStyle/>
          <a:p>
            <a:pPr marL="0" indent="0">
              <a:buNone/>
            </a:pPr>
            <a:r>
              <a:rPr lang="en-GB" dirty="0" smtClean="0"/>
              <a:t> </a:t>
            </a:r>
          </a:p>
        </p:txBody>
      </p:sp>
      <p:sp>
        <p:nvSpPr>
          <p:cNvPr id="4" name="Marcador de Posição de Conteúdo 2"/>
          <p:cNvSpPr txBox="1">
            <a:spLocks/>
          </p:cNvSpPr>
          <p:nvPr/>
        </p:nvSpPr>
        <p:spPr>
          <a:xfrm>
            <a:off x="647700" y="1752601"/>
            <a:ext cx="8915400" cy="452596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Choose a framework or library</a:t>
            </a:r>
          </a:p>
          <a:p>
            <a:pPr lvl="1"/>
            <a:r>
              <a:rPr lang="en-GB" dirty="0" smtClean="0"/>
              <a:t>Depends, what do you want to do?</a:t>
            </a:r>
          </a:p>
          <a:p>
            <a:r>
              <a:rPr lang="en-GB" dirty="0" smtClean="0"/>
              <a:t>Choose a IDE and structure your </a:t>
            </a:r>
            <a:r>
              <a:rPr lang="en-GB" dirty="0" smtClean="0"/>
              <a:t>folders</a:t>
            </a:r>
            <a:endParaRPr lang="en-GB" dirty="0" smtClean="0"/>
          </a:p>
          <a:p>
            <a:r>
              <a:rPr lang="en-GB" dirty="0" smtClean="0"/>
              <a:t>Think about your application, namely HTML structure and CSS.</a:t>
            </a:r>
          </a:p>
          <a:p>
            <a:r>
              <a:rPr lang="en-GB" dirty="0" smtClean="0"/>
              <a:t>Lets start with </a:t>
            </a:r>
            <a:r>
              <a:rPr lang="en-GB" dirty="0" err="1" smtClean="0"/>
              <a:t>Javascript</a:t>
            </a:r>
            <a:r>
              <a:rPr lang="en-GB" dirty="0" smtClean="0"/>
              <a:t> </a:t>
            </a:r>
            <a:r>
              <a:rPr lang="en-GB" dirty="0" smtClean="0">
                <a:solidFill>
                  <a:schemeClr val="accent6">
                    <a:lumMod val="75000"/>
                  </a:schemeClr>
                </a:solidFill>
                <a:sym typeface="Wingdings" panose="05000000000000000000" pitchFamily="2" charset="2"/>
              </a:rPr>
              <a:t></a:t>
            </a:r>
          </a:p>
          <a:p>
            <a:pPr lvl="1"/>
            <a:r>
              <a:rPr lang="en-GB" dirty="0" smtClean="0">
                <a:sym typeface="Wingdings" panose="05000000000000000000" pitchFamily="2" charset="2"/>
              </a:rPr>
              <a:t>Don’t forget the best practices!!</a:t>
            </a:r>
            <a:endParaRPr lang="en-GB" dirty="0" smtClean="0"/>
          </a:p>
        </p:txBody>
      </p:sp>
    </p:spTree>
    <p:extLst>
      <p:ext uri="{BB962C8B-B14F-4D97-AF65-F5344CB8AC3E}">
        <p14:creationId xmlns:p14="http://schemas.microsoft.com/office/powerpoint/2010/main" val="35757083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animEffect transition="in" filter="fade">
                                      <p:cBhvr>
                                        <p:cTn id="40" dur="1000"/>
                                        <p:tgtEl>
                                          <p:spTgt spid="4">
                                            <p:txEl>
                                              <p:pRg st="5" end="5"/>
                                            </p:txEl>
                                          </p:spTgt>
                                        </p:tgtEl>
                                      </p:cBhvr>
                                    </p:animEffect>
                                    <p:anim calcmode="lin" valueType="num">
                                      <p:cBhvr>
                                        <p:cTn id="41"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err="1" smtClean="0"/>
              <a:t>Recomendations</a:t>
            </a:r>
            <a:endParaRPr lang="en-GB" dirty="0"/>
          </a:p>
        </p:txBody>
      </p:sp>
      <p:sp>
        <p:nvSpPr>
          <p:cNvPr id="3" name="Marcador de Posição de Conteúdo 2"/>
          <p:cNvSpPr>
            <a:spLocks noGrp="1"/>
          </p:cNvSpPr>
          <p:nvPr>
            <p:ph idx="1"/>
          </p:nvPr>
        </p:nvSpPr>
        <p:spPr/>
        <p:txBody>
          <a:bodyPr>
            <a:normAutofit fontScale="92500" lnSpcReduction="10000"/>
          </a:bodyPr>
          <a:lstStyle/>
          <a:p>
            <a:r>
              <a:rPr lang="en-GB" dirty="0" smtClean="0"/>
              <a:t>Best practices in </a:t>
            </a:r>
            <a:r>
              <a:rPr lang="en-GB" dirty="0" err="1" smtClean="0"/>
              <a:t>Javascript</a:t>
            </a:r>
            <a:endParaRPr lang="en-GB" dirty="0" smtClean="0"/>
          </a:p>
          <a:p>
            <a:r>
              <a:rPr lang="en-GB" dirty="0" smtClean="0"/>
              <a:t>Join and minify CSS files and </a:t>
            </a:r>
            <a:r>
              <a:rPr lang="en-GB" dirty="0" err="1" smtClean="0"/>
              <a:t>Javascript</a:t>
            </a:r>
            <a:r>
              <a:rPr lang="en-GB" dirty="0" smtClean="0"/>
              <a:t> files</a:t>
            </a:r>
          </a:p>
          <a:p>
            <a:pPr lvl="1"/>
            <a:r>
              <a:rPr lang="en-GB" dirty="0"/>
              <a:t> </a:t>
            </a:r>
            <a:r>
              <a:rPr lang="en-GB" dirty="0" smtClean="0"/>
              <a:t>Use a task </a:t>
            </a:r>
            <a:r>
              <a:rPr lang="en-GB" dirty="0" smtClean="0"/>
              <a:t>runner </a:t>
            </a:r>
            <a:r>
              <a:rPr lang="en-GB" dirty="0" smtClean="0"/>
              <a:t>– Gulp</a:t>
            </a:r>
          </a:p>
          <a:p>
            <a:pPr marL="457200" lvl="1" indent="0">
              <a:buNone/>
            </a:pPr>
            <a:endParaRPr lang="en-GB" dirty="0"/>
          </a:p>
          <a:p>
            <a:pPr lvl="1"/>
            <a:endParaRPr lang="en-GB" dirty="0" smtClean="0"/>
          </a:p>
          <a:p>
            <a:r>
              <a:rPr lang="en-GB" dirty="0" smtClean="0"/>
              <a:t>Learn MVVM pattern</a:t>
            </a:r>
            <a:endParaRPr lang="en-GB" dirty="0"/>
          </a:p>
        </p:txBody>
      </p:sp>
      <p:grpSp>
        <p:nvGrpSpPr>
          <p:cNvPr id="18" name="Grupo 17"/>
          <p:cNvGrpSpPr/>
          <p:nvPr/>
        </p:nvGrpSpPr>
        <p:grpSpPr>
          <a:xfrm>
            <a:off x="1136576" y="4149080"/>
            <a:ext cx="6192688" cy="1224136"/>
            <a:chOff x="1136576" y="4077072"/>
            <a:chExt cx="5937262" cy="975314"/>
          </a:xfrm>
        </p:grpSpPr>
        <p:sp>
          <p:nvSpPr>
            <p:cNvPr id="4" name="Retângulo 3"/>
            <p:cNvSpPr/>
            <p:nvPr/>
          </p:nvSpPr>
          <p:spPr>
            <a:xfrm>
              <a:off x="1568624" y="4077072"/>
              <a:ext cx="158417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App.js</a:t>
              </a:r>
              <a:endParaRPr lang="en-GB" dirty="0"/>
            </a:p>
          </p:txBody>
        </p:sp>
        <p:sp>
          <p:nvSpPr>
            <p:cNvPr id="5" name="Retângulo 4"/>
            <p:cNvSpPr/>
            <p:nvPr/>
          </p:nvSpPr>
          <p:spPr>
            <a:xfrm>
              <a:off x="1136576" y="4620338"/>
              <a:ext cx="244827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App-users-controller.js</a:t>
              </a:r>
              <a:endParaRPr lang="en-GB" dirty="0"/>
            </a:p>
          </p:txBody>
        </p:sp>
        <p:cxnSp>
          <p:nvCxnSpPr>
            <p:cNvPr id="7" name="Conexão reta unidirecional 6"/>
            <p:cNvCxnSpPr/>
            <p:nvPr/>
          </p:nvCxnSpPr>
          <p:spPr>
            <a:xfrm flipV="1">
              <a:off x="3689462" y="4509120"/>
              <a:ext cx="1695586" cy="3272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Conexão reta unidirecional 8"/>
            <p:cNvCxnSpPr/>
            <p:nvPr/>
          </p:nvCxnSpPr>
          <p:spPr>
            <a:xfrm>
              <a:off x="3257414" y="4327634"/>
              <a:ext cx="2127634" cy="1814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Retângulo 9"/>
            <p:cNvSpPr/>
            <p:nvPr/>
          </p:nvSpPr>
          <p:spPr>
            <a:xfrm>
              <a:off x="5489662" y="4327634"/>
              <a:ext cx="158417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a:t>
              </a:r>
              <a:r>
                <a:rPr lang="en-GB" dirty="0" smtClean="0"/>
                <a:t>ite.min.js</a:t>
              </a:r>
              <a:endParaRPr lang="en-GB" dirty="0"/>
            </a:p>
          </p:txBody>
        </p:sp>
      </p:grpSp>
      <p:sp>
        <p:nvSpPr>
          <p:cNvPr id="19" name="CaixaDeTexto 18"/>
          <p:cNvSpPr txBox="1"/>
          <p:nvPr/>
        </p:nvSpPr>
        <p:spPr>
          <a:xfrm>
            <a:off x="4013572" y="4136179"/>
            <a:ext cx="1584176" cy="461665"/>
          </a:xfrm>
          <a:prstGeom prst="rect">
            <a:avLst/>
          </a:prstGeom>
          <a:noFill/>
        </p:spPr>
        <p:txBody>
          <a:bodyPr wrap="square" rtlCol="0">
            <a:spAutoFit/>
          </a:bodyPr>
          <a:lstStyle/>
          <a:p>
            <a:r>
              <a:rPr lang="en-GB" sz="2400" dirty="0" smtClean="0">
                <a:solidFill>
                  <a:schemeClr val="tx2">
                    <a:lumMod val="75000"/>
                  </a:schemeClr>
                </a:solidFill>
              </a:rPr>
              <a:t>deploy</a:t>
            </a:r>
            <a:endParaRPr lang="en-GB" dirty="0">
              <a:solidFill>
                <a:schemeClr val="tx2">
                  <a:lumMod val="75000"/>
                </a:schemeClr>
              </a:solidFill>
            </a:endParaRPr>
          </a:p>
        </p:txBody>
      </p:sp>
    </p:spTree>
    <p:extLst>
      <p:ext uri="{BB962C8B-B14F-4D97-AF65-F5344CB8AC3E}">
        <p14:creationId xmlns:p14="http://schemas.microsoft.com/office/powerpoint/2010/main" val="188619542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1000"/>
                                        <p:tgtEl>
                                          <p:spTgt spid="19"/>
                                        </p:tgtEl>
                                      </p:cBhvr>
                                    </p:animEffect>
                                    <p:anim calcmode="lin" valueType="num">
                                      <p:cBhvr>
                                        <p:cTn id="32" dur="1000" fill="hold"/>
                                        <p:tgtEl>
                                          <p:spTgt spid="19"/>
                                        </p:tgtEl>
                                        <p:attrNameLst>
                                          <p:attrName>ppt_x</p:attrName>
                                        </p:attrNameLst>
                                      </p:cBhvr>
                                      <p:tavLst>
                                        <p:tav tm="0">
                                          <p:val>
                                            <p:strVal val="#ppt_x"/>
                                          </p:val>
                                        </p:tav>
                                        <p:tav tm="100000">
                                          <p:val>
                                            <p:strVal val="#ppt_x"/>
                                          </p:val>
                                        </p:tav>
                                      </p:tavLst>
                                    </p:anim>
                                    <p:anim calcmode="lin" valueType="num">
                                      <p:cBhvr>
                                        <p:cTn id="3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smtClean="0"/>
              <a:t>JavaScript Patterns</a:t>
            </a:r>
            <a:endParaRPr lang="en-GB" dirty="0"/>
          </a:p>
        </p:txBody>
      </p:sp>
      <p:sp>
        <p:nvSpPr>
          <p:cNvPr id="3" name="Marcador de Posição de Conteúdo 2"/>
          <p:cNvSpPr>
            <a:spLocks noGrp="1"/>
          </p:cNvSpPr>
          <p:nvPr>
            <p:ph idx="1"/>
          </p:nvPr>
        </p:nvSpPr>
        <p:spPr/>
        <p:txBody>
          <a:bodyPr/>
          <a:lstStyle/>
          <a:p>
            <a:r>
              <a:rPr lang="en-GB" dirty="0" smtClean="0"/>
              <a:t>Functions as abstractions</a:t>
            </a:r>
          </a:p>
          <a:p>
            <a:r>
              <a:rPr lang="en-GB" dirty="0" smtClean="0"/>
              <a:t>Functions to build modules</a:t>
            </a:r>
          </a:p>
          <a:p>
            <a:r>
              <a:rPr lang="en-GB" dirty="0" smtClean="0"/>
              <a:t>Functions to avoid global variables</a:t>
            </a:r>
            <a:endParaRPr lang="en-GB" dirty="0"/>
          </a:p>
        </p:txBody>
      </p:sp>
    </p:spTree>
    <p:extLst>
      <p:ext uri="{BB962C8B-B14F-4D97-AF65-F5344CB8AC3E}">
        <p14:creationId xmlns:p14="http://schemas.microsoft.com/office/powerpoint/2010/main" val="4041215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95300" y="274638"/>
            <a:ext cx="8915400" cy="1143000"/>
          </a:xfrm>
          <a:effectLst/>
        </p:spPr>
        <p:txBody>
          <a:bodyPr/>
          <a:lstStyle/>
          <a:p>
            <a:r>
              <a:rPr lang="pt-PT" dirty="0" err="1" smtClean="0"/>
              <a:t>Who</a:t>
            </a:r>
            <a:r>
              <a:rPr lang="pt-PT" dirty="0" smtClean="0"/>
              <a:t> I </a:t>
            </a:r>
            <a:r>
              <a:rPr lang="pt-PT" dirty="0" err="1" smtClean="0"/>
              <a:t>am</a:t>
            </a:r>
            <a:r>
              <a:rPr lang="pt-PT" dirty="0" smtClean="0"/>
              <a:t>?</a:t>
            </a:r>
            <a:endParaRPr lang="pt-PT" dirty="0"/>
          </a:p>
        </p:txBody>
      </p:sp>
      <p:sp>
        <p:nvSpPr>
          <p:cNvPr id="7" name="Content Placeholder 2"/>
          <p:cNvSpPr>
            <a:spLocks noGrp="1"/>
          </p:cNvSpPr>
          <p:nvPr>
            <p:ph idx="1"/>
          </p:nvPr>
        </p:nvSpPr>
        <p:spPr>
          <a:xfrm>
            <a:off x="486356" y="1477032"/>
            <a:ext cx="8915400" cy="2185989"/>
          </a:xfrm>
        </p:spPr>
        <p:txBody>
          <a:bodyPr>
            <a:noAutofit/>
          </a:bodyPr>
          <a:lstStyle/>
          <a:p>
            <a:pPr marL="0" indent="0">
              <a:buNone/>
            </a:pPr>
            <a:r>
              <a:rPr lang="pt-PT" sz="4000" b="1" dirty="0" smtClean="0"/>
              <a:t>Mónica Rodrigues</a:t>
            </a:r>
          </a:p>
          <a:p>
            <a:pPr marL="0" indent="0">
              <a:buNone/>
            </a:pPr>
            <a:endParaRPr lang="pt-PT" sz="2800" dirty="0" smtClean="0"/>
          </a:p>
          <a:p>
            <a:pPr marL="0" indent="0">
              <a:buNone/>
            </a:pPr>
            <a:r>
              <a:rPr lang="pt-PT" sz="2800" dirty="0" smtClean="0"/>
              <a:t>		</a:t>
            </a:r>
          </a:p>
          <a:p>
            <a:pPr marL="0" indent="0">
              <a:buNone/>
            </a:pPr>
            <a:endParaRPr lang="pt-PT" sz="2800" dirty="0"/>
          </a:p>
          <a:p>
            <a:pPr marL="0" indent="0">
              <a:buNone/>
            </a:pPr>
            <a:endParaRPr lang="pt-PT" sz="2800" dirty="0"/>
          </a:p>
          <a:p>
            <a:pPr marL="0" indent="0">
              <a:buNone/>
            </a:pPr>
            <a:endParaRPr lang="pt-PT" sz="2800" dirty="0" smtClean="0"/>
          </a:p>
          <a:p>
            <a:pPr marL="0" indent="0">
              <a:buNone/>
            </a:pPr>
            <a:endParaRPr lang="pt-PT" sz="2800" dirty="0"/>
          </a:p>
          <a:p>
            <a:pPr marL="0" indent="0">
              <a:buNone/>
            </a:pPr>
            <a:endParaRPr lang="pt-PT" sz="2800" dirty="0" smtClean="0"/>
          </a:p>
          <a:p>
            <a:pPr marL="0" indent="0">
              <a:buNone/>
            </a:pPr>
            <a:endParaRPr lang="pt-PT" sz="2800" dirty="0" smtClean="0"/>
          </a:p>
          <a:p>
            <a:pPr marL="0" indent="0">
              <a:buNone/>
            </a:pPr>
            <a:endParaRPr lang="pt-PT" sz="2800" dirty="0" smtClean="0"/>
          </a:p>
          <a:p>
            <a:pPr marL="0" indent="0">
              <a:buNone/>
            </a:pPr>
            <a:endParaRPr lang="pt-PT" sz="2800" dirty="0" smtClean="0"/>
          </a:p>
          <a:p>
            <a:pPr marL="0" indent="0">
              <a:buNone/>
            </a:pPr>
            <a:endParaRPr lang="pt-PT" sz="2800" dirty="0"/>
          </a:p>
        </p:txBody>
      </p:sp>
      <p:sp>
        <p:nvSpPr>
          <p:cNvPr id="9" name="CaixaDeTexto 8"/>
          <p:cNvSpPr txBox="1"/>
          <p:nvPr/>
        </p:nvSpPr>
        <p:spPr>
          <a:xfrm>
            <a:off x="460351" y="3311567"/>
            <a:ext cx="8778180" cy="1384995"/>
          </a:xfrm>
          <a:prstGeom prst="rect">
            <a:avLst/>
          </a:prstGeom>
          <a:noFill/>
        </p:spPr>
        <p:txBody>
          <a:bodyPr wrap="square" rtlCol="0">
            <a:spAutoFit/>
          </a:bodyPr>
          <a:lstStyle/>
          <a:p>
            <a:r>
              <a:rPr lang="pt-PT" sz="2800" dirty="0" smtClean="0"/>
              <a:t>Web </a:t>
            </a:r>
            <a:r>
              <a:rPr lang="pt-PT" sz="2800" dirty="0" err="1" smtClean="0"/>
              <a:t>development</a:t>
            </a:r>
            <a:r>
              <a:rPr lang="pt-PT" sz="2800" dirty="0" smtClean="0"/>
              <a:t>  </a:t>
            </a:r>
            <a:r>
              <a:rPr lang="pt-PT" sz="2800" dirty="0" err="1" smtClean="0"/>
              <a:t>since</a:t>
            </a:r>
            <a:r>
              <a:rPr lang="pt-PT" sz="2800" dirty="0" smtClean="0"/>
              <a:t> 2010</a:t>
            </a:r>
          </a:p>
          <a:p>
            <a:r>
              <a:rPr lang="pt-PT" sz="2800" dirty="0" smtClean="0"/>
              <a:t>HTML5, CSS3, </a:t>
            </a:r>
            <a:r>
              <a:rPr lang="pt-PT" sz="2800" dirty="0" err="1" smtClean="0"/>
              <a:t>AngularJs</a:t>
            </a:r>
            <a:r>
              <a:rPr lang="pt-PT" sz="2800" dirty="0" smtClean="0"/>
              <a:t>, Knockout, </a:t>
            </a:r>
            <a:r>
              <a:rPr lang="pt-PT" sz="2800" dirty="0" err="1" smtClean="0"/>
              <a:t>Asp.Net</a:t>
            </a:r>
            <a:r>
              <a:rPr lang="pt-PT" sz="2800" dirty="0" smtClean="0"/>
              <a:t> </a:t>
            </a:r>
            <a:r>
              <a:rPr lang="pt-PT" sz="2800" dirty="0" err="1" smtClean="0"/>
              <a:t>WebApi</a:t>
            </a:r>
            <a:r>
              <a:rPr lang="pt-PT" sz="2800" dirty="0" smtClean="0"/>
              <a:t>, ASP.NET MVC, C#, SQL Server 2014</a:t>
            </a:r>
            <a:endParaRPr lang="pt-PT" sz="2800" dirty="0"/>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55" y="5010367"/>
            <a:ext cx="1813789" cy="1280322"/>
          </a:xfrm>
          <a:prstGeom prst="rect">
            <a:avLst/>
          </a:prstGeom>
        </p:spPr>
      </p:pic>
      <p:sp>
        <p:nvSpPr>
          <p:cNvPr id="10" name="CaixaDeTexto 9"/>
          <p:cNvSpPr txBox="1"/>
          <p:nvPr/>
        </p:nvSpPr>
        <p:spPr>
          <a:xfrm>
            <a:off x="2446244" y="5388918"/>
            <a:ext cx="3805401" cy="523220"/>
          </a:xfrm>
          <a:prstGeom prst="rect">
            <a:avLst/>
          </a:prstGeom>
          <a:noFill/>
        </p:spPr>
        <p:txBody>
          <a:bodyPr wrap="none" rtlCol="0">
            <a:spAutoFit/>
          </a:bodyPr>
          <a:lstStyle/>
          <a:p>
            <a:r>
              <a:rPr lang="pt-PT" sz="2800" dirty="0" smtClean="0"/>
              <a:t> </a:t>
            </a:r>
            <a:r>
              <a:rPr lang="pt-PT" sz="2800" dirty="0" err="1" smtClean="0"/>
              <a:t>Member</a:t>
            </a:r>
            <a:r>
              <a:rPr lang="pt-PT" sz="2800" dirty="0" smtClean="0"/>
              <a:t> </a:t>
            </a:r>
            <a:r>
              <a:rPr lang="pt-PT" sz="2800" dirty="0" err="1" smtClean="0"/>
              <a:t>and</a:t>
            </a:r>
            <a:r>
              <a:rPr lang="pt-PT" sz="2800" dirty="0" smtClean="0"/>
              <a:t> </a:t>
            </a:r>
            <a:r>
              <a:rPr lang="pt-PT" sz="2800" dirty="0" err="1" smtClean="0"/>
              <a:t>Organizer</a:t>
            </a:r>
            <a:r>
              <a:rPr lang="pt-PT" sz="2800" dirty="0" smtClean="0"/>
              <a:t> </a:t>
            </a:r>
            <a:endParaRPr lang="pt-PT" sz="2800" dirty="0"/>
          </a:p>
        </p:txBody>
      </p:sp>
      <p:pic>
        <p:nvPicPr>
          <p:cNvPr id="3" name="Imagem 2"/>
          <p:cNvPicPr>
            <a:picLocks noChangeAspect="1"/>
          </p:cNvPicPr>
          <p:nvPr/>
        </p:nvPicPr>
        <p:blipFill>
          <a:blip r:embed="rId3"/>
          <a:stretch>
            <a:fillRect/>
          </a:stretch>
        </p:blipFill>
        <p:spPr>
          <a:xfrm>
            <a:off x="7305229" y="437799"/>
            <a:ext cx="2409242" cy="2596122"/>
          </a:xfrm>
          <a:prstGeom prst="rect">
            <a:avLst/>
          </a:prstGeom>
        </p:spPr>
      </p:pic>
      <p:sp>
        <p:nvSpPr>
          <p:cNvPr id="11" name="Retângulo 10"/>
          <p:cNvSpPr/>
          <p:nvPr/>
        </p:nvSpPr>
        <p:spPr>
          <a:xfrm>
            <a:off x="486356" y="2409796"/>
            <a:ext cx="6716198" cy="523220"/>
          </a:xfrm>
          <a:prstGeom prst="rect">
            <a:avLst/>
          </a:prstGeom>
        </p:spPr>
        <p:txBody>
          <a:bodyPr wrap="none">
            <a:spAutoFit/>
          </a:bodyPr>
          <a:lstStyle/>
          <a:p>
            <a:r>
              <a:rPr lang="en-GB" sz="2800" dirty="0"/>
              <a:t>Degree in Computer Science </a:t>
            </a:r>
            <a:r>
              <a:rPr lang="en-GB" sz="2800" dirty="0" smtClean="0"/>
              <a:t>Engineer at </a:t>
            </a:r>
            <a:r>
              <a:rPr lang="en-GB" sz="2800" b="1" dirty="0" smtClean="0"/>
              <a:t>ISEL</a:t>
            </a:r>
            <a:endParaRPr lang="en-GB" sz="2800" b="1" dirty="0"/>
          </a:p>
        </p:txBody>
      </p:sp>
    </p:spTree>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GB" dirty="0"/>
              <a:t>Functions as </a:t>
            </a:r>
            <a:r>
              <a:rPr lang="en-GB" dirty="0" smtClean="0"/>
              <a:t>abstractions</a:t>
            </a:r>
            <a:endParaRPr lang="en-GB" dirty="0"/>
          </a:p>
        </p:txBody>
      </p:sp>
      <p:pic>
        <p:nvPicPr>
          <p:cNvPr id="4" name="Imagem 3"/>
          <p:cNvPicPr>
            <a:picLocks noChangeAspect="1"/>
          </p:cNvPicPr>
          <p:nvPr/>
        </p:nvPicPr>
        <p:blipFill>
          <a:blip r:embed="rId2"/>
          <a:stretch>
            <a:fillRect/>
          </a:stretch>
        </p:blipFill>
        <p:spPr>
          <a:xfrm>
            <a:off x="2432720" y="1438466"/>
            <a:ext cx="4536504" cy="46644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6104873"/>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GB" dirty="0"/>
              <a:t>Functions to build </a:t>
            </a:r>
            <a:r>
              <a:rPr lang="en-GB" dirty="0" smtClean="0"/>
              <a:t>modules</a:t>
            </a:r>
            <a:endParaRPr lang="en-GB" dirty="0"/>
          </a:p>
        </p:txBody>
      </p:sp>
      <p:pic>
        <p:nvPicPr>
          <p:cNvPr id="4" name="Imagem 3"/>
          <p:cNvPicPr>
            <a:picLocks noChangeAspect="1"/>
          </p:cNvPicPr>
          <p:nvPr/>
        </p:nvPicPr>
        <p:blipFill>
          <a:blip r:embed="rId2"/>
          <a:stretch>
            <a:fillRect/>
          </a:stretch>
        </p:blipFill>
        <p:spPr>
          <a:xfrm>
            <a:off x="509239" y="1196752"/>
            <a:ext cx="5109129" cy="4824536"/>
          </a:xfrm>
          <a:prstGeom prst="rect">
            <a:avLst/>
          </a:prstGeom>
          <a:ln>
            <a:noFill/>
          </a:ln>
          <a:effectLst>
            <a:outerShdw blurRad="292100" dist="139700" dir="2700000" algn="tl" rotWithShape="0">
              <a:srgbClr val="333333">
                <a:alpha val="65000"/>
              </a:srgbClr>
            </a:outerShdw>
          </a:effectLst>
        </p:spPr>
      </p:pic>
      <p:pic>
        <p:nvPicPr>
          <p:cNvPr id="5" name="Imagem 4"/>
          <p:cNvPicPr>
            <a:picLocks noChangeAspect="1"/>
          </p:cNvPicPr>
          <p:nvPr/>
        </p:nvPicPr>
        <p:blipFill>
          <a:blip r:embed="rId3"/>
          <a:stretch>
            <a:fillRect/>
          </a:stretch>
        </p:blipFill>
        <p:spPr>
          <a:xfrm>
            <a:off x="5745088" y="5085184"/>
            <a:ext cx="3847928" cy="864096"/>
          </a:xfrm>
          <a:prstGeom prst="rect">
            <a:avLst/>
          </a:prstGeom>
          <a:ln>
            <a:noFill/>
          </a:ln>
          <a:effectLst>
            <a:outerShdw blurRad="292100" dist="139700" dir="2700000" algn="tl" rotWithShape="0">
              <a:srgbClr val="333333">
                <a:alpha val="65000"/>
              </a:srgbClr>
            </a:outerShdw>
          </a:effectLst>
        </p:spPr>
      </p:pic>
      <p:sp>
        <p:nvSpPr>
          <p:cNvPr id="7" name="Retângulo 6"/>
          <p:cNvSpPr/>
          <p:nvPr/>
        </p:nvSpPr>
        <p:spPr>
          <a:xfrm>
            <a:off x="1136576" y="2339752"/>
            <a:ext cx="4320480" cy="21693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aixaDeTexto 7"/>
          <p:cNvSpPr txBox="1"/>
          <p:nvPr/>
        </p:nvSpPr>
        <p:spPr>
          <a:xfrm>
            <a:off x="6452502" y="2885827"/>
            <a:ext cx="3521596" cy="1077218"/>
          </a:xfrm>
          <a:prstGeom prst="rect">
            <a:avLst/>
          </a:prstGeom>
          <a:noFill/>
        </p:spPr>
        <p:txBody>
          <a:bodyPr wrap="square" rtlCol="0">
            <a:spAutoFit/>
          </a:bodyPr>
          <a:lstStyle/>
          <a:p>
            <a:r>
              <a:rPr lang="en-GB" sz="3200" dirty="0" smtClean="0"/>
              <a:t>Revealing </a:t>
            </a:r>
            <a:r>
              <a:rPr lang="en-GB" sz="3200" dirty="0"/>
              <a:t>module pattern</a:t>
            </a:r>
          </a:p>
        </p:txBody>
      </p:sp>
      <p:cxnSp>
        <p:nvCxnSpPr>
          <p:cNvPr id="10" name="Conexão reta unidirecional 9"/>
          <p:cNvCxnSpPr>
            <a:stCxn id="7" idx="3"/>
          </p:cNvCxnSpPr>
          <p:nvPr/>
        </p:nvCxnSpPr>
        <p:spPr>
          <a:xfrm>
            <a:off x="5457056" y="3424436"/>
            <a:ext cx="9273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6864703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trips(downRigh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GB" dirty="0" smtClean="0"/>
              <a:t>Functions to build </a:t>
            </a:r>
            <a:r>
              <a:rPr lang="en-GB" dirty="0" smtClean="0"/>
              <a:t>modules</a:t>
            </a:r>
            <a:endParaRPr lang="en-GB" dirty="0"/>
          </a:p>
        </p:txBody>
      </p:sp>
      <p:sp>
        <p:nvSpPr>
          <p:cNvPr id="3" name="Marcador de Posição de Conteúdo 2"/>
          <p:cNvSpPr>
            <a:spLocks noGrp="1"/>
          </p:cNvSpPr>
          <p:nvPr>
            <p:ph idx="1"/>
          </p:nvPr>
        </p:nvSpPr>
        <p:spPr>
          <a:xfrm>
            <a:off x="495300" y="1600201"/>
            <a:ext cx="8915400" cy="3917031"/>
          </a:xfrm>
        </p:spPr>
        <p:txBody>
          <a:bodyPr>
            <a:normAutofit fontScale="92500"/>
          </a:bodyPr>
          <a:lstStyle/>
          <a:p>
            <a:r>
              <a:rPr lang="en-GB" dirty="0" smtClean="0"/>
              <a:t>What’s the matter </a:t>
            </a:r>
            <a:r>
              <a:rPr lang="en-GB" dirty="0" smtClean="0"/>
              <a:t>with previous code?</a:t>
            </a:r>
            <a:endParaRPr lang="en-GB" dirty="0" smtClean="0"/>
          </a:p>
          <a:p>
            <a:pPr lvl="1"/>
            <a:r>
              <a:rPr lang="en-GB" dirty="0" smtClean="0"/>
              <a:t> There </a:t>
            </a:r>
            <a:r>
              <a:rPr lang="en-GB" dirty="0" smtClean="0"/>
              <a:t>are two </a:t>
            </a:r>
            <a:r>
              <a:rPr lang="en-GB" dirty="0" smtClean="0"/>
              <a:t>global variables</a:t>
            </a:r>
          </a:p>
          <a:p>
            <a:pPr lvl="2"/>
            <a:r>
              <a:rPr lang="en-GB" dirty="0"/>
              <a:t>w</a:t>
            </a:r>
            <a:r>
              <a:rPr lang="en-GB" dirty="0" smtClean="0"/>
              <a:t>orker</a:t>
            </a:r>
          </a:p>
          <a:p>
            <a:pPr lvl="2"/>
            <a:r>
              <a:rPr lang="en-GB" dirty="0" smtClean="0"/>
              <a:t>createWorker	</a:t>
            </a:r>
          </a:p>
          <a:p>
            <a:pPr marL="914400" lvl="2" indent="0">
              <a:buNone/>
            </a:pPr>
            <a:r>
              <a:rPr lang="en-GB" dirty="0" smtClean="0"/>
              <a:t>These variables can be redefined in other files</a:t>
            </a:r>
          </a:p>
        </p:txBody>
      </p:sp>
    </p:spTree>
    <p:extLst>
      <p:ext uri="{BB962C8B-B14F-4D97-AF65-F5344CB8AC3E}">
        <p14:creationId xmlns:p14="http://schemas.microsoft.com/office/powerpoint/2010/main" val="119467858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5300" y="-27384"/>
            <a:ext cx="8915400" cy="1143000"/>
          </a:xfrm>
        </p:spPr>
        <p:txBody>
          <a:bodyPr>
            <a:normAutofit/>
          </a:bodyPr>
          <a:lstStyle/>
          <a:p>
            <a:r>
              <a:rPr lang="en-GB" dirty="0"/>
              <a:t>Functions to avoid global </a:t>
            </a:r>
            <a:r>
              <a:rPr lang="en-GB" dirty="0" smtClean="0"/>
              <a:t>variables</a:t>
            </a:r>
            <a:endParaRPr lang="en-GB" dirty="0"/>
          </a:p>
        </p:txBody>
      </p:sp>
      <p:pic>
        <p:nvPicPr>
          <p:cNvPr id="4" name="Imagem 3"/>
          <p:cNvPicPr>
            <a:picLocks noChangeAspect="1"/>
          </p:cNvPicPr>
          <p:nvPr/>
        </p:nvPicPr>
        <p:blipFill>
          <a:blip r:embed="rId2"/>
          <a:stretch>
            <a:fillRect/>
          </a:stretch>
        </p:blipFill>
        <p:spPr>
          <a:xfrm>
            <a:off x="2504728" y="908720"/>
            <a:ext cx="4608512" cy="5805821"/>
          </a:xfrm>
          <a:prstGeom prst="rect">
            <a:avLst/>
          </a:prstGeom>
          <a:ln>
            <a:noFill/>
          </a:ln>
          <a:effectLst>
            <a:outerShdw blurRad="292100" dist="139700" dir="2700000" algn="tl" rotWithShape="0">
              <a:srgbClr val="333333">
                <a:alpha val="65000"/>
              </a:srgbClr>
            </a:outerShdw>
          </a:effectLst>
        </p:spPr>
      </p:pic>
      <p:sp>
        <p:nvSpPr>
          <p:cNvPr id="5" name="CaixaDeTexto 4"/>
          <p:cNvSpPr txBox="1"/>
          <p:nvPr/>
        </p:nvSpPr>
        <p:spPr>
          <a:xfrm>
            <a:off x="347193" y="1115616"/>
            <a:ext cx="2236060" cy="1569660"/>
          </a:xfrm>
          <a:prstGeom prst="rect">
            <a:avLst/>
          </a:prstGeom>
          <a:noFill/>
        </p:spPr>
        <p:txBody>
          <a:bodyPr wrap="square" rtlCol="0">
            <a:spAutoFit/>
          </a:bodyPr>
          <a:lstStyle/>
          <a:p>
            <a:r>
              <a:rPr lang="en-GB" sz="3200" dirty="0" smtClean="0"/>
              <a:t>Reduce </a:t>
            </a:r>
            <a:r>
              <a:rPr lang="en-GB" sz="3200" dirty="0" smtClean="0"/>
              <a:t>to </a:t>
            </a:r>
            <a:r>
              <a:rPr lang="en-GB" sz="3200" b="1" dirty="0" smtClean="0">
                <a:solidFill>
                  <a:schemeClr val="accent6">
                    <a:lumMod val="75000"/>
                  </a:schemeClr>
                </a:solidFill>
              </a:rPr>
              <a:t>1</a:t>
            </a:r>
            <a:r>
              <a:rPr lang="en-GB" sz="3200" dirty="0" smtClean="0"/>
              <a:t> </a:t>
            </a:r>
            <a:r>
              <a:rPr lang="en-GB" sz="3200" dirty="0" smtClean="0"/>
              <a:t>global variable</a:t>
            </a:r>
            <a:endParaRPr lang="en-GB" sz="3200" dirty="0"/>
          </a:p>
        </p:txBody>
      </p:sp>
      <p:sp>
        <p:nvSpPr>
          <p:cNvPr id="6" name="CaixaDeTexto 5"/>
          <p:cNvSpPr txBox="1"/>
          <p:nvPr/>
        </p:nvSpPr>
        <p:spPr>
          <a:xfrm>
            <a:off x="7401272" y="3645024"/>
            <a:ext cx="2236060" cy="2062103"/>
          </a:xfrm>
          <a:prstGeom prst="rect">
            <a:avLst/>
          </a:prstGeom>
          <a:noFill/>
        </p:spPr>
        <p:txBody>
          <a:bodyPr wrap="square" rtlCol="0">
            <a:spAutoFit/>
          </a:bodyPr>
          <a:lstStyle/>
          <a:p>
            <a:r>
              <a:rPr lang="en-GB" sz="3200" dirty="0" smtClean="0"/>
              <a:t>But, </a:t>
            </a:r>
            <a:r>
              <a:rPr lang="en-GB" sz="3200" dirty="0"/>
              <a:t>h</a:t>
            </a:r>
            <a:r>
              <a:rPr lang="en-GB" sz="3200" dirty="0" smtClean="0"/>
              <a:t>ow can I get </a:t>
            </a:r>
            <a:r>
              <a:rPr lang="en-GB" sz="3200" b="1" dirty="0" smtClean="0">
                <a:solidFill>
                  <a:schemeClr val="accent6">
                    <a:lumMod val="75000"/>
                  </a:schemeClr>
                </a:solidFill>
              </a:rPr>
              <a:t>0</a:t>
            </a:r>
            <a:r>
              <a:rPr lang="en-GB" sz="3200" dirty="0" smtClean="0"/>
              <a:t> global variables?</a:t>
            </a:r>
            <a:endParaRPr lang="en-GB" sz="3200" dirty="0"/>
          </a:p>
        </p:txBody>
      </p:sp>
    </p:spTree>
    <p:extLst>
      <p:ext uri="{BB962C8B-B14F-4D97-AF65-F5344CB8AC3E}">
        <p14:creationId xmlns:p14="http://schemas.microsoft.com/office/powerpoint/2010/main" val="289236791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GB" dirty="0"/>
              <a:t>Functions to avoid global </a:t>
            </a:r>
            <a:r>
              <a:rPr lang="en-GB" dirty="0" smtClean="0"/>
              <a:t>variables</a:t>
            </a:r>
            <a:endParaRPr lang="en-GB" dirty="0"/>
          </a:p>
        </p:txBody>
      </p:sp>
      <p:pic>
        <p:nvPicPr>
          <p:cNvPr id="4" name="Imagem 3"/>
          <p:cNvPicPr>
            <a:picLocks noChangeAspect="1"/>
          </p:cNvPicPr>
          <p:nvPr/>
        </p:nvPicPr>
        <p:blipFill>
          <a:blip r:embed="rId2"/>
          <a:stretch>
            <a:fillRect/>
          </a:stretch>
        </p:blipFill>
        <p:spPr>
          <a:xfrm>
            <a:off x="2432720" y="1264359"/>
            <a:ext cx="4341541" cy="5310038"/>
          </a:xfrm>
          <a:prstGeom prst="rect">
            <a:avLst/>
          </a:prstGeom>
          <a:ln>
            <a:noFill/>
          </a:ln>
          <a:effectLst>
            <a:outerShdw blurRad="292100" dist="139700" dir="2700000" algn="tl" rotWithShape="0">
              <a:srgbClr val="333333">
                <a:alpha val="65000"/>
              </a:srgbClr>
            </a:outerShdw>
          </a:effectLst>
        </p:spPr>
      </p:pic>
      <p:sp>
        <p:nvSpPr>
          <p:cNvPr id="5" name="Retângulo 4"/>
          <p:cNvSpPr/>
          <p:nvPr/>
        </p:nvSpPr>
        <p:spPr>
          <a:xfrm>
            <a:off x="2446784" y="1279736"/>
            <a:ext cx="4320480" cy="369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tângulo 5"/>
          <p:cNvSpPr/>
          <p:nvPr/>
        </p:nvSpPr>
        <p:spPr>
          <a:xfrm>
            <a:off x="2453781" y="6165304"/>
            <a:ext cx="4320480" cy="369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8051255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9860" y="4038600"/>
            <a:ext cx="6292359" cy="1319226"/>
          </a:xfrm>
        </p:spPr>
        <p:txBody>
          <a:bodyPr/>
          <a:lstStyle/>
          <a:p>
            <a:r>
              <a:rPr lang="en-US" dirty="0" err="1" smtClean="0">
                <a:solidFill>
                  <a:schemeClr val="bg1">
                    <a:lumMod val="50000"/>
                  </a:schemeClr>
                </a:solidFill>
              </a:rPr>
              <a:t>NetPonto</a:t>
            </a:r>
            <a:r>
              <a:rPr lang="en-US" dirty="0" smtClean="0">
                <a:solidFill>
                  <a:schemeClr val="bg1">
                    <a:lumMod val="50000"/>
                  </a:schemeClr>
                </a:solidFill>
              </a:rPr>
              <a:t> Attendance Manager SPA</a:t>
            </a:r>
            <a:endParaRPr lang="en-US" dirty="0">
              <a:solidFill>
                <a:schemeClr val="bg1">
                  <a:lumMod val="50000"/>
                </a:schemeClr>
              </a:solidFill>
            </a:endParaRPr>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Questions</a:t>
            </a:r>
            <a:r>
              <a:rPr lang="pt-PT" dirty="0" smtClean="0"/>
              <a:t>?</a:t>
            </a:r>
            <a:endParaRPr lang="pt-PT" dirty="0"/>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0574" y="1417638"/>
            <a:ext cx="4944852" cy="4944852"/>
          </a:xfrm>
          <a:prstGeom prst="rect">
            <a:avLst/>
          </a:prstGeom>
        </p:spPr>
      </p:pic>
    </p:spTree>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References</a:t>
            </a:r>
            <a:endParaRPr lang="pt-PT" dirty="0"/>
          </a:p>
        </p:txBody>
      </p:sp>
      <p:sp>
        <p:nvSpPr>
          <p:cNvPr id="3" name="Content Placeholder 2"/>
          <p:cNvSpPr>
            <a:spLocks noGrp="1"/>
          </p:cNvSpPr>
          <p:nvPr>
            <p:ph idx="1"/>
          </p:nvPr>
        </p:nvSpPr>
        <p:spPr>
          <a:xfrm>
            <a:off x="495300" y="1268760"/>
            <a:ext cx="4601716" cy="4525963"/>
          </a:xfrm>
        </p:spPr>
        <p:txBody>
          <a:bodyPr>
            <a:noAutofit/>
          </a:bodyPr>
          <a:lstStyle/>
          <a:p>
            <a:pPr marL="0" indent="0">
              <a:buNone/>
            </a:pPr>
            <a:r>
              <a:rPr lang="en-GB" sz="2400" dirty="0" smtClean="0"/>
              <a:t>Angular </a:t>
            </a:r>
            <a:r>
              <a:rPr lang="en-GB" sz="2400" dirty="0" err="1" smtClean="0"/>
              <a:t>Js</a:t>
            </a:r>
            <a:endParaRPr lang="en-US" sz="2400" dirty="0" smtClean="0"/>
          </a:p>
          <a:p>
            <a:pPr lvl="1"/>
            <a:r>
              <a:rPr lang="pt-PT" sz="2000" dirty="0">
                <a:hlinkClick r:id="rId2"/>
              </a:rPr>
              <a:t>https://angularjs.org</a:t>
            </a:r>
            <a:r>
              <a:rPr lang="pt-PT" sz="2000" dirty="0" smtClean="0">
                <a:hlinkClick r:id="rId2"/>
              </a:rPr>
              <a:t>/</a:t>
            </a:r>
            <a:endParaRPr lang="en-US" sz="2000" dirty="0"/>
          </a:p>
          <a:p>
            <a:pPr marL="0" indent="0">
              <a:buNone/>
            </a:pPr>
            <a:r>
              <a:rPr lang="en-GB" sz="2400" dirty="0" smtClean="0"/>
              <a:t>Knockout</a:t>
            </a:r>
            <a:endParaRPr lang="en-US" sz="2400" dirty="0"/>
          </a:p>
          <a:p>
            <a:pPr lvl="1"/>
            <a:r>
              <a:rPr lang="en-US" sz="2000" dirty="0">
                <a:hlinkClick r:id="rId3"/>
              </a:rPr>
              <a:t>http://knockoutjs.com</a:t>
            </a:r>
            <a:r>
              <a:rPr lang="en-US" sz="2000" dirty="0" smtClean="0">
                <a:hlinkClick r:id="rId3"/>
              </a:rPr>
              <a:t>/</a:t>
            </a:r>
            <a:endParaRPr lang="en-US" sz="2000" dirty="0"/>
          </a:p>
          <a:p>
            <a:pPr marL="0" indent="0">
              <a:buNone/>
            </a:pPr>
            <a:r>
              <a:rPr lang="en-GB" sz="2400" dirty="0" smtClean="0"/>
              <a:t>Aurelia</a:t>
            </a:r>
            <a:endParaRPr lang="en-US" sz="2400" dirty="0"/>
          </a:p>
          <a:p>
            <a:pPr lvl="1"/>
            <a:r>
              <a:rPr lang="en-US" sz="2000" dirty="0">
                <a:hlinkClick r:id="rId4"/>
              </a:rPr>
              <a:t>http://aurelia.io</a:t>
            </a:r>
            <a:r>
              <a:rPr lang="en-US" sz="2000" dirty="0" smtClean="0">
                <a:hlinkClick r:id="rId4"/>
              </a:rPr>
              <a:t>/</a:t>
            </a:r>
            <a:endParaRPr lang="en-US" sz="2000" dirty="0"/>
          </a:p>
          <a:p>
            <a:pPr marL="0" indent="0">
              <a:buNone/>
            </a:pPr>
            <a:r>
              <a:rPr lang="en-GB" sz="2400" dirty="0" smtClean="0"/>
              <a:t>React</a:t>
            </a:r>
            <a:endParaRPr lang="en-US" sz="2400" dirty="0"/>
          </a:p>
          <a:p>
            <a:pPr lvl="1"/>
            <a:r>
              <a:rPr lang="en-US" sz="2000" dirty="0">
                <a:hlinkClick r:id="rId5"/>
              </a:rPr>
              <a:t>https://facebook.github.io/react</a:t>
            </a:r>
            <a:r>
              <a:rPr lang="en-US" sz="2000" dirty="0" smtClean="0">
                <a:hlinkClick r:id="rId5"/>
              </a:rPr>
              <a:t>/</a:t>
            </a:r>
            <a:endParaRPr lang="en-US" sz="2000" dirty="0" smtClean="0"/>
          </a:p>
          <a:p>
            <a:pPr marL="0" indent="0">
              <a:buNone/>
            </a:pPr>
            <a:r>
              <a:rPr lang="en-GB" sz="2400" dirty="0" smtClean="0"/>
              <a:t>Backbone</a:t>
            </a:r>
            <a:endParaRPr lang="en-US" sz="2400" dirty="0"/>
          </a:p>
          <a:p>
            <a:pPr lvl="1"/>
            <a:r>
              <a:rPr lang="en-US" sz="2000" dirty="0">
                <a:hlinkClick r:id="rId6"/>
              </a:rPr>
              <a:t>http://backbonejs.org</a:t>
            </a:r>
            <a:r>
              <a:rPr lang="en-US" sz="2000" dirty="0" smtClean="0">
                <a:hlinkClick r:id="rId6"/>
              </a:rPr>
              <a:t>/</a:t>
            </a:r>
            <a:endParaRPr lang="en-US" sz="2000" dirty="0" smtClean="0"/>
          </a:p>
        </p:txBody>
      </p:sp>
      <p:sp>
        <p:nvSpPr>
          <p:cNvPr id="4" name="Content Placeholder 2"/>
          <p:cNvSpPr txBox="1">
            <a:spLocks/>
          </p:cNvSpPr>
          <p:nvPr/>
        </p:nvSpPr>
        <p:spPr>
          <a:xfrm>
            <a:off x="4808984" y="1327822"/>
            <a:ext cx="4601716"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2400" dirty="0" smtClean="0"/>
              <a:t>Ember</a:t>
            </a:r>
            <a:endParaRPr lang="en-US" sz="2400" dirty="0" smtClean="0"/>
          </a:p>
          <a:p>
            <a:pPr lvl="1"/>
            <a:r>
              <a:rPr lang="pt-PT" sz="2000" dirty="0">
                <a:hlinkClick r:id="rId7"/>
              </a:rPr>
              <a:t>http://emberjs.com</a:t>
            </a:r>
            <a:r>
              <a:rPr lang="pt-PT" sz="2000" dirty="0" smtClean="0">
                <a:hlinkClick r:id="rId7"/>
              </a:rPr>
              <a:t>/</a:t>
            </a:r>
            <a:endParaRPr lang="pt-PT" sz="2000" dirty="0" smtClean="0"/>
          </a:p>
          <a:p>
            <a:endParaRPr lang="pt-PT" sz="2400" dirty="0"/>
          </a:p>
          <a:p>
            <a:pPr marL="0" indent="0">
              <a:buNone/>
            </a:pPr>
            <a:r>
              <a:rPr lang="en-GB" sz="2400" dirty="0" smtClean="0"/>
              <a:t>John Papa</a:t>
            </a:r>
            <a:endParaRPr lang="en-US" sz="2400" dirty="0"/>
          </a:p>
          <a:p>
            <a:pPr lvl="1"/>
            <a:r>
              <a:rPr lang="pt-PT" sz="2000" dirty="0">
                <a:hlinkClick r:id="rId8"/>
              </a:rPr>
              <a:t>http://www.johnpapa.net</a:t>
            </a:r>
            <a:r>
              <a:rPr lang="pt-PT" sz="2000" dirty="0" smtClean="0">
                <a:hlinkClick r:id="rId8"/>
              </a:rPr>
              <a:t>/</a:t>
            </a:r>
            <a:endParaRPr lang="pt-PT" sz="2000" dirty="0" smtClean="0"/>
          </a:p>
        </p:txBody>
      </p:sp>
    </p:spTree>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Patrocinadores “GOLD”</a:t>
            </a:r>
            <a:endParaRPr lang="pt-PT" dirty="0"/>
          </a:p>
        </p:txBody>
      </p:sp>
      <p:pic>
        <p:nvPicPr>
          <p:cNvPr id="2050" name="Picture 2" descr="F:\Users\Caio Proiete\Desktop\gold-sponsor.png"/>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936831" y="797475"/>
            <a:ext cx="905158" cy="1461401"/>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ectangle 2"/>
          <p:cNvSpPr txBox="1">
            <a:spLocks noChangeArrowheads="1"/>
          </p:cNvSpPr>
          <p:nvPr/>
        </p:nvSpPr>
        <p:spPr>
          <a:xfrm>
            <a:off x="1091571" y="4482117"/>
            <a:ext cx="4329482" cy="763848"/>
          </a:xfrm>
          <a:prstGeom prst="rect">
            <a:avLst/>
          </a:prstGeom>
          <a:ln/>
        </p:spPr>
        <p:txBody>
          <a:bodyPr vert="horz" lIns="74295" tIns="37148" rIns="74295" bIns="37148" rtlCol="0">
            <a:norm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600" dirty="0">
                <a:solidFill>
                  <a:prstClr val="black"/>
                </a:solidFill>
                <a:effectLst>
                  <a:outerShdw blurRad="38100" dist="38100" dir="2700000" algn="tl">
                    <a:srgbClr val="000000">
                      <a:alpha val="43137"/>
                    </a:srgbClr>
                  </a:outerShdw>
                </a:effectLst>
                <a:sym typeface="Helvetica Neue" charset="0"/>
              </a:rPr>
              <a:t>Twitter: @</a:t>
            </a:r>
            <a:r>
              <a:rPr lang="en-US" sz="2600" dirty="0" err="1">
                <a:solidFill>
                  <a:prstClr val="black"/>
                </a:solidFill>
                <a:effectLst>
                  <a:outerShdw blurRad="38100" dist="38100" dir="2700000" algn="tl">
                    <a:srgbClr val="000000">
                      <a:alpha val="43137"/>
                    </a:srgbClr>
                  </a:outerShdw>
                </a:effectLst>
                <a:sym typeface="Helvetica Neue" charset="0"/>
              </a:rPr>
              <a:t>PTMicrosoft</a:t>
            </a:r>
            <a:endParaRPr lang="en-US" sz="2600" dirty="0">
              <a:solidFill>
                <a:prstClr val="black"/>
              </a:solidFill>
              <a:effectLst>
                <a:outerShdw blurRad="38100" dist="38100" dir="2700000" algn="tl">
                  <a:srgbClr val="000000">
                    <a:alpha val="43137"/>
                  </a:srgbClr>
                </a:outerShdw>
              </a:effectLst>
              <a:sym typeface="Helvetica Neue" charset="0"/>
            </a:endParaRPr>
          </a:p>
        </p:txBody>
      </p:sp>
      <p:sp>
        <p:nvSpPr>
          <p:cNvPr id="6" name="Rectangle 2"/>
          <p:cNvSpPr txBox="1">
            <a:spLocks noChangeArrowheads="1"/>
          </p:cNvSpPr>
          <p:nvPr/>
        </p:nvSpPr>
        <p:spPr>
          <a:xfrm>
            <a:off x="4426443" y="4500455"/>
            <a:ext cx="4563508" cy="645728"/>
          </a:xfrm>
          <a:prstGeom prst="rect">
            <a:avLst/>
          </a:prstGeom>
          <a:ln/>
        </p:spPr>
        <p:txBody>
          <a:bodyPr vert="horz" lIns="74295" tIns="37148" rIns="74295" bIns="37148" rtlCol="0">
            <a:norm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275" dirty="0">
                <a:solidFill>
                  <a:prstClr val="black"/>
                </a:solidFill>
                <a:effectLst>
                  <a:outerShdw blurRad="38100" dist="38100" dir="2700000" algn="tl">
                    <a:srgbClr val="000000">
                      <a:alpha val="43137"/>
                    </a:srgbClr>
                  </a:outerShdw>
                </a:effectLst>
                <a:sym typeface="Helvetica Neue" charset="0"/>
              </a:rPr>
              <a:t>http://www.microsoft.com/portugal</a:t>
            </a:r>
          </a:p>
        </p:txBody>
      </p:sp>
      <p:pic>
        <p:nvPicPr>
          <p:cNvPr id="7" name="Picture 3">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01120" y="2551409"/>
            <a:ext cx="7017316" cy="15988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1991763"/>
      </p:ext>
    </p:extLst>
  </p:cSld>
  <p:clrMapOvr>
    <a:masterClrMapping/>
  </p:clrMapOvr>
  <p:transition spd="slow">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Patrocinadores “Silver”</a:t>
            </a:r>
            <a:endParaRPr lang="pt-PT" dirty="0"/>
          </a:p>
        </p:txBody>
      </p:sp>
      <p:pic>
        <p:nvPicPr>
          <p:cNvPr id="10" name="Picture 9"/>
          <p:cNvPicPr>
            <a:picLocks noChangeAspect="1"/>
          </p:cNvPicPr>
          <p:nvPr/>
        </p:nvPicPr>
        <p:blipFill>
          <a:blip r:embed="rId3" cstate="print"/>
          <a:stretch>
            <a:fillRect/>
          </a:stretch>
        </p:blipFill>
        <p:spPr>
          <a:xfrm>
            <a:off x="2089204" y="4645604"/>
            <a:ext cx="4349074" cy="74300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7675" y="1966337"/>
            <a:ext cx="4472130" cy="1397541"/>
          </a:xfrm>
          <a:prstGeom prst="rect">
            <a:avLst/>
          </a:prstGeom>
        </p:spPr>
      </p:pic>
      <p:pic>
        <p:nvPicPr>
          <p:cNvPr id="9" name="Picture 2" descr="Syncfusi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27307" y="3248062"/>
            <a:ext cx="3008893" cy="105311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186730941"/>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Contents</a:t>
            </a:r>
            <a:endParaRPr lang="pt-PT" dirty="0"/>
          </a:p>
        </p:txBody>
      </p:sp>
      <p:sp>
        <p:nvSpPr>
          <p:cNvPr id="4" name="Content Placeholder 3"/>
          <p:cNvSpPr>
            <a:spLocks noGrp="1"/>
          </p:cNvSpPr>
          <p:nvPr>
            <p:ph idx="1"/>
          </p:nvPr>
        </p:nvSpPr>
        <p:spPr/>
        <p:txBody>
          <a:bodyPr>
            <a:normAutofit fontScale="70000" lnSpcReduction="20000"/>
          </a:bodyPr>
          <a:lstStyle/>
          <a:p>
            <a:r>
              <a:rPr lang="pt-PT" sz="3200" dirty="0" err="1" smtClean="0"/>
              <a:t>Challenge</a:t>
            </a:r>
            <a:endParaRPr lang="pt-PT" sz="3200" dirty="0" smtClean="0"/>
          </a:p>
          <a:p>
            <a:r>
              <a:rPr lang="pt-PT" sz="3200" dirty="0" err="1" smtClean="0"/>
              <a:t>Solution</a:t>
            </a:r>
            <a:endParaRPr lang="pt-PT" sz="3200" dirty="0" smtClean="0"/>
          </a:p>
          <a:p>
            <a:r>
              <a:rPr lang="pt-PT" sz="3200" dirty="0" err="1" smtClean="0"/>
              <a:t>Motivations</a:t>
            </a:r>
            <a:r>
              <a:rPr lang="pt-PT" sz="3200" dirty="0" smtClean="0"/>
              <a:t> </a:t>
            </a:r>
            <a:r>
              <a:rPr lang="pt-PT" sz="3200" dirty="0" err="1" smtClean="0"/>
              <a:t>vs</a:t>
            </a:r>
            <a:r>
              <a:rPr lang="pt-PT" sz="3200" dirty="0" smtClean="0"/>
              <a:t> </a:t>
            </a:r>
            <a:r>
              <a:rPr lang="pt-PT" sz="3200" dirty="0" err="1" smtClean="0"/>
              <a:t>Considerations</a:t>
            </a:r>
            <a:endParaRPr lang="pt-PT" sz="3200" dirty="0" smtClean="0"/>
          </a:p>
          <a:p>
            <a:r>
              <a:rPr lang="pt-PT" sz="3200" dirty="0" err="1" smtClean="0"/>
              <a:t>Multiple</a:t>
            </a:r>
            <a:r>
              <a:rPr lang="pt-PT" sz="3200" dirty="0" smtClean="0"/>
              <a:t> </a:t>
            </a:r>
            <a:r>
              <a:rPr lang="pt-PT" sz="3200" dirty="0" err="1" smtClean="0"/>
              <a:t>page</a:t>
            </a:r>
            <a:r>
              <a:rPr lang="pt-PT" sz="3200" dirty="0" smtClean="0"/>
              <a:t> </a:t>
            </a:r>
            <a:r>
              <a:rPr lang="pt-PT" sz="3200" dirty="0" err="1" smtClean="0"/>
              <a:t>application</a:t>
            </a:r>
            <a:r>
              <a:rPr lang="pt-PT" sz="3200" dirty="0" smtClean="0"/>
              <a:t> </a:t>
            </a:r>
            <a:r>
              <a:rPr lang="pt-PT" sz="3200" dirty="0" err="1" smtClean="0"/>
              <a:t>vs</a:t>
            </a:r>
            <a:r>
              <a:rPr lang="pt-PT" sz="3200" dirty="0" smtClean="0"/>
              <a:t> SPA</a:t>
            </a:r>
          </a:p>
          <a:p>
            <a:r>
              <a:rPr lang="pt-PT" sz="3200" dirty="0" err="1" smtClean="0"/>
              <a:t>Multiple</a:t>
            </a:r>
            <a:r>
              <a:rPr lang="pt-PT" sz="3200" dirty="0" smtClean="0"/>
              <a:t> </a:t>
            </a:r>
            <a:r>
              <a:rPr lang="pt-PT" sz="3200" dirty="0" err="1" smtClean="0"/>
              <a:t>page</a:t>
            </a:r>
            <a:r>
              <a:rPr lang="pt-PT" sz="3200" dirty="0" smtClean="0"/>
              <a:t> </a:t>
            </a:r>
            <a:r>
              <a:rPr lang="pt-PT" sz="3200" dirty="0" err="1" smtClean="0"/>
              <a:t>application</a:t>
            </a:r>
            <a:r>
              <a:rPr lang="pt-PT" sz="3200" dirty="0" smtClean="0"/>
              <a:t> </a:t>
            </a:r>
            <a:r>
              <a:rPr lang="pt-PT" sz="3200" dirty="0" err="1" smtClean="0"/>
              <a:t>and</a:t>
            </a:r>
            <a:r>
              <a:rPr lang="pt-PT" sz="3200" dirty="0" smtClean="0"/>
              <a:t> SPA - </a:t>
            </a:r>
            <a:r>
              <a:rPr lang="pt-PT" sz="3200" dirty="0" err="1" smtClean="0"/>
              <a:t>Mix</a:t>
            </a:r>
            <a:endParaRPr lang="pt-PT" sz="3200" dirty="0" smtClean="0"/>
          </a:p>
          <a:p>
            <a:r>
              <a:rPr lang="pt-PT" sz="3200" dirty="0" smtClean="0"/>
              <a:t>Some </a:t>
            </a:r>
            <a:r>
              <a:rPr lang="pt-PT" sz="3200" dirty="0" err="1" smtClean="0"/>
              <a:t>Javascript</a:t>
            </a:r>
            <a:r>
              <a:rPr lang="pt-PT" sz="3200" dirty="0" smtClean="0"/>
              <a:t> </a:t>
            </a:r>
            <a:r>
              <a:rPr lang="pt-PT" sz="3200" dirty="0" err="1" smtClean="0"/>
              <a:t>Frameworks</a:t>
            </a:r>
            <a:endParaRPr lang="pt-PT" sz="3200" dirty="0" smtClean="0"/>
          </a:p>
          <a:p>
            <a:r>
              <a:rPr lang="pt-PT" sz="3200" dirty="0" smtClean="0"/>
              <a:t>SPA Samples</a:t>
            </a:r>
          </a:p>
          <a:p>
            <a:r>
              <a:rPr lang="pt-PT" sz="3200" dirty="0" err="1" smtClean="0"/>
              <a:t>What</a:t>
            </a:r>
            <a:r>
              <a:rPr lang="pt-PT" sz="3200" dirty="0" smtClean="0"/>
              <a:t> I </a:t>
            </a:r>
            <a:r>
              <a:rPr lang="pt-PT" sz="3200" dirty="0" err="1" smtClean="0"/>
              <a:t>need</a:t>
            </a:r>
            <a:r>
              <a:rPr lang="pt-PT" sz="3200" dirty="0" smtClean="0"/>
              <a:t> </a:t>
            </a:r>
            <a:r>
              <a:rPr lang="pt-PT" sz="3200" dirty="0" smtClean="0"/>
              <a:t>to </a:t>
            </a:r>
            <a:r>
              <a:rPr lang="pt-PT" sz="3200" dirty="0" err="1" smtClean="0"/>
              <a:t>begin</a:t>
            </a:r>
            <a:endParaRPr lang="pt-PT" sz="3200" dirty="0" smtClean="0"/>
          </a:p>
          <a:p>
            <a:r>
              <a:rPr lang="pt-PT" sz="3200" dirty="0" err="1" smtClean="0"/>
              <a:t>Recomendations</a:t>
            </a:r>
            <a:endParaRPr lang="pt-PT" sz="3200" dirty="0" smtClean="0"/>
          </a:p>
          <a:p>
            <a:r>
              <a:rPr lang="pt-PT" sz="3200" dirty="0" err="1" smtClean="0"/>
              <a:t>Javascript</a:t>
            </a:r>
            <a:r>
              <a:rPr lang="pt-PT" sz="3200" dirty="0" smtClean="0"/>
              <a:t> </a:t>
            </a:r>
            <a:r>
              <a:rPr lang="pt-PT" sz="3200" dirty="0" err="1" smtClean="0"/>
              <a:t>Patterns</a:t>
            </a:r>
            <a:endParaRPr lang="pt-PT" sz="3200" dirty="0"/>
          </a:p>
          <a:p>
            <a:r>
              <a:rPr lang="pt-PT" sz="3200" dirty="0" smtClean="0"/>
              <a:t>Demo</a:t>
            </a:r>
          </a:p>
          <a:p>
            <a:r>
              <a:rPr lang="pt-PT" sz="3200" dirty="0" err="1" smtClean="0"/>
              <a:t>References</a:t>
            </a:r>
            <a:endParaRPr lang="pt-PT" sz="3200" dirty="0" smtClean="0"/>
          </a:p>
        </p:txBody>
      </p:sp>
    </p:spTree>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xEl>
                                              <p:pRg st="7" end="7"/>
                                            </p:txEl>
                                          </p:spTgt>
                                        </p:tgtEl>
                                        <p:attrNameLst>
                                          <p:attrName>style.visibility</p:attrName>
                                        </p:attrNameLst>
                                      </p:cBhvr>
                                      <p:to>
                                        <p:strVal val="visible"/>
                                      </p:to>
                                    </p:set>
                                    <p:animEffect transition="in" filter="fade">
                                      <p:cBhvr>
                                        <p:cTn id="56" dur="1000"/>
                                        <p:tgtEl>
                                          <p:spTgt spid="4">
                                            <p:txEl>
                                              <p:pRg st="7" end="7"/>
                                            </p:txEl>
                                          </p:spTgt>
                                        </p:tgtEl>
                                      </p:cBhvr>
                                    </p:animEffect>
                                    <p:anim calcmode="lin" valueType="num">
                                      <p:cBhvr>
                                        <p:cTn id="5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
                                            <p:txEl>
                                              <p:pRg st="8" end="8"/>
                                            </p:txEl>
                                          </p:spTgt>
                                        </p:tgtEl>
                                        <p:attrNameLst>
                                          <p:attrName>style.visibility</p:attrName>
                                        </p:attrNameLst>
                                      </p:cBhvr>
                                      <p:to>
                                        <p:strVal val="visible"/>
                                      </p:to>
                                    </p:set>
                                    <p:animEffect transition="in" filter="fade">
                                      <p:cBhvr>
                                        <p:cTn id="63" dur="1000"/>
                                        <p:tgtEl>
                                          <p:spTgt spid="4">
                                            <p:txEl>
                                              <p:pRg st="8" end="8"/>
                                            </p:txEl>
                                          </p:spTgt>
                                        </p:tgtEl>
                                      </p:cBhvr>
                                    </p:animEffect>
                                    <p:anim calcmode="lin" valueType="num">
                                      <p:cBhvr>
                                        <p:cTn id="64"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4">
                                            <p:txEl>
                                              <p:pRg st="9" end="9"/>
                                            </p:txEl>
                                          </p:spTgt>
                                        </p:tgtEl>
                                        <p:attrNameLst>
                                          <p:attrName>style.visibility</p:attrName>
                                        </p:attrNameLst>
                                      </p:cBhvr>
                                      <p:to>
                                        <p:strVal val="visible"/>
                                      </p:to>
                                    </p:set>
                                    <p:animEffect transition="in" filter="fade">
                                      <p:cBhvr>
                                        <p:cTn id="70" dur="1000"/>
                                        <p:tgtEl>
                                          <p:spTgt spid="4">
                                            <p:txEl>
                                              <p:pRg st="9" end="9"/>
                                            </p:txEl>
                                          </p:spTgt>
                                        </p:tgtEl>
                                      </p:cBhvr>
                                    </p:animEffect>
                                    <p:anim calcmode="lin" valueType="num">
                                      <p:cBhvr>
                                        <p:cTn id="71"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4">
                                            <p:txEl>
                                              <p:pRg st="10" end="10"/>
                                            </p:txEl>
                                          </p:spTgt>
                                        </p:tgtEl>
                                        <p:attrNameLst>
                                          <p:attrName>style.visibility</p:attrName>
                                        </p:attrNameLst>
                                      </p:cBhvr>
                                      <p:to>
                                        <p:strVal val="visible"/>
                                      </p:to>
                                    </p:set>
                                    <p:animEffect transition="in" filter="fade">
                                      <p:cBhvr>
                                        <p:cTn id="77" dur="1000"/>
                                        <p:tgtEl>
                                          <p:spTgt spid="4">
                                            <p:txEl>
                                              <p:pRg st="10" end="10"/>
                                            </p:txEl>
                                          </p:spTgt>
                                        </p:tgtEl>
                                      </p:cBhvr>
                                    </p:animEffect>
                                    <p:anim calcmode="lin" valueType="num">
                                      <p:cBhvr>
                                        <p:cTn id="78"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4">
                                            <p:txEl>
                                              <p:pRg st="11" end="11"/>
                                            </p:txEl>
                                          </p:spTgt>
                                        </p:tgtEl>
                                        <p:attrNameLst>
                                          <p:attrName>style.visibility</p:attrName>
                                        </p:attrNameLst>
                                      </p:cBhvr>
                                      <p:to>
                                        <p:strVal val="visible"/>
                                      </p:to>
                                    </p:set>
                                    <p:animEffect transition="in" filter="fade">
                                      <p:cBhvr>
                                        <p:cTn id="84" dur="1000"/>
                                        <p:tgtEl>
                                          <p:spTgt spid="4">
                                            <p:txEl>
                                              <p:pRg st="11" end="11"/>
                                            </p:txEl>
                                          </p:spTgt>
                                        </p:tgtEl>
                                      </p:cBhvr>
                                    </p:animEffect>
                                    <p:anim calcmode="lin" valueType="num">
                                      <p:cBhvr>
                                        <p:cTn id="85"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4">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Patrocinadores “Bronze”</a:t>
            </a:r>
            <a:endParaRPr lang="pt-PT" dirty="0"/>
          </a:p>
        </p:txBody>
      </p:sp>
      <p:pic>
        <p:nvPicPr>
          <p:cNvPr id="3076" name="Picture 4" descr="http://www.survs.com/about/mediakit/survs_logo_color_larg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71893" y="2668422"/>
            <a:ext cx="3360783" cy="150350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420480595"/>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normAutofit/>
          </a:bodyPr>
          <a:lstStyle/>
          <a:p>
            <a:pPr algn="ctr"/>
            <a:r>
              <a:rPr lang="pt-PT" dirty="0"/>
              <a:t>http://</a:t>
            </a:r>
            <a:r>
              <a:rPr lang="pt-PT" dirty="0" err="1" smtClean="0"/>
              <a:t>bit.ly</a:t>
            </a:r>
            <a:r>
              <a:rPr lang="pt-PT" dirty="0" smtClean="0"/>
              <a:t>/netponto-aval-60</a:t>
            </a:r>
            <a:endParaRPr lang="pt-PT" dirty="0">
              <a:solidFill>
                <a:srgbClr val="FF0000"/>
              </a:solidFill>
            </a:endParaRPr>
          </a:p>
        </p:txBody>
      </p:sp>
      <p:sp>
        <p:nvSpPr>
          <p:cNvPr id="2" name="TextBox 1"/>
          <p:cNvSpPr txBox="1"/>
          <p:nvPr/>
        </p:nvSpPr>
        <p:spPr>
          <a:xfrm>
            <a:off x="1910662" y="5089570"/>
            <a:ext cx="3536546" cy="458331"/>
          </a:xfrm>
          <a:prstGeom prst="rect">
            <a:avLst/>
          </a:prstGeom>
          <a:noFill/>
        </p:spPr>
        <p:txBody>
          <a:bodyPr wrap="none" rtlCol="0">
            <a:spAutoFit/>
          </a:bodyPr>
          <a:lstStyle/>
          <a:p>
            <a:r>
              <a:rPr lang="pt-PT" sz="1189" dirty="0">
                <a:solidFill>
                  <a:prstClr val="black"/>
                </a:solidFill>
              </a:rPr>
              <a:t>* Para quem não puder preencher durante a reunião, </a:t>
            </a:r>
          </a:p>
          <a:p>
            <a:r>
              <a:rPr lang="pt-PT" sz="1189" dirty="0">
                <a:solidFill>
                  <a:prstClr val="black"/>
                </a:solidFill>
              </a:rPr>
              <a:t>iremos enviar um email com o link à tarde</a:t>
            </a:r>
            <a:endParaRPr lang="en-GB" sz="1189" dirty="0">
              <a:solidFill>
                <a:prstClr val="black"/>
              </a:solidFill>
            </a:endParaRPr>
          </a:p>
        </p:txBody>
      </p:sp>
      <p:pic>
        <p:nvPicPr>
          <p:cNvPr id="7"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5188" y="1794768"/>
            <a:ext cx="3095625" cy="3095625"/>
          </a:xfrm>
          <a:prstGeom prst="rect">
            <a:avLst/>
          </a:prstGeom>
        </p:spPr>
      </p:pic>
    </p:spTree>
    <p:extLst>
      <p:ext uri="{BB962C8B-B14F-4D97-AF65-F5344CB8AC3E}">
        <p14:creationId xmlns:p14="http://schemas.microsoft.com/office/powerpoint/2010/main" val="3124685145"/>
      </p:ext>
    </p:extLst>
  </p:cSld>
  <p:clrMapOvr>
    <a:masterClrMapping/>
  </p:clrMapOvr>
  <p:transition spd="slow">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Próximas reuniões presenciais</a:t>
            </a:r>
            <a:endParaRPr lang="pt-PT" dirty="0"/>
          </a:p>
        </p:txBody>
      </p:sp>
      <p:sp>
        <p:nvSpPr>
          <p:cNvPr id="6" name="Content Placeholder 5"/>
          <p:cNvSpPr>
            <a:spLocks noGrp="1"/>
          </p:cNvSpPr>
          <p:nvPr>
            <p:ph idx="1"/>
          </p:nvPr>
        </p:nvSpPr>
        <p:spPr/>
        <p:txBody>
          <a:bodyPr>
            <a:noAutofit/>
          </a:bodyPr>
          <a:lstStyle/>
          <a:p>
            <a:pPr marL="0" indent="0">
              <a:buNone/>
            </a:pPr>
            <a:r>
              <a:rPr lang="pt-PT" sz="3200" dirty="0">
                <a:solidFill>
                  <a:schemeClr val="bg1">
                    <a:lumMod val="50000"/>
                  </a:schemeClr>
                </a:solidFill>
              </a:rPr>
              <a:t>19/03/2016 –  Lisboa</a:t>
            </a:r>
          </a:p>
          <a:p>
            <a:pPr marL="0" indent="0">
              <a:buNone/>
            </a:pPr>
            <a:r>
              <a:rPr lang="pt-PT" sz="3200"/>
              <a:t>02/04/2016 </a:t>
            </a:r>
            <a:r>
              <a:rPr lang="pt-PT" sz="3200" dirty="0"/>
              <a:t>– Porto</a:t>
            </a:r>
          </a:p>
          <a:p>
            <a:pPr marL="0" indent="0">
              <a:buNone/>
            </a:pPr>
            <a:r>
              <a:rPr lang="pt-PT" sz="3200" dirty="0">
                <a:solidFill>
                  <a:prstClr val="black"/>
                </a:solidFill>
              </a:rPr>
              <a:t>16/04/2016 – Lisboa</a:t>
            </a:r>
          </a:p>
          <a:p>
            <a:pPr marL="0" indent="0">
              <a:buNone/>
            </a:pPr>
            <a:r>
              <a:rPr lang="pt-PT" sz="3200" dirty="0">
                <a:solidFill>
                  <a:prstClr val="black"/>
                </a:solidFill>
              </a:rPr>
              <a:t>19/05/2016 – 21/05/2016 – </a:t>
            </a:r>
            <a:r>
              <a:rPr lang="pt-PT" sz="3200" dirty="0" err="1">
                <a:solidFill>
                  <a:prstClr val="black"/>
                </a:solidFill>
              </a:rPr>
              <a:t>TugaIT</a:t>
            </a:r>
            <a:r>
              <a:rPr lang="pt-PT" sz="3200" dirty="0">
                <a:solidFill>
                  <a:prstClr val="black"/>
                </a:solidFill>
              </a:rPr>
              <a:t> (Lisboa)</a:t>
            </a:r>
            <a:endParaRPr lang="pt-PT" sz="2000" dirty="0"/>
          </a:p>
          <a:p>
            <a:pPr marL="0" indent="0">
              <a:buNone/>
            </a:pPr>
            <a:r>
              <a:rPr lang="pt-PT" sz="3200" dirty="0">
                <a:solidFill>
                  <a:srgbClr val="0070C0"/>
                </a:solidFill>
              </a:rPr>
              <a:t>Reserva estes dias na agenda! :)</a:t>
            </a:r>
          </a:p>
          <a:p>
            <a:pPr marL="0" indent="0">
              <a:buNone/>
            </a:pPr>
            <a:r>
              <a:rPr lang="pt-PT" sz="2800" dirty="0">
                <a:solidFill>
                  <a:srgbClr val="0070C0"/>
                </a:solidFill>
              </a:rPr>
              <a:t/>
            </a:r>
            <a:br>
              <a:rPr lang="pt-PT" sz="2800" dirty="0">
                <a:solidFill>
                  <a:srgbClr val="0070C0"/>
                </a:solidFill>
              </a:rPr>
            </a:br>
            <a:endParaRPr lang="pt-PT" sz="2800" dirty="0">
              <a:solidFill>
                <a:srgbClr val="0070C0"/>
              </a:solidFill>
            </a:endParaRPr>
          </a:p>
        </p:txBody>
      </p:sp>
    </p:spTree>
    <p:extLst>
      <p:ext uri="{BB962C8B-B14F-4D97-AF65-F5344CB8AC3E}">
        <p14:creationId xmlns:p14="http://schemas.microsoft.com/office/powerpoint/2010/main" val="1008770951"/>
      </p:ext>
    </p:extLst>
  </p:cSld>
  <p:clrMapOvr>
    <a:masterClrMapping/>
  </p:clrMapOvr>
  <p:transition spd="slow">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95300" y="125760"/>
            <a:ext cx="8915400" cy="1143000"/>
          </a:xfrm>
        </p:spPr>
        <p:txBody>
          <a:bodyPr/>
          <a:lstStyle/>
          <a:p>
            <a:r>
              <a:rPr lang="pt-PT" dirty="0" smtClean="0"/>
              <a:t>Thank you!</a:t>
            </a:r>
            <a:endParaRPr lang="pt-PT" dirty="0"/>
          </a:p>
        </p:txBody>
      </p:sp>
      <p:sp>
        <p:nvSpPr>
          <p:cNvPr id="2" name="Content Placeholder 1"/>
          <p:cNvSpPr>
            <a:spLocks noGrp="1"/>
          </p:cNvSpPr>
          <p:nvPr>
            <p:ph idx="1"/>
          </p:nvPr>
        </p:nvSpPr>
        <p:spPr>
          <a:xfrm>
            <a:off x="495300" y="1196752"/>
            <a:ext cx="8915400" cy="5184576"/>
          </a:xfrm>
        </p:spPr>
        <p:txBody>
          <a:bodyPr>
            <a:normAutofit lnSpcReduction="10000"/>
          </a:bodyPr>
          <a:lstStyle/>
          <a:p>
            <a:pPr marL="0" indent="0">
              <a:buNone/>
            </a:pPr>
            <a:r>
              <a:rPr lang="pt-PT" dirty="0" smtClean="0"/>
              <a:t>Mónica Rodrigues</a:t>
            </a:r>
          </a:p>
          <a:p>
            <a:pPr marL="0" indent="0">
              <a:buNone/>
            </a:pPr>
            <a:r>
              <a:rPr lang="pt-PT" sz="2800" dirty="0" smtClean="0"/>
              <a:t>Email: </a:t>
            </a:r>
            <a:r>
              <a:rPr lang="pt-PT" sz="2800" dirty="0" smtClean="0">
                <a:hlinkClick r:id="rId3"/>
              </a:rPr>
              <a:t>monica85rodrigues@gmail.com</a:t>
            </a:r>
            <a:endParaRPr lang="pt-PT" sz="2800" dirty="0" smtClean="0"/>
          </a:p>
          <a:p>
            <a:pPr marL="0" indent="0">
              <a:buNone/>
            </a:pPr>
            <a:r>
              <a:rPr lang="pt-PT" sz="2800" dirty="0"/>
              <a:t>Personal </a:t>
            </a:r>
            <a:r>
              <a:rPr lang="pt-PT" sz="2800" dirty="0" smtClean="0"/>
              <a:t>Website</a:t>
            </a:r>
            <a:r>
              <a:rPr lang="pt-PT" sz="2800" dirty="0"/>
              <a:t>: </a:t>
            </a:r>
            <a:r>
              <a:rPr lang="pt-PT" sz="2800" dirty="0" smtClean="0">
                <a:hlinkClick r:id="rId4"/>
              </a:rPr>
              <a:t>http</a:t>
            </a:r>
            <a:r>
              <a:rPr lang="pt-PT" sz="2800" dirty="0">
                <a:hlinkClick r:id="rId4"/>
              </a:rPr>
              <a:t>://fullhand.pt</a:t>
            </a:r>
            <a:r>
              <a:rPr lang="pt-PT" sz="2800" dirty="0" smtClean="0">
                <a:hlinkClick r:id="rId4"/>
              </a:rPr>
              <a:t>/</a:t>
            </a:r>
            <a:endParaRPr lang="pt-PT" sz="2800" dirty="0" smtClean="0"/>
          </a:p>
          <a:p>
            <a:pPr marL="0" indent="0">
              <a:buNone/>
            </a:pPr>
            <a:endParaRPr lang="pt-PT" sz="2800" dirty="0" smtClean="0"/>
          </a:p>
          <a:p>
            <a:pPr marL="0" indent="0">
              <a:buNone/>
            </a:pPr>
            <a:r>
              <a:rPr lang="pt-PT" sz="2800" dirty="0" smtClean="0"/>
              <a:t>         </a:t>
            </a:r>
            <a:r>
              <a:rPr lang="en-GB" sz="2800" dirty="0">
                <a:hlinkClick r:id="rId5"/>
              </a:rPr>
              <a:t>@Monica85Rodrig</a:t>
            </a:r>
            <a:endParaRPr lang="pt-PT" sz="2800" dirty="0"/>
          </a:p>
          <a:p>
            <a:pPr marL="0" indent="0">
              <a:buNone/>
            </a:pPr>
            <a:r>
              <a:rPr lang="pt-PT" sz="2800" dirty="0" smtClean="0"/>
              <a:t>          </a:t>
            </a:r>
            <a:r>
              <a:rPr lang="en-GB" sz="2800" dirty="0" smtClean="0">
                <a:hlinkClick r:id="rId6"/>
              </a:rPr>
              <a:t>https</a:t>
            </a:r>
            <a:r>
              <a:rPr lang="en-GB" sz="2800" dirty="0">
                <a:hlinkClick r:id="rId6"/>
              </a:rPr>
              <a:t>://</a:t>
            </a:r>
            <a:r>
              <a:rPr lang="en-GB" sz="2800" dirty="0" smtClean="0">
                <a:hlinkClick r:id="rId6"/>
              </a:rPr>
              <a:t>pt.linkedin.com/in/monicascrodrigues</a:t>
            </a:r>
            <a:endParaRPr lang="en-GB" sz="2800" dirty="0" smtClean="0"/>
          </a:p>
          <a:p>
            <a:pPr marL="0" indent="0">
              <a:buNone/>
            </a:pPr>
            <a:r>
              <a:rPr lang="en-GB" sz="2800" dirty="0"/>
              <a:t> </a:t>
            </a:r>
            <a:r>
              <a:rPr lang="en-GB" sz="2800" dirty="0" smtClean="0"/>
              <a:t>         </a:t>
            </a:r>
            <a:r>
              <a:rPr lang="en-GB" sz="2800" dirty="0" smtClean="0">
                <a:hlinkClick r:id="rId7"/>
              </a:rPr>
              <a:t>https</a:t>
            </a:r>
            <a:r>
              <a:rPr lang="en-GB" sz="2800" dirty="0">
                <a:hlinkClick r:id="rId7"/>
              </a:rPr>
              <a:t>://</a:t>
            </a:r>
            <a:r>
              <a:rPr lang="en-GB" sz="2800" dirty="0" smtClean="0">
                <a:hlinkClick r:id="rId7"/>
              </a:rPr>
              <a:t>github.com/monica85rodrigues</a:t>
            </a:r>
            <a:endParaRPr lang="en-GB" sz="2800" dirty="0" smtClean="0"/>
          </a:p>
          <a:p>
            <a:pPr marL="0" indent="0">
              <a:buNone/>
            </a:pPr>
            <a:endParaRPr lang="en-GB" sz="2800" dirty="0" smtClean="0"/>
          </a:p>
          <a:p>
            <a:pPr marL="0" indent="0">
              <a:buNone/>
            </a:pPr>
            <a:r>
              <a:rPr lang="en-GB" sz="2800" dirty="0" smtClean="0">
                <a:hlinkClick r:id="rId8"/>
              </a:rPr>
              <a:t>https</a:t>
            </a:r>
            <a:r>
              <a:rPr lang="en-GB" sz="2800" dirty="0">
                <a:hlinkClick r:id="rId8"/>
              </a:rPr>
              <a:t>://</a:t>
            </a:r>
            <a:r>
              <a:rPr lang="en-GB" sz="2800" dirty="0" smtClean="0">
                <a:hlinkClick r:id="rId8"/>
              </a:rPr>
              <a:t>github.com/monica85rodrigues/presentation-netponto-spa</a:t>
            </a:r>
            <a:endParaRPr lang="en-GB" sz="2800" dirty="0" smtClean="0"/>
          </a:p>
          <a:p>
            <a:pPr marL="0" indent="0">
              <a:buNone/>
            </a:pPr>
            <a:endParaRPr lang="en-GB" sz="2800" dirty="0"/>
          </a:p>
          <a:p>
            <a:pPr marL="0" indent="0">
              <a:buNone/>
            </a:pPr>
            <a:endParaRPr lang="en-GB" sz="2800" dirty="0"/>
          </a:p>
          <a:p>
            <a:pPr marL="0" indent="0">
              <a:buNone/>
            </a:pPr>
            <a:endParaRPr lang="pt-PT" sz="2800" dirty="0" smtClean="0"/>
          </a:p>
        </p:txBody>
      </p:sp>
      <p:pic>
        <p:nvPicPr>
          <p:cNvPr id="3" name="Imagem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7475" y="3140968"/>
            <a:ext cx="457200" cy="447675"/>
          </a:xfrm>
          <a:prstGeom prst="rect">
            <a:avLst/>
          </a:prstGeom>
        </p:spPr>
      </p:pic>
      <p:pic>
        <p:nvPicPr>
          <p:cNvPr id="5" name="Imagem 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1123" y="3645024"/>
            <a:ext cx="457200" cy="457200"/>
          </a:xfrm>
          <a:prstGeom prst="rect">
            <a:avLst/>
          </a:prstGeom>
        </p:spPr>
      </p:pic>
      <p:pic>
        <p:nvPicPr>
          <p:cNvPr id="7" name="Imagem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68740" y="4147216"/>
            <a:ext cx="457200" cy="457200"/>
          </a:xfrm>
          <a:prstGeom prst="rect">
            <a:avLst/>
          </a:prstGeom>
        </p:spPr>
      </p:pic>
      <p:pic>
        <p:nvPicPr>
          <p:cNvPr id="4" name="Imagem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537176" y="404663"/>
            <a:ext cx="2873524" cy="3591905"/>
          </a:xfrm>
          <a:prstGeom prst="rect">
            <a:avLst/>
          </a:prstGeom>
        </p:spPr>
      </p:pic>
    </p:spTree>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smtClean="0"/>
              <a:t>First page – Long time ago </a:t>
            </a:r>
            <a:endParaRPr lang="en-GB"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095" y="1417638"/>
            <a:ext cx="8273810" cy="43876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6031550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stretch>
            <a:fillRect/>
          </a:stretch>
        </p:blipFill>
        <p:spPr>
          <a:xfrm>
            <a:off x="1072065" y="1124744"/>
            <a:ext cx="7761870" cy="4836713"/>
          </a:xfrm>
          <a:prstGeom prst="rect">
            <a:avLst/>
          </a:prstGeom>
          <a:ln>
            <a:noFill/>
          </a:ln>
          <a:effectLst>
            <a:outerShdw blurRad="292100" dist="139700" dir="2700000" algn="tl" rotWithShape="0">
              <a:srgbClr val="333333">
                <a:alpha val="65000"/>
              </a:srgbClr>
            </a:outerShdw>
          </a:effectLst>
        </p:spPr>
      </p:pic>
      <p:sp>
        <p:nvSpPr>
          <p:cNvPr id="2" name="Título 1"/>
          <p:cNvSpPr>
            <a:spLocks noGrp="1"/>
          </p:cNvSpPr>
          <p:nvPr>
            <p:ph type="title"/>
          </p:nvPr>
        </p:nvSpPr>
        <p:spPr>
          <a:xfrm>
            <a:off x="495300" y="125760"/>
            <a:ext cx="8915400" cy="1143000"/>
          </a:xfrm>
        </p:spPr>
        <p:txBody>
          <a:bodyPr/>
          <a:lstStyle/>
          <a:p>
            <a:r>
              <a:rPr lang="en-GB" dirty="0" smtClean="0"/>
              <a:t>Today</a:t>
            </a:r>
            <a:endParaRPr lang="en-GB" dirty="0"/>
          </a:p>
        </p:txBody>
      </p:sp>
    </p:spTree>
    <p:extLst>
      <p:ext uri="{BB962C8B-B14F-4D97-AF65-F5344CB8AC3E}">
        <p14:creationId xmlns:p14="http://schemas.microsoft.com/office/powerpoint/2010/main" val="90279612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Challenge</a:t>
            </a:r>
            <a:r>
              <a:rPr lang="pt-PT" dirty="0" smtClean="0"/>
              <a:t>	</a:t>
            </a:r>
            <a:endParaRPr lang="pt-PT" dirty="0"/>
          </a:p>
        </p:txBody>
      </p:sp>
      <p:sp>
        <p:nvSpPr>
          <p:cNvPr id="4" name="Content Placeholder 3"/>
          <p:cNvSpPr>
            <a:spLocks noGrp="1"/>
          </p:cNvSpPr>
          <p:nvPr>
            <p:ph idx="1"/>
          </p:nvPr>
        </p:nvSpPr>
        <p:spPr>
          <a:xfrm>
            <a:off x="495300" y="1916832"/>
            <a:ext cx="8915400" cy="4525963"/>
          </a:xfrm>
        </p:spPr>
        <p:txBody>
          <a:bodyPr>
            <a:noAutofit/>
          </a:bodyPr>
          <a:lstStyle/>
          <a:p>
            <a:pPr marL="0" indent="0">
              <a:buNone/>
            </a:pPr>
            <a:endParaRPr lang="en-GB" sz="3200" dirty="0" smtClean="0"/>
          </a:p>
          <a:p>
            <a:pPr marL="0" indent="0">
              <a:buNone/>
            </a:pPr>
            <a:r>
              <a:rPr lang="en-GB" sz="3200" dirty="0" smtClean="0"/>
              <a:t>Users </a:t>
            </a:r>
            <a:r>
              <a:rPr lang="en-GB" sz="3200" dirty="0"/>
              <a:t>want a central place to view or take actions on most or all content so they don’t have to waste time navigating between pages.</a:t>
            </a:r>
            <a:endParaRPr lang="pt-PT" sz="3200" dirty="0"/>
          </a:p>
        </p:txBody>
      </p:sp>
    </p:spTree>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504" y="44624"/>
            <a:ext cx="8915400" cy="1143000"/>
          </a:xfrm>
        </p:spPr>
        <p:txBody>
          <a:bodyPr/>
          <a:lstStyle/>
          <a:p>
            <a:r>
              <a:rPr lang="pt-PT" dirty="0" err="1" smtClean="0"/>
              <a:t>Solution</a:t>
            </a:r>
            <a:endParaRPr lang="pt-PT" dirty="0"/>
          </a:p>
        </p:txBody>
      </p:sp>
      <p:sp>
        <p:nvSpPr>
          <p:cNvPr id="3" name="Marcador de Posição de Conteúdo 2"/>
          <p:cNvSpPr>
            <a:spLocks noGrp="1"/>
          </p:cNvSpPr>
          <p:nvPr>
            <p:ph idx="1"/>
          </p:nvPr>
        </p:nvSpPr>
        <p:spPr>
          <a:xfrm>
            <a:off x="3116598" y="1137320"/>
            <a:ext cx="4061494" cy="676671"/>
          </a:xfrm>
        </p:spPr>
        <p:txBody>
          <a:bodyPr>
            <a:noAutofit/>
          </a:bodyPr>
          <a:lstStyle/>
          <a:p>
            <a:pPr marL="0" indent="0" algn="ctr">
              <a:buNone/>
            </a:pPr>
            <a:r>
              <a:rPr lang="en-GB" sz="3600" dirty="0" smtClean="0"/>
              <a:t>Go to a SPA</a:t>
            </a:r>
            <a:endParaRPr lang="en-GB" sz="3600" dirty="0"/>
          </a:p>
        </p:txBody>
      </p:sp>
      <p:pic>
        <p:nvPicPr>
          <p:cNvPr id="5" name="Picture 2" descr="http://www.kahalaresort.com/i/SITE_130419_11280986_BDQ1G/content/CMS_130627_11323619_E1E0R/D12353E6-188B-3B72-2EA84FA07B3710C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2720" y="1687413"/>
            <a:ext cx="5429250" cy="43338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Solution</a:t>
            </a:r>
            <a:endParaRPr lang="pt-PT" dirty="0"/>
          </a:p>
        </p:txBody>
      </p:sp>
      <p:sp>
        <p:nvSpPr>
          <p:cNvPr id="4" name="Content Placeholder 3"/>
          <p:cNvSpPr>
            <a:spLocks noGrp="1"/>
          </p:cNvSpPr>
          <p:nvPr>
            <p:ph idx="1"/>
          </p:nvPr>
        </p:nvSpPr>
        <p:spPr>
          <a:xfrm>
            <a:off x="495300" y="1600201"/>
            <a:ext cx="8915400" cy="2044823"/>
          </a:xfrm>
        </p:spPr>
        <p:txBody>
          <a:bodyPr>
            <a:noAutofit/>
          </a:bodyPr>
          <a:lstStyle/>
          <a:p>
            <a:pPr marL="0" indent="0">
              <a:buNone/>
            </a:pPr>
            <a:r>
              <a:rPr lang="en-GB" sz="3200" dirty="0"/>
              <a:t>Use modern web development techniques to build a single-page app that doesn’t need to reload itself as the user browses through it.</a:t>
            </a:r>
            <a:endParaRPr lang="pt-PT" sz="3200" dirty="0"/>
          </a:p>
          <a:p>
            <a:pPr marL="0" indent="0">
              <a:buNone/>
            </a:pPr>
            <a:endParaRPr lang="pt-PT" sz="3200" dirty="0" smtClean="0"/>
          </a:p>
          <a:p>
            <a:pPr marL="0" indent="0">
              <a:buNone/>
            </a:pPr>
            <a:endParaRPr lang="pt-PT" sz="3200" dirty="0" smtClean="0"/>
          </a:p>
        </p:txBody>
      </p:sp>
      <p:sp>
        <p:nvSpPr>
          <p:cNvPr id="5" name="Título 1"/>
          <p:cNvSpPr txBox="1">
            <a:spLocks/>
          </p:cNvSpPr>
          <p:nvPr/>
        </p:nvSpPr>
        <p:spPr>
          <a:xfrm>
            <a:off x="2216696" y="4005064"/>
            <a:ext cx="5203179" cy="1275081"/>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pt-PT" sz="19900" dirty="0" smtClean="0">
                <a:solidFill>
                  <a:schemeClr val="accent3">
                    <a:lumMod val="75000"/>
                  </a:schemeClr>
                </a:solidFill>
              </a:rPr>
              <a:t>SPA</a:t>
            </a:r>
            <a:endParaRPr lang="pt-PT" sz="8000" dirty="0" smtClean="0">
              <a:solidFill>
                <a:schemeClr val="accent3">
                  <a:lumMod val="75000"/>
                </a:schemeClr>
              </a:solidFill>
            </a:endParaRPr>
          </a:p>
        </p:txBody>
      </p:sp>
      <p:sp>
        <p:nvSpPr>
          <p:cNvPr id="6" name="CaixaDeTexto 5"/>
          <p:cNvSpPr txBox="1"/>
          <p:nvPr/>
        </p:nvSpPr>
        <p:spPr>
          <a:xfrm>
            <a:off x="1604628" y="5395863"/>
            <a:ext cx="6696744" cy="769441"/>
          </a:xfrm>
          <a:prstGeom prst="rect">
            <a:avLst/>
          </a:prstGeom>
          <a:noFill/>
        </p:spPr>
        <p:txBody>
          <a:bodyPr wrap="square" rtlCol="0">
            <a:spAutoFit/>
          </a:bodyPr>
          <a:lstStyle/>
          <a:p>
            <a:pPr algn="ctr"/>
            <a:r>
              <a:rPr lang="en-GB" sz="4400" b="1" dirty="0" smtClean="0"/>
              <a:t>Single Page Application</a:t>
            </a:r>
            <a:endParaRPr lang="en-GB" sz="4400" b="1" dirty="0"/>
          </a:p>
        </p:txBody>
      </p:sp>
    </p:spTree>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Motivations</a:t>
            </a:r>
            <a:endParaRPr lang="pt-PT" dirty="0"/>
          </a:p>
        </p:txBody>
      </p:sp>
      <p:sp>
        <p:nvSpPr>
          <p:cNvPr id="4" name="Content Placeholder 3"/>
          <p:cNvSpPr>
            <a:spLocks noGrp="1"/>
          </p:cNvSpPr>
          <p:nvPr>
            <p:ph idx="1"/>
          </p:nvPr>
        </p:nvSpPr>
        <p:spPr>
          <a:xfrm>
            <a:off x="495300" y="1600201"/>
            <a:ext cx="8915400" cy="2044823"/>
          </a:xfrm>
        </p:spPr>
        <p:txBody>
          <a:bodyPr>
            <a:noAutofit/>
          </a:bodyPr>
          <a:lstStyle/>
          <a:p>
            <a:pPr marL="0" indent="0">
              <a:buNone/>
            </a:pPr>
            <a:endParaRPr lang="pt-PT" sz="3200" dirty="0" smtClean="0"/>
          </a:p>
          <a:p>
            <a:pPr marL="0" indent="0">
              <a:buNone/>
            </a:pPr>
            <a:endParaRPr lang="pt-PT" sz="3200" dirty="0" smtClean="0"/>
          </a:p>
          <a:p>
            <a:pPr marL="0" indent="0">
              <a:buNone/>
            </a:pPr>
            <a:endParaRPr lang="pt-PT" sz="3200" dirty="0" smtClean="0"/>
          </a:p>
        </p:txBody>
      </p:sp>
      <p:sp>
        <p:nvSpPr>
          <p:cNvPr id="7" name="Content Placeholder 3"/>
          <p:cNvSpPr txBox="1">
            <a:spLocks/>
          </p:cNvSpPr>
          <p:nvPr/>
        </p:nvSpPr>
        <p:spPr>
          <a:xfrm>
            <a:off x="495300" y="1772816"/>
            <a:ext cx="8915400" cy="4525963"/>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pt-PT" sz="4200" dirty="0" err="1" smtClean="0">
                <a:solidFill>
                  <a:schemeClr val="accent6">
                    <a:lumMod val="75000"/>
                  </a:schemeClr>
                </a:solidFill>
              </a:rPr>
              <a:t>R</a:t>
            </a:r>
            <a:r>
              <a:rPr lang="pt-PT" sz="4200" dirty="0" err="1" smtClean="0"/>
              <a:t>each</a:t>
            </a:r>
            <a:endParaRPr lang="pt-PT" sz="4200" dirty="0" smtClean="0"/>
          </a:p>
          <a:p>
            <a:pPr marL="0" indent="0">
              <a:buNone/>
            </a:pPr>
            <a:r>
              <a:rPr lang="en-GB" sz="3200" dirty="0"/>
              <a:t>Web app may be accessible on different platforms and </a:t>
            </a:r>
            <a:r>
              <a:rPr lang="en-GB" sz="3200" dirty="0" smtClean="0"/>
              <a:t>devices</a:t>
            </a:r>
          </a:p>
          <a:p>
            <a:pPr marL="0" indent="0">
              <a:buNone/>
            </a:pPr>
            <a:endParaRPr lang="pt-PT" sz="3200" dirty="0" smtClean="0"/>
          </a:p>
          <a:p>
            <a:pPr marL="0" indent="0">
              <a:buNone/>
            </a:pPr>
            <a:r>
              <a:rPr lang="pt-PT" sz="4200" dirty="0" err="1" smtClean="0">
                <a:solidFill>
                  <a:schemeClr val="accent6">
                    <a:lumMod val="75000"/>
                  </a:schemeClr>
                </a:solidFill>
              </a:rPr>
              <a:t>R</a:t>
            </a:r>
            <a:r>
              <a:rPr lang="pt-PT" sz="4200" dirty="0" err="1" smtClean="0"/>
              <a:t>esponsive</a:t>
            </a:r>
            <a:endParaRPr lang="pt-PT" sz="4200" dirty="0" smtClean="0"/>
          </a:p>
          <a:p>
            <a:pPr marL="0" indent="0">
              <a:buNone/>
            </a:pPr>
            <a:r>
              <a:rPr lang="en-GB" sz="3200" dirty="0"/>
              <a:t>Web app needs to be </a:t>
            </a:r>
            <a:r>
              <a:rPr lang="en-GB" sz="3200" dirty="0" smtClean="0"/>
              <a:t>responsive </a:t>
            </a:r>
            <a:r>
              <a:rPr lang="en-GB" sz="3200" dirty="0"/>
              <a:t>to different screen </a:t>
            </a:r>
            <a:r>
              <a:rPr lang="en-GB" sz="3200" dirty="0" smtClean="0"/>
              <a:t>resolutions</a:t>
            </a:r>
          </a:p>
          <a:p>
            <a:pPr marL="0" indent="0">
              <a:buNone/>
            </a:pPr>
            <a:endParaRPr lang="pt-PT" sz="3200" dirty="0" smtClean="0"/>
          </a:p>
          <a:p>
            <a:pPr marL="0" indent="0">
              <a:buNone/>
            </a:pPr>
            <a:r>
              <a:rPr lang="pt-PT" sz="4200" dirty="0" smtClean="0">
                <a:solidFill>
                  <a:schemeClr val="accent6">
                    <a:lumMod val="75000"/>
                  </a:schemeClr>
                </a:solidFill>
              </a:rPr>
              <a:t>R</a:t>
            </a:r>
            <a:r>
              <a:rPr lang="pt-PT" sz="4200" dirty="0" smtClean="0"/>
              <a:t>ound trip</a:t>
            </a:r>
          </a:p>
          <a:p>
            <a:pPr marL="0" indent="0">
              <a:buNone/>
            </a:pPr>
            <a:r>
              <a:rPr lang="en-GB" sz="3200" dirty="0"/>
              <a:t>Web app does not require many round trips between client and server</a:t>
            </a:r>
            <a:endParaRPr lang="pt-PT" sz="3200" dirty="0"/>
          </a:p>
          <a:p>
            <a:pPr marL="0" indent="0">
              <a:buNone/>
            </a:pPr>
            <a:endParaRPr lang="pt-PT" sz="3200" dirty="0" smtClean="0"/>
          </a:p>
          <a:p>
            <a:pPr marL="0" indent="0">
              <a:buNone/>
            </a:pPr>
            <a:endParaRPr lang="pt-PT" sz="3200" dirty="0" smtClean="0"/>
          </a:p>
        </p:txBody>
      </p:sp>
      <p:sp>
        <p:nvSpPr>
          <p:cNvPr id="3" name="CaixaDeTexto 2"/>
          <p:cNvSpPr txBox="1"/>
          <p:nvPr/>
        </p:nvSpPr>
        <p:spPr>
          <a:xfrm>
            <a:off x="4232920" y="1124744"/>
            <a:ext cx="1440160" cy="830997"/>
          </a:xfrm>
          <a:prstGeom prst="rect">
            <a:avLst/>
          </a:prstGeom>
          <a:noFill/>
        </p:spPr>
        <p:txBody>
          <a:bodyPr wrap="square" rtlCol="0">
            <a:spAutoFit/>
          </a:bodyPr>
          <a:lstStyle/>
          <a:p>
            <a:r>
              <a:rPr lang="en-GB" sz="4800" dirty="0" smtClean="0"/>
              <a:t>3</a:t>
            </a:r>
            <a:r>
              <a:rPr lang="en-GB" sz="4800" dirty="0" smtClean="0">
                <a:solidFill>
                  <a:schemeClr val="accent6">
                    <a:lumMod val="75000"/>
                  </a:schemeClr>
                </a:solidFill>
              </a:rPr>
              <a:t>R</a:t>
            </a:r>
            <a:r>
              <a:rPr lang="en-GB" sz="4800" dirty="0" smtClean="0"/>
              <a:t>’s</a:t>
            </a:r>
            <a:endParaRPr lang="en-GB" sz="4800" dirty="0"/>
          </a:p>
        </p:txBody>
      </p:sp>
    </p:spTree>
    <p:extLst>
      <p:ext uri="{BB962C8B-B14F-4D97-AF65-F5344CB8AC3E}">
        <p14:creationId xmlns:p14="http://schemas.microsoft.com/office/powerpoint/2010/main" val="148631965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1000"/>
                                        <p:tgtEl>
                                          <p:spTgt spid="7">
                                            <p:txEl>
                                              <p:pRg st="6" end="6"/>
                                            </p:txEl>
                                          </p:spTgt>
                                        </p:tgtEl>
                                      </p:cBhvr>
                                    </p:animEffect>
                                    <p:anim calcmode="lin" valueType="num">
                                      <p:cBhvr>
                                        <p:cTn id="3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1000"/>
                                        <p:tgtEl>
                                          <p:spTgt spid="7">
                                            <p:txEl>
                                              <p:pRg st="7" end="7"/>
                                            </p:txEl>
                                          </p:spTgt>
                                        </p:tgtEl>
                                      </p:cBhvr>
                                    </p:animEffect>
                                    <p:anim calcmode="lin" valueType="num">
                                      <p:cBhvr>
                                        <p:cTn id="3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2009-10-22T00:10:36Z</outs:dateTime>
      <outs:isPinned>true</outs:isPinned>
    </outs:relatedDate>
    <outs:relatedDate>
      <outs:type>2</outs:type>
      <outs:displayName>Created</outs:displayName>
      <outs:dateTime>2009-08-11T22:46:43Z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Caio Proiete</outs:displayName>
          <outs:accountName/>
        </outs:relatedPerson>
      </outs:people>
      <outs:source>0</outs:source>
      <outs:isPinned>true</outs:isPinned>
    </outs:relatedPeopleItem>
    <outs:relatedPeopleItem>
      <outs:category>Last modified by</outs:category>
      <outs:people>
        <outs:relatedPerson>
          <outs:displayName>Caio Proiete</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B1E06176-E829-4712-BBD3-8C51CFBDF700}">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otalTime>4028</TotalTime>
  <Words>706</Words>
  <Application>Microsoft Office PowerPoint</Application>
  <PresentationFormat>Papel A4 (210x297 mm)</PresentationFormat>
  <Paragraphs>186</Paragraphs>
  <Slides>33</Slides>
  <Notes>6</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33</vt:i4>
      </vt:variant>
    </vt:vector>
  </HeadingPairs>
  <TitlesOfParts>
    <vt:vector size="39" baseType="lpstr">
      <vt:lpstr>Arial</vt:lpstr>
      <vt:lpstr>Calibri</vt:lpstr>
      <vt:lpstr>Courier New</vt:lpstr>
      <vt:lpstr>Helvetica Neue</vt:lpstr>
      <vt:lpstr>Wingdings</vt:lpstr>
      <vt:lpstr>Office Theme</vt:lpstr>
      <vt:lpstr>Relax, it's SPA time Mónica Rodrigues</vt:lpstr>
      <vt:lpstr>Who I am?</vt:lpstr>
      <vt:lpstr>Contents</vt:lpstr>
      <vt:lpstr>First page – Long time ago </vt:lpstr>
      <vt:lpstr>Today</vt:lpstr>
      <vt:lpstr>Challenge </vt:lpstr>
      <vt:lpstr>Solution</vt:lpstr>
      <vt:lpstr>Solution</vt:lpstr>
      <vt:lpstr>Motivations</vt:lpstr>
      <vt:lpstr>Motivations</vt:lpstr>
      <vt:lpstr>Considerations</vt:lpstr>
      <vt:lpstr>Multiple Page Application</vt:lpstr>
      <vt:lpstr>Single Page Application</vt:lpstr>
      <vt:lpstr>SPA and Multiple Page Application (Mix)</vt:lpstr>
      <vt:lpstr>Some Javascript      Frameworks       and        Libraries</vt:lpstr>
      <vt:lpstr>SPA Samples</vt:lpstr>
      <vt:lpstr>What I need to begin?</vt:lpstr>
      <vt:lpstr>Recomendations</vt:lpstr>
      <vt:lpstr>JavaScript Patterns</vt:lpstr>
      <vt:lpstr>Functions as abstractions</vt:lpstr>
      <vt:lpstr>Functions to build modules</vt:lpstr>
      <vt:lpstr>Functions to build modules</vt:lpstr>
      <vt:lpstr>Functions to avoid global variables</vt:lpstr>
      <vt:lpstr>Functions to avoid global variables</vt:lpstr>
      <vt:lpstr>NetPonto Attendance Manager SPA</vt:lpstr>
      <vt:lpstr>Questions?</vt:lpstr>
      <vt:lpstr>References</vt:lpstr>
      <vt:lpstr>Patrocinadores “GOLD”</vt:lpstr>
      <vt:lpstr>Patrocinadores “Silver”</vt:lpstr>
      <vt:lpstr>Patrocinadores “Bronze”</vt:lpstr>
      <vt:lpstr>http://bit.ly/netponto-aval-60</vt:lpstr>
      <vt:lpstr>Próximas reuniões presenciais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Caio Proiete</dc:creator>
  <cp:lastModifiedBy>Mónica Rodrigues</cp:lastModifiedBy>
  <cp:revision>462</cp:revision>
  <dcterms:created xsi:type="dcterms:W3CDTF">2009-08-11T22:46:43Z</dcterms:created>
  <dcterms:modified xsi:type="dcterms:W3CDTF">2016-03-18T21:22:53Z</dcterms:modified>
</cp:coreProperties>
</file>