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7"/>
  </p:notesMasterIdLst>
  <p:handoutMasterIdLst>
    <p:handoutMasterId r:id="rId38"/>
  </p:handoutMasterIdLst>
  <p:sldIdLst>
    <p:sldId id="256" r:id="rId2"/>
    <p:sldId id="258" r:id="rId3"/>
    <p:sldId id="259" r:id="rId4"/>
    <p:sldId id="260" r:id="rId5"/>
    <p:sldId id="257" r:id="rId6"/>
    <p:sldId id="271" r:id="rId7"/>
    <p:sldId id="272" r:id="rId8"/>
    <p:sldId id="273" r:id="rId9"/>
    <p:sldId id="261" r:id="rId10"/>
    <p:sldId id="262" r:id="rId11"/>
    <p:sldId id="263" r:id="rId12"/>
    <p:sldId id="264" r:id="rId13"/>
    <p:sldId id="265" r:id="rId14"/>
    <p:sldId id="266" r:id="rId15"/>
    <p:sldId id="267" r:id="rId16"/>
    <p:sldId id="268" r:id="rId17"/>
    <p:sldId id="269" r:id="rId18"/>
    <p:sldId id="270" r:id="rId19"/>
    <p:sldId id="274" r:id="rId20"/>
    <p:sldId id="284" r:id="rId21"/>
    <p:sldId id="285" r:id="rId22"/>
    <p:sldId id="286" r:id="rId23"/>
    <p:sldId id="287" r:id="rId24"/>
    <p:sldId id="288" r:id="rId25"/>
    <p:sldId id="289" r:id="rId26"/>
    <p:sldId id="290" r:id="rId27"/>
    <p:sldId id="275" r:id="rId28"/>
    <p:sldId id="276" r:id="rId29"/>
    <p:sldId id="277" r:id="rId30"/>
    <p:sldId id="278" r:id="rId31"/>
    <p:sldId id="279" r:id="rId32"/>
    <p:sldId id="280" r:id="rId33"/>
    <p:sldId id="281" r:id="rId34"/>
    <p:sldId id="282" r:id="rId35"/>
    <p:sldId id="28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0995"/>
    <a:srgbClr val="08B8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Style léger 3 - Accentuation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00" autoAdjust="0"/>
    <p:restoredTop sz="94660"/>
  </p:normalViewPr>
  <p:slideViewPr>
    <p:cSldViewPr>
      <p:cViewPr varScale="1">
        <p:scale>
          <a:sx n="88" d="100"/>
          <a:sy n="88" d="100"/>
        </p:scale>
        <p:origin x="-1050" y="-102"/>
      </p:cViewPr>
      <p:guideLst>
        <p:guide orient="horz" pos="2160"/>
        <p:guide pos="2880"/>
      </p:guideLst>
    </p:cSldViewPr>
  </p:slideViewPr>
  <p:notesTextViewPr>
    <p:cViewPr>
      <p:scale>
        <a:sx n="1" d="1"/>
        <a:sy n="1" d="1"/>
      </p:scale>
      <p:origin x="0" y="0"/>
    </p:cViewPr>
  </p:notesTextViewPr>
  <p:sorterViewPr>
    <p:cViewPr>
      <p:scale>
        <a:sx n="100" d="100"/>
        <a:sy n="100" d="100"/>
      </p:scale>
      <p:origin x="0" y="23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manualLayout>
          <c:layoutTarget val="inner"/>
          <c:xMode val="edge"/>
          <c:yMode val="edge"/>
          <c:x val="0.10757837561971419"/>
          <c:y val="4.4861391929187248E-2"/>
          <c:w val="0.86433520462719959"/>
          <c:h val="0.9102772161416256"/>
        </c:manualLayout>
      </c:layout>
      <c:lineChart>
        <c:grouping val="standard"/>
        <c:varyColors val="0"/>
        <c:ser>
          <c:idx val="0"/>
          <c:order val="0"/>
          <c:tx>
            <c:strRef>
              <c:f>Feuil1!$B$1</c:f>
              <c:strCache>
                <c:ptCount val="1"/>
                <c:pt idx="0">
                  <c:v>Solution Standard</c:v>
                </c:pt>
              </c:strCache>
            </c:strRef>
          </c:tx>
          <c:marker>
            <c:symbol val="none"/>
          </c:marker>
          <c:cat>
            <c:strRef>
              <c:f>Feuil1!$A$2:$A$13</c:f>
              <c:strCache>
                <c:ptCount val="12"/>
                <c:pt idx="0">
                  <c:v>1ére année</c:v>
                </c:pt>
                <c:pt idx="1">
                  <c:v>2ème année</c:v>
                </c:pt>
                <c:pt idx="2">
                  <c:v>3ème année</c:v>
                </c:pt>
                <c:pt idx="3">
                  <c:v>4ème année</c:v>
                </c:pt>
                <c:pt idx="4">
                  <c:v>5ème année</c:v>
                </c:pt>
                <c:pt idx="5">
                  <c:v>6ème année</c:v>
                </c:pt>
                <c:pt idx="6">
                  <c:v>7ème année</c:v>
                </c:pt>
                <c:pt idx="7">
                  <c:v>8ème année</c:v>
                </c:pt>
                <c:pt idx="8">
                  <c:v>9ème année</c:v>
                </c:pt>
                <c:pt idx="9">
                  <c:v>10ème année</c:v>
                </c:pt>
                <c:pt idx="10">
                  <c:v>11ème année</c:v>
                </c:pt>
                <c:pt idx="11">
                  <c:v>12ème année</c:v>
                </c:pt>
              </c:strCache>
            </c:strRef>
          </c:cat>
          <c:val>
            <c:numRef>
              <c:f>Feuil1!$B$2:$B$13</c:f>
              <c:numCache>
                <c:formatCode>General</c:formatCode>
                <c:ptCount val="12"/>
                <c:pt idx="0">
                  <c:v>-751</c:v>
                </c:pt>
                <c:pt idx="1">
                  <c:v>-642</c:v>
                </c:pt>
                <c:pt idx="2">
                  <c:v>-490</c:v>
                </c:pt>
                <c:pt idx="3">
                  <c:v>-424</c:v>
                </c:pt>
                <c:pt idx="4">
                  <c:v>-315</c:v>
                </c:pt>
                <c:pt idx="5">
                  <c:v>-226</c:v>
                </c:pt>
                <c:pt idx="6">
                  <c:v>-137</c:v>
                </c:pt>
                <c:pt idx="7">
                  <c:v>-48</c:v>
                </c:pt>
                <c:pt idx="8">
                  <c:v>41</c:v>
                </c:pt>
                <c:pt idx="9">
                  <c:v>130</c:v>
                </c:pt>
                <c:pt idx="10">
                  <c:v>219</c:v>
                </c:pt>
                <c:pt idx="11">
                  <c:v>308</c:v>
                </c:pt>
              </c:numCache>
            </c:numRef>
          </c:val>
          <c:smooth val="0"/>
        </c:ser>
        <c:ser>
          <c:idx val="1"/>
          <c:order val="1"/>
          <c:tx>
            <c:strRef>
              <c:f>Feuil1!$C$1</c:f>
              <c:strCache>
                <c:ptCount val="1"/>
                <c:pt idx="0">
                  <c:v>Solution spécifique</c:v>
                </c:pt>
              </c:strCache>
            </c:strRef>
          </c:tx>
          <c:marker>
            <c:symbol val="none"/>
          </c:marker>
          <c:cat>
            <c:strRef>
              <c:f>Feuil1!$A$2:$A$13</c:f>
              <c:strCache>
                <c:ptCount val="12"/>
                <c:pt idx="0">
                  <c:v>1ére année</c:v>
                </c:pt>
                <c:pt idx="1">
                  <c:v>2ème année</c:v>
                </c:pt>
                <c:pt idx="2">
                  <c:v>3ème année</c:v>
                </c:pt>
                <c:pt idx="3">
                  <c:v>4ème année</c:v>
                </c:pt>
                <c:pt idx="4">
                  <c:v>5ème année</c:v>
                </c:pt>
                <c:pt idx="5">
                  <c:v>6ème année</c:v>
                </c:pt>
                <c:pt idx="6">
                  <c:v>7ème année</c:v>
                </c:pt>
                <c:pt idx="7">
                  <c:v>8ème année</c:v>
                </c:pt>
                <c:pt idx="8">
                  <c:v>9ème année</c:v>
                </c:pt>
                <c:pt idx="9">
                  <c:v>10ème année</c:v>
                </c:pt>
                <c:pt idx="10">
                  <c:v>11ème année</c:v>
                </c:pt>
                <c:pt idx="11">
                  <c:v>12ème année</c:v>
                </c:pt>
              </c:strCache>
            </c:strRef>
          </c:cat>
          <c:val>
            <c:numRef>
              <c:f>Feuil1!$C$2:$C$13</c:f>
              <c:numCache>
                <c:formatCode>General</c:formatCode>
                <c:ptCount val="12"/>
                <c:pt idx="0">
                  <c:v>-512</c:v>
                </c:pt>
                <c:pt idx="1">
                  <c:v>-301</c:v>
                </c:pt>
                <c:pt idx="2">
                  <c:v>-199</c:v>
                </c:pt>
                <c:pt idx="3">
                  <c:v>-50</c:v>
                </c:pt>
                <c:pt idx="4">
                  <c:v>0</c:v>
                </c:pt>
                <c:pt idx="5">
                  <c:v>50</c:v>
                </c:pt>
                <c:pt idx="6">
                  <c:v>90</c:v>
                </c:pt>
                <c:pt idx="7">
                  <c:v>120</c:v>
                </c:pt>
                <c:pt idx="8">
                  <c:v>120</c:v>
                </c:pt>
                <c:pt idx="9">
                  <c:v>120</c:v>
                </c:pt>
                <c:pt idx="10">
                  <c:v>100</c:v>
                </c:pt>
                <c:pt idx="11">
                  <c:v>50</c:v>
                </c:pt>
              </c:numCache>
            </c:numRef>
          </c:val>
          <c:smooth val="0"/>
        </c:ser>
        <c:dLbls>
          <c:showLegendKey val="0"/>
          <c:showVal val="0"/>
          <c:showCatName val="0"/>
          <c:showSerName val="0"/>
          <c:showPercent val="0"/>
          <c:showBubbleSize val="0"/>
        </c:dLbls>
        <c:marker val="1"/>
        <c:smooth val="0"/>
        <c:axId val="158242688"/>
        <c:axId val="158244224"/>
      </c:lineChart>
      <c:catAx>
        <c:axId val="158242688"/>
        <c:scaling>
          <c:orientation val="minMax"/>
        </c:scaling>
        <c:delete val="0"/>
        <c:axPos val="b"/>
        <c:majorTickMark val="out"/>
        <c:minorTickMark val="none"/>
        <c:tickLblPos val="nextTo"/>
        <c:crossAx val="158244224"/>
        <c:crosses val="autoZero"/>
        <c:auto val="1"/>
        <c:lblAlgn val="ctr"/>
        <c:lblOffset val="100"/>
        <c:noMultiLvlLbl val="0"/>
      </c:catAx>
      <c:valAx>
        <c:axId val="158244224"/>
        <c:scaling>
          <c:orientation val="minMax"/>
        </c:scaling>
        <c:delete val="0"/>
        <c:axPos val="l"/>
        <c:majorGridlines/>
        <c:numFmt formatCode="General" sourceLinked="1"/>
        <c:majorTickMark val="out"/>
        <c:minorTickMark val="none"/>
        <c:tickLblPos val="nextTo"/>
        <c:crossAx val="158242688"/>
        <c:crosses val="autoZero"/>
        <c:crossBetween val="between"/>
      </c:valAx>
    </c:plotArea>
    <c:legend>
      <c:legendPos val="r"/>
      <c:layout>
        <c:manualLayout>
          <c:xMode val="edge"/>
          <c:yMode val="edge"/>
          <c:x val="0.59537037037037044"/>
          <c:y val="0.81776850584063532"/>
          <c:w val="0.26111111111111113"/>
          <c:h val="0.15576397774352113"/>
        </c:manualLayout>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7D8B7-8F24-4007-90AC-52F37569343B}" type="doc">
      <dgm:prSet loTypeId="urn:microsoft.com/office/officeart/2008/layout/VerticalCurvedList" loCatId="list" qsTypeId="urn:microsoft.com/office/officeart/2005/8/quickstyle/simple1" qsCatId="simple" csTypeId="urn:microsoft.com/office/officeart/2005/8/colors/colorful3" csCatId="colorful" phldr="1"/>
      <dgm:spPr/>
    </dgm:pt>
    <dgm:pt modelId="{819A4488-4A79-47B1-A9E5-2DB9C1F7468C}">
      <dgm:prSet phldrT="[Texte]"/>
      <dgm:spPr/>
      <dgm:t>
        <a:bodyPr/>
        <a:lstStyle/>
        <a:p>
          <a:pPr algn="ctr"/>
          <a:r>
            <a:rPr lang="fr-FR" dirty="0" smtClean="0"/>
            <a:t>Plus de gestion des pièces de rechange</a:t>
          </a:r>
        </a:p>
        <a:p>
          <a:pPr algn="ctr"/>
          <a:r>
            <a:rPr lang="fr-FR" dirty="0" smtClean="0"/>
            <a:t>Plus d’ateliers</a:t>
          </a:r>
        </a:p>
        <a:p>
          <a:pPr algn="ctr"/>
          <a:r>
            <a:rPr lang="fr-FR" dirty="0" smtClean="0"/>
            <a:t>Plus de stock</a:t>
          </a:r>
          <a:endParaRPr lang="en-US" dirty="0"/>
        </a:p>
      </dgm:t>
    </dgm:pt>
    <dgm:pt modelId="{8932B3CF-DA08-4EED-88A4-55E21960DE08}" type="parTrans" cxnId="{100FEA02-CA2A-4B0E-838D-CCCE2B810B5C}">
      <dgm:prSet/>
      <dgm:spPr/>
      <dgm:t>
        <a:bodyPr/>
        <a:lstStyle/>
        <a:p>
          <a:endParaRPr lang="en-US"/>
        </a:p>
      </dgm:t>
    </dgm:pt>
    <dgm:pt modelId="{2D35B78B-1D09-465A-AB68-2C1FF1A2AEA0}" type="sibTrans" cxnId="{100FEA02-CA2A-4B0E-838D-CCCE2B810B5C}">
      <dgm:prSet/>
      <dgm:spPr/>
      <dgm:t>
        <a:bodyPr/>
        <a:lstStyle/>
        <a:p>
          <a:endParaRPr lang="en-US"/>
        </a:p>
      </dgm:t>
    </dgm:pt>
    <dgm:pt modelId="{563608C0-AC27-45C2-9ED5-F9E6BA70AC3F}">
      <dgm:prSet phldrT="[Texte]"/>
      <dgm:spPr/>
      <dgm:t>
        <a:bodyPr/>
        <a:lstStyle/>
        <a:p>
          <a:pPr algn="ctr"/>
          <a:r>
            <a:rPr lang="fr-FR" dirty="0" smtClean="0"/>
            <a:t>Améliorer la communication</a:t>
          </a:r>
        </a:p>
        <a:p>
          <a:pPr algn="ctr"/>
          <a:r>
            <a:rPr lang="fr-FR" dirty="0" smtClean="0"/>
            <a:t>Plus d’autonomie pour les chantiers</a:t>
          </a:r>
        </a:p>
        <a:p>
          <a:pPr algn="ctr"/>
          <a:r>
            <a:rPr lang="fr-FR" dirty="0" smtClean="0"/>
            <a:t>Superviser l’activité des chantiers</a:t>
          </a:r>
        </a:p>
        <a:p>
          <a:pPr algn="ctr"/>
          <a:r>
            <a:rPr lang="fr-FR" dirty="0" smtClean="0"/>
            <a:t>Augmenter l’efficacité du travail</a:t>
          </a:r>
          <a:endParaRPr lang="en-US" dirty="0"/>
        </a:p>
      </dgm:t>
    </dgm:pt>
    <dgm:pt modelId="{330CF5AE-F392-40AE-81C2-239BF868C6CE}" type="parTrans" cxnId="{C2C1A14A-6277-4772-9F66-283C63F44CE0}">
      <dgm:prSet/>
      <dgm:spPr/>
      <dgm:t>
        <a:bodyPr/>
        <a:lstStyle/>
        <a:p>
          <a:endParaRPr lang="en-US"/>
        </a:p>
      </dgm:t>
    </dgm:pt>
    <dgm:pt modelId="{6BFD8C6F-CF47-4100-A47C-DF47978C8B10}" type="sibTrans" cxnId="{C2C1A14A-6277-4772-9F66-283C63F44CE0}">
      <dgm:prSet/>
      <dgm:spPr/>
      <dgm:t>
        <a:bodyPr/>
        <a:lstStyle/>
        <a:p>
          <a:endParaRPr lang="en-US"/>
        </a:p>
      </dgm:t>
    </dgm:pt>
    <dgm:pt modelId="{7678921B-E37C-41A4-8070-5287F882EB14}" type="pres">
      <dgm:prSet presAssocID="{4DC7D8B7-8F24-4007-90AC-52F37569343B}" presName="Name0" presStyleCnt="0">
        <dgm:presLayoutVars>
          <dgm:chMax val="7"/>
          <dgm:chPref val="7"/>
          <dgm:dir/>
        </dgm:presLayoutVars>
      </dgm:prSet>
      <dgm:spPr/>
    </dgm:pt>
    <dgm:pt modelId="{DF15B877-2090-4411-A486-AA79D482FA32}" type="pres">
      <dgm:prSet presAssocID="{4DC7D8B7-8F24-4007-90AC-52F37569343B}" presName="Name1" presStyleCnt="0"/>
      <dgm:spPr/>
    </dgm:pt>
    <dgm:pt modelId="{7F99B7A4-49FA-4468-9DE1-D3A6FD2E7E72}" type="pres">
      <dgm:prSet presAssocID="{4DC7D8B7-8F24-4007-90AC-52F37569343B}" presName="cycle" presStyleCnt="0"/>
      <dgm:spPr/>
    </dgm:pt>
    <dgm:pt modelId="{B74844D7-5E03-4899-B2C7-8F74FEAC98DA}" type="pres">
      <dgm:prSet presAssocID="{4DC7D8B7-8F24-4007-90AC-52F37569343B}" presName="srcNode" presStyleLbl="node1" presStyleIdx="0" presStyleCnt="2"/>
      <dgm:spPr/>
    </dgm:pt>
    <dgm:pt modelId="{B2C9D143-B324-4039-B99E-569AFEFA2017}" type="pres">
      <dgm:prSet presAssocID="{4DC7D8B7-8F24-4007-90AC-52F37569343B}" presName="conn" presStyleLbl="parChTrans1D2" presStyleIdx="0" presStyleCnt="1"/>
      <dgm:spPr/>
      <dgm:t>
        <a:bodyPr/>
        <a:lstStyle/>
        <a:p>
          <a:endParaRPr lang="en-US"/>
        </a:p>
      </dgm:t>
    </dgm:pt>
    <dgm:pt modelId="{C74ECEEA-0BDC-4767-B834-8BC580196440}" type="pres">
      <dgm:prSet presAssocID="{4DC7D8B7-8F24-4007-90AC-52F37569343B}" presName="extraNode" presStyleLbl="node1" presStyleIdx="0" presStyleCnt="2"/>
      <dgm:spPr/>
    </dgm:pt>
    <dgm:pt modelId="{BDF96624-4BAB-42E9-B24E-817922DE960D}" type="pres">
      <dgm:prSet presAssocID="{4DC7D8B7-8F24-4007-90AC-52F37569343B}" presName="dstNode" presStyleLbl="node1" presStyleIdx="0" presStyleCnt="2"/>
      <dgm:spPr/>
    </dgm:pt>
    <dgm:pt modelId="{D2D09B6D-330A-4671-908F-F4FA5B217D73}" type="pres">
      <dgm:prSet presAssocID="{819A4488-4A79-47B1-A9E5-2DB9C1F7468C}" presName="text_1" presStyleLbl="node1" presStyleIdx="0" presStyleCnt="2">
        <dgm:presLayoutVars>
          <dgm:bulletEnabled val="1"/>
        </dgm:presLayoutVars>
      </dgm:prSet>
      <dgm:spPr/>
      <dgm:t>
        <a:bodyPr/>
        <a:lstStyle/>
        <a:p>
          <a:endParaRPr lang="en-US"/>
        </a:p>
      </dgm:t>
    </dgm:pt>
    <dgm:pt modelId="{20A8B858-C2D7-4AB5-8680-91E876FEF331}" type="pres">
      <dgm:prSet presAssocID="{819A4488-4A79-47B1-A9E5-2DB9C1F7468C}" presName="accent_1" presStyleCnt="0"/>
      <dgm:spPr/>
    </dgm:pt>
    <dgm:pt modelId="{B2346C6B-E3C9-49BD-AB93-4F739F556917}" type="pres">
      <dgm:prSet presAssocID="{819A4488-4A79-47B1-A9E5-2DB9C1F7468C}" presName="accentRepeatNode" presStyleLbl="solidFgAcc1" presStyleIdx="0" presStyleCnt="2"/>
      <dgm:spPr/>
    </dgm:pt>
    <dgm:pt modelId="{79C67CC8-935B-405B-B2FF-82C277024EE4}" type="pres">
      <dgm:prSet presAssocID="{563608C0-AC27-45C2-9ED5-F9E6BA70AC3F}" presName="text_2" presStyleLbl="node1" presStyleIdx="1" presStyleCnt="2">
        <dgm:presLayoutVars>
          <dgm:bulletEnabled val="1"/>
        </dgm:presLayoutVars>
      </dgm:prSet>
      <dgm:spPr/>
      <dgm:t>
        <a:bodyPr/>
        <a:lstStyle/>
        <a:p>
          <a:endParaRPr lang="en-US"/>
        </a:p>
      </dgm:t>
    </dgm:pt>
    <dgm:pt modelId="{7ED3DAC3-38ED-41C9-8D66-502CC6A2E026}" type="pres">
      <dgm:prSet presAssocID="{563608C0-AC27-45C2-9ED5-F9E6BA70AC3F}" presName="accent_2" presStyleCnt="0"/>
      <dgm:spPr/>
    </dgm:pt>
    <dgm:pt modelId="{79EBC964-06CE-4D28-A411-6AAFB0D6649F}" type="pres">
      <dgm:prSet presAssocID="{563608C0-AC27-45C2-9ED5-F9E6BA70AC3F}" presName="accentRepeatNode" presStyleLbl="solidFgAcc1" presStyleIdx="1" presStyleCnt="2"/>
      <dgm:spPr/>
    </dgm:pt>
  </dgm:ptLst>
  <dgm:cxnLst>
    <dgm:cxn modelId="{C2C1A14A-6277-4772-9F66-283C63F44CE0}" srcId="{4DC7D8B7-8F24-4007-90AC-52F37569343B}" destId="{563608C0-AC27-45C2-9ED5-F9E6BA70AC3F}" srcOrd="1" destOrd="0" parTransId="{330CF5AE-F392-40AE-81C2-239BF868C6CE}" sibTransId="{6BFD8C6F-CF47-4100-A47C-DF47978C8B10}"/>
    <dgm:cxn modelId="{CDC333C2-E292-4C67-B10D-500EC4BFD86C}" type="presOf" srcId="{563608C0-AC27-45C2-9ED5-F9E6BA70AC3F}" destId="{79C67CC8-935B-405B-B2FF-82C277024EE4}" srcOrd="0" destOrd="0" presId="urn:microsoft.com/office/officeart/2008/layout/VerticalCurvedList"/>
    <dgm:cxn modelId="{BA22CE36-A368-4AF0-98A4-1BD259CD64A0}" type="presOf" srcId="{2D35B78B-1D09-465A-AB68-2C1FF1A2AEA0}" destId="{B2C9D143-B324-4039-B99E-569AFEFA2017}" srcOrd="0" destOrd="0" presId="urn:microsoft.com/office/officeart/2008/layout/VerticalCurvedList"/>
    <dgm:cxn modelId="{186560AD-8BB3-4C6A-BFA8-733915289B85}" type="presOf" srcId="{4DC7D8B7-8F24-4007-90AC-52F37569343B}" destId="{7678921B-E37C-41A4-8070-5287F882EB14}" srcOrd="0" destOrd="0" presId="urn:microsoft.com/office/officeart/2008/layout/VerticalCurvedList"/>
    <dgm:cxn modelId="{F215F4AA-2120-4947-AC02-2C73E3E4E726}" type="presOf" srcId="{819A4488-4A79-47B1-A9E5-2DB9C1F7468C}" destId="{D2D09B6D-330A-4671-908F-F4FA5B217D73}" srcOrd="0" destOrd="0" presId="urn:microsoft.com/office/officeart/2008/layout/VerticalCurvedList"/>
    <dgm:cxn modelId="{100FEA02-CA2A-4B0E-838D-CCCE2B810B5C}" srcId="{4DC7D8B7-8F24-4007-90AC-52F37569343B}" destId="{819A4488-4A79-47B1-A9E5-2DB9C1F7468C}" srcOrd="0" destOrd="0" parTransId="{8932B3CF-DA08-4EED-88A4-55E21960DE08}" sibTransId="{2D35B78B-1D09-465A-AB68-2C1FF1A2AEA0}"/>
    <dgm:cxn modelId="{8629B11A-EBE4-48B0-BB0B-E1F0CC06BE82}" type="presParOf" srcId="{7678921B-E37C-41A4-8070-5287F882EB14}" destId="{DF15B877-2090-4411-A486-AA79D482FA32}" srcOrd="0" destOrd="0" presId="urn:microsoft.com/office/officeart/2008/layout/VerticalCurvedList"/>
    <dgm:cxn modelId="{AC053A5B-D3EC-4D31-A9E8-2DC006F5D1AE}" type="presParOf" srcId="{DF15B877-2090-4411-A486-AA79D482FA32}" destId="{7F99B7A4-49FA-4468-9DE1-D3A6FD2E7E72}" srcOrd="0" destOrd="0" presId="urn:microsoft.com/office/officeart/2008/layout/VerticalCurvedList"/>
    <dgm:cxn modelId="{46948468-1F24-49B5-B822-5F7C7488D3F2}" type="presParOf" srcId="{7F99B7A4-49FA-4468-9DE1-D3A6FD2E7E72}" destId="{B74844D7-5E03-4899-B2C7-8F74FEAC98DA}" srcOrd="0" destOrd="0" presId="urn:microsoft.com/office/officeart/2008/layout/VerticalCurvedList"/>
    <dgm:cxn modelId="{1FD8D1F0-01C9-40F9-9B1F-ABBF1532BCA1}" type="presParOf" srcId="{7F99B7A4-49FA-4468-9DE1-D3A6FD2E7E72}" destId="{B2C9D143-B324-4039-B99E-569AFEFA2017}" srcOrd="1" destOrd="0" presId="urn:microsoft.com/office/officeart/2008/layout/VerticalCurvedList"/>
    <dgm:cxn modelId="{5CED29B0-E9BC-4955-8B4D-D04205DE9532}" type="presParOf" srcId="{7F99B7A4-49FA-4468-9DE1-D3A6FD2E7E72}" destId="{C74ECEEA-0BDC-4767-B834-8BC580196440}" srcOrd="2" destOrd="0" presId="urn:microsoft.com/office/officeart/2008/layout/VerticalCurvedList"/>
    <dgm:cxn modelId="{AF1035B1-3676-43EF-94DD-7AA0B2338CA8}" type="presParOf" srcId="{7F99B7A4-49FA-4468-9DE1-D3A6FD2E7E72}" destId="{BDF96624-4BAB-42E9-B24E-817922DE960D}" srcOrd="3" destOrd="0" presId="urn:microsoft.com/office/officeart/2008/layout/VerticalCurvedList"/>
    <dgm:cxn modelId="{5C49ADC2-179E-4477-BF6C-25BE6EC0A585}" type="presParOf" srcId="{DF15B877-2090-4411-A486-AA79D482FA32}" destId="{D2D09B6D-330A-4671-908F-F4FA5B217D73}" srcOrd="1" destOrd="0" presId="urn:microsoft.com/office/officeart/2008/layout/VerticalCurvedList"/>
    <dgm:cxn modelId="{82ACB264-EFD1-4BEA-8E2D-37D801243A56}" type="presParOf" srcId="{DF15B877-2090-4411-A486-AA79D482FA32}" destId="{20A8B858-C2D7-4AB5-8680-91E876FEF331}" srcOrd="2" destOrd="0" presId="urn:microsoft.com/office/officeart/2008/layout/VerticalCurvedList"/>
    <dgm:cxn modelId="{449A0D9A-271B-433F-9F94-CC6F05BCD201}" type="presParOf" srcId="{20A8B858-C2D7-4AB5-8680-91E876FEF331}" destId="{B2346C6B-E3C9-49BD-AB93-4F739F556917}" srcOrd="0" destOrd="0" presId="urn:microsoft.com/office/officeart/2008/layout/VerticalCurvedList"/>
    <dgm:cxn modelId="{93A3162B-F85E-46E3-9E78-78F28A7FDBB9}" type="presParOf" srcId="{DF15B877-2090-4411-A486-AA79D482FA32}" destId="{79C67CC8-935B-405B-B2FF-82C277024EE4}" srcOrd="3" destOrd="0" presId="urn:microsoft.com/office/officeart/2008/layout/VerticalCurvedList"/>
    <dgm:cxn modelId="{F45C7C7B-9221-40C0-A8A4-A63EF82A7D3A}" type="presParOf" srcId="{DF15B877-2090-4411-A486-AA79D482FA32}" destId="{7ED3DAC3-38ED-41C9-8D66-502CC6A2E026}" srcOrd="4" destOrd="0" presId="urn:microsoft.com/office/officeart/2008/layout/VerticalCurvedList"/>
    <dgm:cxn modelId="{68A40164-5494-4C72-941F-DC30D6CBB36E}" type="presParOf" srcId="{7ED3DAC3-38ED-41C9-8D66-502CC6A2E026}" destId="{79EBC964-06CE-4D28-A411-6AAFB0D6649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C7D8B7-8F24-4007-90AC-52F37569343B}" type="doc">
      <dgm:prSet loTypeId="urn:microsoft.com/office/officeart/2008/layout/VerticalCurvedList" loCatId="list" qsTypeId="urn:microsoft.com/office/officeart/2005/8/quickstyle/simple1" qsCatId="simple" csTypeId="urn:microsoft.com/office/officeart/2005/8/colors/colorful3" csCatId="colorful" phldr="1"/>
      <dgm:spPr/>
    </dgm:pt>
    <dgm:pt modelId="{819A4488-4A79-47B1-A9E5-2DB9C1F7468C}">
      <dgm:prSet phldrT="[Texte]"/>
      <dgm:spPr/>
      <dgm:t>
        <a:bodyPr/>
        <a:lstStyle/>
        <a:p>
          <a:pPr algn="ctr"/>
          <a:r>
            <a:rPr lang="fr-FR" dirty="0" smtClean="0"/>
            <a:t>Une </a:t>
          </a:r>
          <a:r>
            <a:rPr lang="fr-FR" dirty="0" err="1" smtClean="0"/>
            <a:t>activit</a:t>
          </a:r>
          <a:r>
            <a:rPr lang="de-DE" dirty="0" smtClean="0"/>
            <a:t>é </a:t>
          </a:r>
          <a:r>
            <a:rPr lang="de-DE" dirty="0" err="1" smtClean="0"/>
            <a:t>qui</a:t>
          </a:r>
          <a:r>
            <a:rPr lang="de-DE" dirty="0" smtClean="0"/>
            <a:t> </a:t>
          </a:r>
          <a:r>
            <a:rPr lang="de-DE" dirty="0" err="1" smtClean="0"/>
            <a:t>coûte</a:t>
          </a:r>
          <a:r>
            <a:rPr lang="de-DE" dirty="0" smtClean="0"/>
            <a:t> </a:t>
          </a:r>
          <a:r>
            <a:rPr lang="de-DE" dirty="0" err="1" smtClean="0"/>
            <a:t>cher</a:t>
          </a:r>
          <a:endParaRPr lang="fr-FR" dirty="0" smtClean="0"/>
        </a:p>
        <a:p>
          <a:pPr algn="ctr"/>
          <a:r>
            <a:rPr lang="fr-FR" dirty="0" smtClean="0"/>
            <a:t>40 ateliers qui ne communiquent pas</a:t>
          </a:r>
        </a:p>
        <a:p>
          <a:pPr algn="ctr"/>
          <a:r>
            <a:rPr lang="fr-FR" dirty="0" smtClean="0"/>
            <a:t>Un stock de 10 M €</a:t>
          </a:r>
          <a:endParaRPr lang="en-US" dirty="0"/>
        </a:p>
      </dgm:t>
    </dgm:pt>
    <dgm:pt modelId="{8932B3CF-DA08-4EED-88A4-55E21960DE08}" type="parTrans" cxnId="{100FEA02-CA2A-4B0E-838D-CCCE2B810B5C}">
      <dgm:prSet/>
      <dgm:spPr/>
      <dgm:t>
        <a:bodyPr/>
        <a:lstStyle/>
        <a:p>
          <a:endParaRPr lang="en-US"/>
        </a:p>
      </dgm:t>
    </dgm:pt>
    <dgm:pt modelId="{2D35B78B-1D09-465A-AB68-2C1FF1A2AEA0}" type="sibTrans" cxnId="{100FEA02-CA2A-4B0E-838D-CCCE2B810B5C}">
      <dgm:prSet/>
      <dgm:spPr/>
      <dgm:t>
        <a:bodyPr/>
        <a:lstStyle/>
        <a:p>
          <a:endParaRPr lang="en-US"/>
        </a:p>
      </dgm:t>
    </dgm:pt>
    <dgm:pt modelId="{563608C0-AC27-45C2-9ED5-F9E6BA70AC3F}">
      <dgm:prSet phldrT="[Texte]"/>
      <dgm:spPr/>
      <dgm:t>
        <a:bodyPr/>
        <a:lstStyle/>
        <a:p>
          <a:pPr algn="ctr"/>
          <a:r>
            <a:rPr lang="fr-FR" dirty="0" smtClean="0"/>
            <a:t>Améliorer la planification d'affectation </a:t>
          </a:r>
        </a:p>
        <a:p>
          <a:pPr algn="ctr"/>
          <a:r>
            <a:rPr lang="fr-FR" dirty="0" smtClean="0"/>
            <a:t>Planification de la maintenance</a:t>
          </a:r>
        </a:p>
        <a:p>
          <a:pPr algn="ctr"/>
          <a:r>
            <a:rPr lang="fr-FR" dirty="0" smtClean="0"/>
            <a:t>Planification des achats</a:t>
          </a:r>
        </a:p>
        <a:p>
          <a:pPr algn="ctr"/>
          <a:r>
            <a:rPr lang="fr-FR" dirty="0" smtClean="0"/>
            <a:t>Fournisseurs</a:t>
          </a:r>
          <a:endParaRPr lang="en-US" dirty="0"/>
        </a:p>
      </dgm:t>
    </dgm:pt>
    <dgm:pt modelId="{330CF5AE-F392-40AE-81C2-239BF868C6CE}" type="parTrans" cxnId="{C2C1A14A-6277-4772-9F66-283C63F44CE0}">
      <dgm:prSet/>
      <dgm:spPr/>
      <dgm:t>
        <a:bodyPr/>
        <a:lstStyle/>
        <a:p>
          <a:endParaRPr lang="en-US"/>
        </a:p>
      </dgm:t>
    </dgm:pt>
    <dgm:pt modelId="{6BFD8C6F-CF47-4100-A47C-DF47978C8B10}" type="sibTrans" cxnId="{C2C1A14A-6277-4772-9F66-283C63F44CE0}">
      <dgm:prSet/>
      <dgm:spPr/>
      <dgm:t>
        <a:bodyPr/>
        <a:lstStyle/>
        <a:p>
          <a:endParaRPr lang="en-US"/>
        </a:p>
      </dgm:t>
    </dgm:pt>
    <dgm:pt modelId="{7678921B-E37C-41A4-8070-5287F882EB14}" type="pres">
      <dgm:prSet presAssocID="{4DC7D8B7-8F24-4007-90AC-52F37569343B}" presName="Name0" presStyleCnt="0">
        <dgm:presLayoutVars>
          <dgm:chMax val="7"/>
          <dgm:chPref val="7"/>
          <dgm:dir/>
        </dgm:presLayoutVars>
      </dgm:prSet>
      <dgm:spPr/>
    </dgm:pt>
    <dgm:pt modelId="{DF15B877-2090-4411-A486-AA79D482FA32}" type="pres">
      <dgm:prSet presAssocID="{4DC7D8B7-8F24-4007-90AC-52F37569343B}" presName="Name1" presStyleCnt="0"/>
      <dgm:spPr/>
    </dgm:pt>
    <dgm:pt modelId="{7F99B7A4-49FA-4468-9DE1-D3A6FD2E7E72}" type="pres">
      <dgm:prSet presAssocID="{4DC7D8B7-8F24-4007-90AC-52F37569343B}" presName="cycle" presStyleCnt="0"/>
      <dgm:spPr/>
    </dgm:pt>
    <dgm:pt modelId="{B74844D7-5E03-4899-B2C7-8F74FEAC98DA}" type="pres">
      <dgm:prSet presAssocID="{4DC7D8B7-8F24-4007-90AC-52F37569343B}" presName="srcNode" presStyleLbl="node1" presStyleIdx="0" presStyleCnt="2"/>
      <dgm:spPr/>
    </dgm:pt>
    <dgm:pt modelId="{B2C9D143-B324-4039-B99E-569AFEFA2017}" type="pres">
      <dgm:prSet presAssocID="{4DC7D8B7-8F24-4007-90AC-52F37569343B}" presName="conn" presStyleLbl="parChTrans1D2" presStyleIdx="0" presStyleCnt="1"/>
      <dgm:spPr/>
      <dgm:t>
        <a:bodyPr/>
        <a:lstStyle/>
        <a:p>
          <a:endParaRPr lang="en-US"/>
        </a:p>
      </dgm:t>
    </dgm:pt>
    <dgm:pt modelId="{C74ECEEA-0BDC-4767-B834-8BC580196440}" type="pres">
      <dgm:prSet presAssocID="{4DC7D8B7-8F24-4007-90AC-52F37569343B}" presName="extraNode" presStyleLbl="node1" presStyleIdx="0" presStyleCnt="2"/>
      <dgm:spPr/>
    </dgm:pt>
    <dgm:pt modelId="{BDF96624-4BAB-42E9-B24E-817922DE960D}" type="pres">
      <dgm:prSet presAssocID="{4DC7D8B7-8F24-4007-90AC-52F37569343B}" presName="dstNode" presStyleLbl="node1" presStyleIdx="0" presStyleCnt="2"/>
      <dgm:spPr/>
    </dgm:pt>
    <dgm:pt modelId="{D2D09B6D-330A-4671-908F-F4FA5B217D73}" type="pres">
      <dgm:prSet presAssocID="{819A4488-4A79-47B1-A9E5-2DB9C1F7468C}" presName="text_1" presStyleLbl="node1" presStyleIdx="0" presStyleCnt="2">
        <dgm:presLayoutVars>
          <dgm:bulletEnabled val="1"/>
        </dgm:presLayoutVars>
      </dgm:prSet>
      <dgm:spPr/>
      <dgm:t>
        <a:bodyPr/>
        <a:lstStyle/>
        <a:p>
          <a:endParaRPr lang="en-US"/>
        </a:p>
      </dgm:t>
    </dgm:pt>
    <dgm:pt modelId="{20A8B858-C2D7-4AB5-8680-91E876FEF331}" type="pres">
      <dgm:prSet presAssocID="{819A4488-4A79-47B1-A9E5-2DB9C1F7468C}" presName="accent_1" presStyleCnt="0"/>
      <dgm:spPr/>
    </dgm:pt>
    <dgm:pt modelId="{B2346C6B-E3C9-49BD-AB93-4F739F556917}" type="pres">
      <dgm:prSet presAssocID="{819A4488-4A79-47B1-A9E5-2DB9C1F7468C}" presName="accentRepeatNode" presStyleLbl="solidFgAcc1" presStyleIdx="0" presStyleCnt="2"/>
      <dgm:spPr/>
    </dgm:pt>
    <dgm:pt modelId="{79C67CC8-935B-405B-B2FF-82C277024EE4}" type="pres">
      <dgm:prSet presAssocID="{563608C0-AC27-45C2-9ED5-F9E6BA70AC3F}" presName="text_2" presStyleLbl="node1" presStyleIdx="1" presStyleCnt="2">
        <dgm:presLayoutVars>
          <dgm:bulletEnabled val="1"/>
        </dgm:presLayoutVars>
      </dgm:prSet>
      <dgm:spPr/>
      <dgm:t>
        <a:bodyPr/>
        <a:lstStyle/>
        <a:p>
          <a:endParaRPr lang="en-US"/>
        </a:p>
      </dgm:t>
    </dgm:pt>
    <dgm:pt modelId="{7ED3DAC3-38ED-41C9-8D66-502CC6A2E026}" type="pres">
      <dgm:prSet presAssocID="{563608C0-AC27-45C2-9ED5-F9E6BA70AC3F}" presName="accent_2" presStyleCnt="0"/>
      <dgm:spPr/>
    </dgm:pt>
    <dgm:pt modelId="{79EBC964-06CE-4D28-A411-6AAFB0D6649F}" type="pres">
      <dgm:prSet presAssocID="{563608C0-AC27-45C2-9ED5-F9E6BA70AC3F}" presName="accentRepeatNode" presStyleLbl="solidFgAcc1" presStyleIdx="1" presStyleCnt="2"/>
      <dgm:spPr/>
    </dgm:pt>
  </dgm:ptLst>
  <dgm:cxnLst>
    <dgm:cxn modelId="{C2C1A14A-6277-4772-9F66-283C63F44CE0}" srcId="{4DC7D8B7-8F24-4007-90AC-52F37569343B}" destId="{563608C0-AC27-45C2-9ED5-F9E6BA70AC3F}" srcOrd="1" destOrd="0" parTransId="{330CF5AE-F392-40AE-81C2-239BF868C6CE}" sibTransId="{6BFD8C6F-CF47-4100-A47C-DF47978C8B10}"/>
    <dgm:cxn modelId="{9475D457-62EF-41CA-B0DE-9C3260B6F82F}" type="presOf" srcId="{4DC7D8B7-8F24-4007-90AC-52F37569343B}" destId="{7678921B-E37C-41A4-8070-5287F882EB14}" srcOrd="0" destOrd="0" presId="urn:microsoft.com/office/officeart/2008/layout/VerticalCurvedList"/>
    <dgm:cxn modelId="{100FEA02-CA2A-4B0E-838D-CCCE2B810B5C}" srcId="{4DC7D8B7-8F24-4007-90AC-52F37569343B}" destId="{819A4488-4A79-47B1-A9E5-2DB9C1F7468C}" srcOrd="0" destOrd="0" parTransId="{8932B3CF-DA08-4EED-88A4-55E21960DE08}" sibTransId="{2D35B78B-1D09-465A-AB68-2C1FF1A2AEA0}"/>
    <dgm:cxn modelId="{316A9A8A-3FF5-4D3E-8895-384868921F3E}" type="presOf" srcId="{819A4488-4A79-47B1-A9E5-2DB9C1F7468C}" destId="{D2D09B6D-330A-4671-908F-F4FA5B217D73}" srcOrd="0" destOrd="0" presId="urn:microsoft.com/office/officeart/2008/layout/VerticalCurvedList"/>
    <dgm:cxn modelId="{B8755B93-FDE7-4C63-9314-7EB09E2F4513}" type="presOf" srcId="{563608C0-AC27-45C2-9ED5-F9E6BA70AC3F}" destId="{79C67CC8-935B-405B-B2FF-82C277024EE4}" srcOrd="0" destOrd="0" presId="urn:microsoft.com/office/officeart/2008/layout/VerticalCurvedList"/>
    <dgm:cxn modelId="{41302258-B789-4D93-8539-B75CCC248221}" type="presOf" srcId="{2D35B78B-1D09-465A-AB68-2C1FF1A2AEA0}" destId="{B2C9D143-B324-4039-B99E-569AFEFA2017}" srcOrd="0" destOrd="0" presId="urn:microsoft.com/office/officeart/2008/layout/VerticalCurvedList"/>
    <dgm:cxn modelId="{1A14BCD9-FF01-4A6F-8B9D-E8C9D0F9350A}" type="presParOf" srcId="{7678921B-E37C-41A4-8070-5287F882EB14}" destId="{DF15B877-2090-4411-A486-AA79D482FA32}" srcOrd="0" destOrd="0" presId="urn:microsoft.com/office/officeart/2008/layout/VerticalCurvedList"/>
    <dgm:cxn modelId="{DCBBD040-FF56-45CA-9519-903BCB15E916}" type="presParOf" srcId="{DF15B877-2090-4411-A486-AA79D482FA32}" destId="{7F99B7A4-49FA-4468-9DE1-D3A6FD2E7E72}" srcOrd="0" destOrd="0" presId="urn:microsoft.com/office/officeart/2008/layout/VerticalCurvedList"/>
    <dgm:cxn modelId="{68A01BEB-C194-441A-B73C-AA5D2DA69572}" type="presParOf" srcId="{7F99B7A4-49FA-4468-9DE1-D3A6FD2E7E72}" destId="{B74844D7-5E03-4899-B2C7-8F74FEAC98DA}" srcOrd="0" destOrd="0" presId="urn:microsoft.com/office/officeart/2008/layout/VerticalCurvedList"/>
    <dgm:cxn modelId="{7A52E9C1-B855-4943-8B04-05C686630607}" type="presParOf" srcId="{7F99B7A4-49FA-4468-9DE1-D3A6FD2E7E72}" destId="{B2C9D143-B324-4039-B99E-569AFEFA2017}" srcOrd="1" destOrd="0" presId="urn:microsoft.com/office/officeart/2008/layout/VerticalCurvedList"/>
    <dgm:cxn modelId="{3719AA63-51D4-427B-BF6C-23087D70FCEB}" type="presParOf" srcId="{7F99B7A4-49FA-4468-9DE1-D3A6FD2E7E72}" destId="{C74ECEEA-0BDC-4767-B834-8BC580196440}" srcOrd="2" destOrd="0" presId="urn:microsoft.com/office/officeart/2008/layout/VerticalCurvedList"/>
    <dgm:cxn modelId="{5A52CF8F-104A-481A-A4C3-4661EDF10BEC}" type="presParOf" srcId="{7F99B7A4-49FA-4468-9DE1-D3A6FD2E7E72}" destId="{BDF96624-4BAB-42E9-B24E-817922DE960D}" srcOrd="3" destOrd="0" presId="urn:microsoft.com/office/officeart/2008/layout/VerticalCurvedList"/>
    <dgm:cxn modelId="{26AEB048-C7BF-4DB7-B87C-36F1A5302B48}" type="presParOf" srcId="{DF15B877-2090-4411-A486-AA79D482FA32}" destId="{D2D09B6D-330A-4671-908F-F4FA5B217D73}" srcOrd="1" destOrd="0" presId="urn:microsoft.com/office/officeart/2008/layout/VerticalCurvedList"/>
    <dgm:cxn modelId="{513EC3EA-5B1F-4AD3-BCC9-B1D02921967F}" type="presParOf" srcId="{DF15B877-2090-4411-A486-AA79D482FA32}" destId="{20A8B858-C2D7-4AB5-8680-91E876FEF331}" srcOrd="2" destOrd="0" presId="urn:microsoft.com/office/officeart/2008/layout/VerticalCurvedList"/>
    <dgm:cxn modelId="{5A68C291-7FCE-476D-A518-8EBF6822B580}" type="presParOf" srcId="{20A8B858-C2D7-4AB5-8680-91E876FEF331}" destId="{B2346C6B-E3C9-49BD-AB93-4F739F556917}" srcOrd="0" destOrd="0" presId="urn:microsoft.com/office/officeart/2008/layout/VerticalCurvedList"/>
    <dgm:cxn modelId="{FF1F403E-1FCF-4567-9008-BE6045A3CBF3}" type="presParOf" srcId="{DF15B877-2090-4411-A486-AA79D482FA32}" destId="{79C67CC8-935B-405B-B2FF-82C277024EE4}" srcOrd="3" destOrd="0" presId="urn:microsoft.com/office/officeart/2008/layout/VerticalCurvedList"/>
    <dgm:cxn modelId="{AFECAD45-1D22-48B0-80D1-AA6AC325634A}" type="presParOf" srcId="{DF15B877-2090-4411-A486-AA79D482FA32}" destId="{7ED3DAC3-38ED-41C9-8D66-502CC6A2E026}" srcOrd="4" destOrd="0" presId="urn:microsoft.com/office/officeart/2008/layout/VerticalCurvedList"/>
    <dgm:cxn modelId="{75583B15-8687-4943-9085-BB0338286BA1}" type="presParOf" srcId="{7ED3DAC3-38ED-41C9-8D66-502CC6A2E026}" destId="{79EBC964-06CE-4D28-A411-6AAFB0D6649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C7D8B7-8F24-4007-90AC-52F37569343B}" type="doc">
      <dgm:prSet loTypeId="urn:microsoft.com/office/officeart/2008/layout/VerticalCurvedList" loCatId="list" qsTypeId="urn:microsoft.com/office/officeart/2005/8/quickstyle/simple1" qsCatId="simple" csTypeId="urn:microsoft.com/office/officeart/2005/8/colors/colorful3" csCatId="colorful" phldr="1"/>
      <dgm:spPr/>
    </dgm:pt>
    <dgm:pt modelId="{819A4488-4A79-47B1-A9E5-2DB9C1F7468C}">
      <dgm:prSet phldrT="[Texte]" custT="1"/>
      <dgm:spPr/>
      <dgm:t>
        <a:bodyPr/>
        <a:lstStyle/>
        <a:p>
          <a:pPr algn="ctr"/>
          <a:r>
            <a:rPr lang="fr-FR" sz="1400" dirty="0" smtClean="0"/>
            <a:t>Informatiser les chantiers </a:t>
          </a:r>
        </a:p>
        <a:p>
          <a:pPr algn="ctr"/>
          <a:r>
            <a:rPr lang="fr-FR" sz="1400" dirty="0" smtClean="0"/>
            <a:t>Moderniser l’équipement existant</a:t>
          </a:r>
        </a:p>
        <a:p>
          <a:pPr algn="ctr"/>
          <a:r>
            <a:rPr lang="fr-FR" sz="1400" dirty="0" smtClean="0"/>
            <a:t>Définir des règles de sauvegarde  et sécurité des données</a:t>
          </a:r>
        </a:p>
        <a:p>
          <a:pPr algn="ctr"/>
          <a:r>
            <a:rPr lang="fr-FR" sz="1400" dirty="0" smtClean="0"/>
            <a:t>Système uniforme, communiquant, complet  </a:t>
          </a:r>
          <a:endParaRPr lang="en-US" sz="1400" dirty="0"/>
        </a:p>
      </dgm:t>
    </dgm:pt>
    <dgm:pt modelId="{8932B3CF-DA08-4EED-88A4-55E21960DE08}" type="parTrans" cxnId="{100FEA02-CA2A-4B0E-838D-CCCE2B810B5C}">
      <dgm:prSet/>
      <dgm:spPr/>
      <dgm:t>
        <a:bodyPr/>
        <a:lstStyle/>
        <a:p>
          <a:endParaRPr lang="en-US"/>
        </a:p>
      </dgm:t>
    </dgm:pt>
    <dgm:pt modelId="{2D35B78B-1D09-465A-AB68-2C1FF1A2AEA0}" type="sibTrans" cxnId="{100FEA02-CA2A-4B0E-838D-CCCE2B810B5C}">
      <dgm:prSet/>
      <dgm:spPr/>
      <dgm:t>
        <a:bodyPr/>
        <a:lstStyle/>
        <a:p>
          <a:endParaRPr lang="en-US"/>
        </a:p>
      </dgm:t>
    </dgm:pt>
    <dgm:pt modelId="{7678921B-E37C-41A4-8070-5287F882EB14}" type="pres">
      <dgm:prSet presAssocID="{4DC7D8B7-8F24-4007-90AC-52F37569343B}" presName="Name0" presStyleCnt="0">
        <dgm:presLayoutVars>
          <dgm:chMax val="7"/>
          <dgm:chPref val="7"/>
          <dgm:dir/>
        </dgm:presLayoutVars>
      </dgm:prSet>
      <dgm:spPr/>
    </dgm:pt>
    <dgm:pt modelId="{DF15B877-2090-4411-A486-AA79D482FA32}" type="pres">
      <dgm:prSet presAssocID="{4DC7D8B7-8F24-4007-90AC-52F37569343B}" presName="Name1" presStyleCnt="0"/>
      <dgm:spPr/>
    </dgm:pt>
    <dgm:pt modelId="{7F99B7A4-49FA-4468-9DE1-D3A6FD2E7E72}" type="pres">
      <dgm:prSet presAssocID="{4DC7D8B7-8F24-4007-90AC-52F37569343B}" presName="cycle" presStyleCnt="0"/>
      <dgm:spPr/>
    </dgm:pt>
    <dgm:pt modelId="{B74844D7-5E03-4899-B2C7-8F74FEAC98DA}" type="pres">
      <dgm:prSet presAssocID="{4DC7D8B7-8F24-4007-90AC-52F37569343B}" presName="srcNode" presStyleLbl="node1" presStyleIdx="0" presStyleCnt="1"/>
      <dgm:spPr/>
    </dgm:pt>
    <dgm:pt modelId="{B2C9D143-B324-4039-B99E-569AFEFA2017}" type="pres">
      <dgm:prSet presAssocID="{4DC7D8B7-8F24-4007-90AC-52F37569343B}" presName="conn" presStyleLbl="parChTrans1D2" presStyleIdx="0" presStyleCnt="1"/>
      <dgm:spPr/>
      <dgm:t>
        <a:bodyPr/>
        <a:lstStyle/>
        <a:p>
          <a:endParaRPr lang="en-US"/>
        </a:p>
      </dgm:t>
    </dgm:pt>
    <dgm:pt modelId="{C74ECEEA-0BDC-4767-B834-8BC580196440}" type="pres">
      <dgm:prSet presAssocID="{4DC7D8B7-8F24-4007-90AC-52F37569343B}" presName="extraNode" presStyleLbl="node1" presStyleIdx="0" presStyleCnt="1"/>
      <dgm:spPr/>
    </dgm:pt>
    <dgm:pt modelId="{BDF96624-4BAB-42E9-B24E-817922DE960D}" type="pres">
      <dgm:prSet presAssocID="{4DC7D8B7-8F24-4007-90AC-52F37569343B}" presName="dstNode" presStyleLbl="node1" presStyleIdx="0" presStyleCnt="1"/>
      <dgm:spPr/>
    </dgm:pt>
    <dgm:pt modelId="{D2D09B6D-330A-4671-908F-F4FA5B217D73}" type="pres">
      <dgm:prSet presAssocID="{819A4488-4A79-47B1-A9E5-2DB9C1F7468C}" presName="text_1" presStyleLbl="node1" presStyleIdx="0" presStyleCnt="1">
        <dgm:presLayoutVars>
          <dgm:bulletEnabled val="1"/>
        </dgm:presLayoutVars>
      </dgm:prSet>
      <dgm:spPr/>
      <dgm:t>
        <a:bodyPr/>
        <a:lstStyle/>
        <a:p>
          <a:endParaRPr lang="en-US"/>
        </a:p>
      </dgm:t>
    </dgm:pt>
    <dgm:pt modelId="{20A8B858-C2D7-4AB5-8680-91E876FEF331}" type="pres">
      <dgm:prSet presAssocID="{819A4488-4A79-47B1-A9E5-2DB9C1F7468C}" presName="accent_1" presStyleCnt="0"/>
      <dgm:spPr/>
    </dgm:pt>
    <dgm:pt modelId="{B2346C6B-E3C9-49BD-AB93-4F739F556917}" type="pres">
      <dgm:prSet presAssocID="{819A4488-4A79-47B1-A9E5-2DB9C1F7468C}" presName="accentRepeatNode" presStyleLbl="solidFgAcc1" presStyleIdx="0" presStyleCnt="1"/>
      <dgm:spPr/>
    </dgm:pt>
  </dgm:ptLst>
  <dgm:cxnLst>
    <dgm:cxn modelId="{C5482BBD-0A81-41B7-8E89-12E8157194CF}" type="presOf" srcId="{2D35B78B-1D09-465A-AB68-2C1FF1A2AEA0}" destId="{B2C9D143-B324-4039-B99E-569AFEFA2017}" srcOrd="0" destOrd="0" presId="urn:microsoft.com/office/officeart/2008/layout/VerticalCurvedList"/>
    <dgm:cxn modelId="{758C5F44-6FE8-46DC-B26F-1E47B92A7142}" type="presOf" srcId="{819A4488-4A79-47B1-A9E5-2DB9C1F7468C}" destId="{D2D09B6D-330A-4671-908F-F4FA5B217D73}" srcOrd="0" destOrd="0" presId="urn:microsoft.com/office/officeart/2008/layout/VerticalCurvedList"/>
    <dgm:cxn modelId="{100FEA02-CA2A-4B0E-838D-CCCE2B810B5C}" srcId="{4DC7D8B7-8F24-4007-90AC-52F37569343B}" destId="{819A4488-4A79-47B1-A9E5-2DB9C1F7468C}" srcOrd="0" destOrd="0" parTransId="{8932B3CF-DA08-4EED-88A4-55E21960DE08}" sibTransId="{2D35B78B-1D09-465A-AB68-2C1FF1A2AEA0}"/>
    <dgm:cxn modelId="{C81040AF-C460-4EA8-AAF0-95443DB90734}" type="presOf" srcId="{4DC7D8B7-8F24-4007-90AC-52F37569343B}" destId="{7678921B-E37C-41A4-8070-5287F882EB14}" srcOrd="0" destOrd="0" presId="urn:microsoft.com/office/officeart/2008/layout/VerticalCurvedList"/>
    <dgm:cxn modelId="{C155773E-8FDF-4968-980B-EF69D73FC56F}" type="presParOf" srcId="{7678921B-E37C-41A4-8070-5287F882EB14}" destId="{DF15B877-2090-4411-A486-AA79D482FA32}" srcOrd="0" destOrd="0" presId="urn:microsoft.com/office/officeart/2008/layout/VerticalCurvedList"/>
    <dgm:cxn modelId="{6F2D8440-890A-4634-88DB-07534DAE7DDD}" type="presParOf" srcId="{DF15B877-2090-4411-A486-AA79D482FA32}" destId="{7F99B7A4-49FA-4468-9DE1-D3A6FD2E7E72}" srcOrd="0" destOrd="0" presId="urn:microsoft.com/office/officeart/2008/layout/VerticalCurvedList"/>
    <dgm:cxn modelId="{86DF72FD-54A6-45B1-BC6E-5AF47AD28DC2}" type="presParOf" srcId="{7F99B7A4-49FA-4468-9DE1-D3A6FD2E7E72}" destId="{B74844D7-5E03-4899-B2C7-8F74FEAC98DA}" srcOrd="0" destOrd="0" presId="urn:microsoft.com/office/officeart/2008/layout/VerticalCurvedList"/>
    <dgm:cxn modelId="{73FBE876-5DF2-420A-88FB-CCA72F7D0A15}" type="presParOf" srcId="{7F99B7A4-49FA-4468-9DE1-D3A6FD2E7E72}" destId="{B2C9D143-B324-4039-B99E-569AFEFA2017}" srcOrd="1" destOrd="0" presId="urn:microsoft.com/office/officeart/2008/layout/VerticalCurvedList"/>
    <dgm:cxn modelId="{1880BE80-66E2-4931-9FA9-3C6BB5F052B7}" type="presParOf" srcId="{7F99B7A4-49FA-4468-9DE1-D3A6FD2E7E72}" destId="{C74ECEEA-0BDC-4767-B834-8BC580196440}" srcOrd="2" destOrd="0" presId="urn:microsoft.com/office/officeart/2008/layout/VerticalCurvedList"/>
    <dgm:cxn modelId="{CF010301-08BE-4AD9-B909-A888C8F88F29}" type="presParOf" srcId="{7F99B7A4-49FA-4468-9DE1-D3A6FD2E7E72}" destId="{BDF96624-4BAB-42E9-B24E-817922DE960D}" srcOrd="3" destOrd="0" presId="urn:microsoft.com/office/officeart/2008/layout/VerticalCurvedList"/>
    <dgm:cxn modelId="{24DBBCDA-D97F-49D0-94B7-EDA598349E93}" type="presParOf" srcId="{DF15B877-2090-4411-A486-AA79D482FA32}" destId="{D2D09B6D-330A-4671-908F-F4FA5B217D73}" srcOrd="1" destOrd="0" presId="urn:microsoft.com/office/officeart/2008/layout/VerticalCurvedList"/>
    <dgm:cxn modelId="{5FCDED4D-9B44-411C-B1DD-530FF7ADE3D8}" type="presParOf" srcId="{DF15B877-2090-4411-A486-AA79D482FA32}" destId="{20A8B858-C2D7-4AB5-8680-91E876FEF331}" srcOrd="2" destOrd="0" presId="urn:microsoft.com/office/officeart/2008/layout/VerticalCurvedList"/>
    <dgm:cxn modelId="{333843FD-CAAD-4B92-9A9E-232B98F521DC}" type="presParOf" srcId="{20A8B858-C2D7-4AB5-8680-91E876FEF331}" destId="{B2346C6B-E3C9-49BD-AB93-4F739F55691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9D143-B324-4039-B99E-569AFEFA2017}">
      <dsp:nvSpPr>
        <dsp:cNvPr id="0" name=""/>
        <dsp:cNvSpPr/>
      </dsp:nvSpPr>
      <dsp:spPr>
        <a:xfrm>
          <a:off x="-4033893" y="-623585"/>
          <a:ext cx="4841270" cy="4841270"/>
        </a:xfrm>
        <a:prstGeom prst="blockArc">
          <a:avLst>
            <a:gd name="adj1" fmla="val 18900000"/>
            <a:gd name="adj2" fmla="val 2700000"/>
            <a:gd name="adj3" fmla="val 446"/>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D09B6D-330A-4671-908F-F4FA5B217D73}">
      <dsp:nvSpPr>
        <dsp:cNvPr id="0" name=""/>
        <dsp:cNvSpPr/>
      </dsp:nvSpPr>
      <dsp:spPr>
        <a:xfrm>
          <a:off x="660685" y="513453"/>
          <a:ext cx="5340155" cy="102676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4993"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Plus de gestion des pièces de rechange</a:t>
          </a:r>
        </a:p>
        <a:p>
          <a:pPr lvl="0" algn="ctr" defTabSz="577850">
            <a:lnSpc>
              <a:spcPct val="90000"/>
            </a:lnSpc>
            <a:spcBef>
              <a:spcPct val="0"/>
            </a:spcBef>
            <a:spcAft>
              <a:spcPct val="35000"/>
            </a:spcAft>
          </a:pPr>
          <a:r>
            <a:rPr lang="fr-FR" sz="1300" kern="1200" dirty="0" smtClean="0"/>
            <a:t>Plus d’ateliers</a:t>
          </a:r>
        </a:p>
        <a:p>
          <a:pPr lvl="0" algn="ctr" defTabSz="577850">
            <a:lnSpc>
              <a:spcPct val="90000"/>
            </a:lnSpc>
            <a:spcBef>
              <a:spcPct val="0"/>
            </a:spcBef>
            <a:spcAft>
              <a:spcPct val="35000"/>
            </a:spcAft>
          </a:pPr>
          <a:r>
            <a:rPr lang="fr-FR" sz="1300" kern="1200" dirty="0" smtClean="0"/>
            <a:t>Plus de stock</a:t>
          </a:r>
          <a:endParaRPr lang="en-US" sz="1300" kern="1200" dirty="0"/>
        </a:p>
      </dsp:txBody>
      <dsp:txXfrm>
        <a:off x="660685" y="513453"/>
        <a:ext cx="5340155" cy="1026762"/>
      </dsp:txXfrm>
    </dsp:sp>
    <dsp:sp modelId="{B2346C6B-E3C9-49BD-AB93-4F739F556917}">
      <dsp:nvSpPr>
        <dsp:cNvPr id="0" name=""/>
        <dsp:cNvSpPr/>
      </dsp:nvSpPr>
      <dsp:spPr>
        <a:xfrm>
          <a:off x="18958" y="385107"/>
          <a:ext cx="1283453" cy="1283453"/>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C67CC8-935B-405B-B2FF-82C277024EE4}">
      <dsp:nvSpPr>
        <dsp:cNvPr id="0" name=""/>
        <dsp:cNvSpPr/>
      </dsp:nvSpPr>
      <dsp:spPr>
        <a:xfrm>
          <a:off x="660685" y="2053884"/>
          <a:ext cx="5340155" cy="1026762"/>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4993"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Améliorer la communication</a:t>
          </a:r>
        </a:p>
        <a:p>
          <a:pPr lvl="0" algn="ctr" defTabSz="577850">
            <a:lnSpc>
              <a:spcPct val="90000"/>
            </a:lnSpc>
            <a:spcBef>
              <a:spcPct val="0"/>
            </a:spcBef>
            <a:spcAft>
              <a:spcPct val="35000"/>
            </a:spcAft>
          </a:pPr>
          <a:r>
            <a:rPr lang="fr-FR" sz="1300" kern="1200" dirty="0" smtClean="0"/>
            <a:t>Plus d’autonomie pour les chantiers</a:t>
          </a:r>
        </a:p>
        <a:p>
          <a:pPr lvl="0" algn="ctr" defTabSz="577850">
            <a:lnSpc>
              <a:spcPct val="90000"/>
            </a:lnSpc>
            <a:spcBef>
              <a:spcPct val="0"/>
            </a:spcBef>
            <a:spcAft>
              <a:spcPct val="35000"/>
            </a:spcAft>
          </a:pPr>
          <a:r>
            <a:rPr lang="fr-FR" sz="1300" kern="1200" dirty="0" smtClean="0"/>
            <a:t>Superviser l’activité des chantiers</a:t>
          </a:r>
        </a:p>
        <a:p>
          <a:pPr lvl="0" algn="ctr" defTabSz="577850">
            <a:lnSpc>
              <a:spcPct val="90000"/>
            </a:lnSpc>
            <a:spcBef>
              <a:spcPct val="0"/>
            </a:spcBef>
            <a:spcAft>
              <a:spcPct val="35000"/>
            </a:spcAft>
          </a:pPr>
          <a:r>
            <a:rPr lang="fr-FR" sz="1300" kern="1200" dirty="0" smtClean="0"/>
            <a:t>Augmenter l’efficacité du travail</a:t>
          </a:r>
          <a:endParaRPr lang="en-US" sz="1300" kern="1200" dirty="0"/>
        </a:p>
      </dsp:txBody>
      <dsp:txXfrm>
        <a:off x="660685" y="2053884"/>
        <a:ext cx="5340155" cy="1026762"/>
      </dsp:txXfrm>
    </dsp:sp>
    <dsp:sp modelId="{79EBC964-06CE-4D28-A411-6AAFB0D6649F}">
      <dsp:nvSpPr>
        <dsp:cNvPr id="0" name=""/>
        <dsp:cNvSpPr/>
      </dsp:nvSpPr>
      <dsp:spPr>
        <a:xfrm>
          <a:off x="18958" y="1925539"/>
          <a:ext cx="1283453" cy="1283453"/>
        </a:xfrm>
        <a:prstGeom prst="ellipse">
          <a:avLst/>
        </a:prstGeom>
        <a:solidFill>
          <a:schemeClr val="lt1">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9D143-B324-4039-B99E-569AFEFA2017}">
      <dsp:nvSpPr>
        <dsp:cNvPr id="0" name=""/>
        <dsp:cNvSpPr/>
      </dsp:nvSpPr>
      <dsp:spPr>
        <a:xfrm>
          <a:off x="-4033893" y="-623585"/>
          <a:ext cx="4841270" cy="4841270"/>
        </a:xfrm>
        <a:prstGeom prst="blockArc">
          <a:avLst>
            <a:gd name="adj1" fmla="val 18900000"/>
            <a:gd name="adj2" fmla="val 2700000"/>
            <a:gd name="adj3" fmla="val 446"/>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D09B6D-330A-4671-908F-F4FA5B217D73}">
      <dsp:nvSpPr>
        <dsp:cNvPr id="0" name=""/>
        <dsp:cNvSpPr/>
      </dsp:nvSpPr>
      <dsp:spPr>
        <a:xfrm>
          <a:off x="660685" y="513453"/>
          <a:ext cx="5340155" cy="102676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4993"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Une </a:t>
          </a:r>
          <a:r>
            <a:rPr lang="fr-FR" sz="1300" kern="1200" dirty="0" err="1" smtClean="0"/>
            <a:t>activit</a:t>
          </a:r>
          <a:r>
            <a:rPr lang="de-DE" sz="1300" kern="1200" dirty="0" smtClean="0"/>
            <a:t>é </a:t>
          </a:r>
          <a:r>
            <a:rPr lang="de-DE" sz="1300" kern="1200" dirty="0" err="1" smtClean="0"/>
            <a:t>qui</a:t>
          </a:r>
          <a:r>
            <a:rPr lang="de-DE" sz="1300" kern="1200" dirty="0" smtClean="0"/>
            <a:t> </a:t>
          </a:r>
          <a:r>
            <a:rPr lang="de-DE" sz="1300" kern="1200" dirty="0" err="1" smtClean="0"/>
            <a:t>coûte</a:t>
          </a:r>
          <a:r>
            <a:rPr lang="de-DE" sz="1300" kern="1200" dirty="0" smtClean="0"/>
            <a:t> </a:t>
          </a:r>
          <a:r>
            <a:rPr lang="de-DE" sz="1300" kern="1200" dirty="0" err="1" smtClean="0"/>
            <a:t>cher</a:t>
          </a:r>
          <a:endParaRPr lang="fr-FR" sz="1300" kern="1200" dirty="0" smtClean="0"/>
        </a:p>
        <a:p>
          <a:pPr lvl="0" algn="ctr" defTabSz="577850">
            <a:lnSpc>
              <a:spcPct val="90000"/>
            </a:lnSpc>
            <a:spcBef>
              <a:spcPct val="0"/>
            </a:spcBef>
            <a:spcAft>
              <a:spcPct val="35000"/>
            </a:spcAft>
          </a:pPr>
          <a:r>
            <a:rPr lang="fr-FR" sz="1300" kern="1200" dirty="0" smtClean="0"/>
            <a:t>40 ateliers qui ne communiquent pas</a:t>
          </a:r>
        </a:p>
        <a:p>
          <a:pPr lvl="0" algn="ctr" defTabSz="577850">
            <a:lnSpc>
              <a:spcPct val="90000"/>
            </a:lnSpc>
            <a:spcBef>
              <a:spcPct val="0"/>
            </a:spcBef>
            <a:spcAft>
              <a:spcPct val="35000"/>
            </a:spcAft>
          </a:pPr>
          <a:r>
            <a:rPr lang="fr-FR" sz="1300" kern="1200" dirty="0" smtClean="0"/>
            <a:t>Un stock de 10 M €</a:t>
          </a:r>
          <a:endParaRPr lang="en-US" sz="1300" kern="1200" dirty="0"/>
        </a:p>
      </dsp:txBody>
      <dsp:txXfrm>
        <a:off x="660685" y="513453"/>
        <a:ext cx="5340155" cy="1026762"/>
      </dsp:txXfrm>
    </dsp:sp>
    <dsp:sp modelId="{B2346C6B-E3C9-49BD-AB93-4F739F556917}">
      <dsp:nvSpPr>
        <dsp:cNvPr id="0" name=""/>
        <dsp:cNvSpPr/>
      </dsp:nvSpPr>
      <dsp:spPr>
        <a:xfrm>
          <a:off x="18958" y="385107"/>
          <a:ext cx="1283453" cy="1283453"/>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C67CC8-935B-405B-B2FF-82C277024EE4}">
      <dsp:nvSpPr>
        <dsp:cNvPr id="0" name=""/>
        <dsp:cNvSpPr/>
      </dsp:nvSpPr>
      <dsp:spPr>
        <a:xfrm>
          <a:off x="660685" y="2053884"/>
          <a:ext cx="5340155" cy="1026762"/>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4993"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Améliorer la planification d'affectation </a:t>
          </a:r>
        </a:p>
        <a:p>
          <a:pPr lvl="0" algn="ctr" defTabSz="577850">
            <a:lnSpc>
              <a:spcPct val="90000"/>
            </a:lnSpc>
            <a:spcBef>
              <a:spcPct val="0"/>
            </a:spcBef>
            <a:spcAft>
              <a:spcPct val="35000"/>
            </a:spcAft>
          </a:pPr>
          <a:r>
            <a:rPr lang="fr-FR" sz="1300" kern="1200" dirty="0" smtClean="0"/>
            <a:t>Planification de la maintenance</a:t>
          </a:r>
        </a:p>
        <a:p>
          <a:pPr lvl="0" algn="ctr" defTabSz="577850">
            <a:lnSpc>
              <a:spcPct val="90000"/>
            </a:lnSpc>
            <a:spcBef>
              <a:spcPct val="0"/>
            </a:spcBef>
            <a:spcAft>
              <a:spcPct val="35000"/>
            </a:spcAft>
          </a:pPr>
          <a:r>
            <a:rPr lang="fr-FR" sz="1300" kern="1200" dirty="0" smtClean="0"/>
            <a:t>Planification des achats</a:t>
          </a:r>
        </a:p>
        <a:p>
          <a:pPr lvl="0" algn="ctr" defTabSz="577850">
            <a:lnSpc>
              <a:spcPct val="90000"/>
            </a:lnSpc>
            <a:spcBef>
              <a:spcPct val="0"/>
            </a:spcBef>
            <a:spcAft>
              <a:spcPct val="35000"/>
            </a:spcAft>
          </a:pPr>
          <a:r>
            <a:rPr lang="fr-FR" sz="1300" kern="1200" dirty="0" smtClean="0"/>
            <a:t>Fournisseurs</a:t>
          </a:r>
          <a:endParaRPr lang="en-US" sz="1300" kern="1200" dirty="0"/>
        </a:p>
      </dsp:txBody>
      <dsp:txXfrm>
        <a:off x="660685" y="2053884"/>
        <a:ext cx="5340155" cy="1026762"/>
      </dsp:txXfrm>
    </dsp:sp>
    <dsp:sp modelId="{79EBC964-06CE-4D28-A411-6AAFB0D6649F}">
      <dsp:nvSpPr>
        <dsp:cNvPr id="0" name=""/>
        <dsp:cNvSpPr/>
      </dsp:nvSpPr>
      <dsp:spPr>
        <a:xfrm>
          <a:off x="18958" y="1925539"/>
          <a:ext cx="1283453" cy="1283453"/>
        </a:xfrm>
        <a:prstGeom prst="ellipse">
          <a:avLst/>
        </a:prstGeom>
        <a:solidFill>
          <a:schemeClr val="lt1">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9D143-B324-4039-B99E-569AFEFA2017}">
      <dsp:nvSpPr>
        <dsp:cNvPr id="0" name=""/>
        <dsp:cNvSpPr/>
      </dsp:nvSpPr>
      <dsp:spPr>
        <a:xfrm>
          <a:off x="-3740159" y="-623585"/>
          <a:ext cx="4841270" cy="4841270"/>
        </a:xfrm>
        <a:prstGeom prst="blockArc">
          <a:avLst>
            <a:gd name="adj1" fmla="val 18900000"/>
            <a:gd name="adj2" fmla="val 2700000"/>
            <a:gd name="adj3" fmla="val 446"/>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D09B6D-330A-4671-908F-F4FA5B217D73}">
      <dsp:nvSpPr>
        <dsp:cNvPr id="0" name=""/>
        <dsp:cNvSpPr/>
      </dsp:nvSpPr>
      <dsp:spPr>
        <a:xfrm>
          <a:off x="1067575" y="942989"/>
          <a:ext cx="4952224" cy="170812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6408" tIns="35560" rIns="35560" bIns="35560" numCol="1" spcCol="1270" anchor="ctr" anchorCtr="0">
          <a:noAutofit/>
        </a:bodyPr>
        <a:lstStyle/>
        <a:p>
          <a:pPr lvl="0" algn="ctr" defTabSz="622300">
            <a:lnSpc>
              <a:spcPct val="90000"/>
            </a:lnSpc>
            <a:spcBef>
              <a:spcPct val="0"/>
            </a:spcBef>
            <a:spcAft>
              <a:spcPct val="35000"/>
            </a:spcAft>
          </a:pPr>
          <a:r>
            <a:rPr lang="fr-FR" sz="1400" kern="1200" dirty="0" smtClean="0"/>
            <a:t>Informatiser les chantiers </a:t>
          </a:r>
        </a:p>
        <a:p>
          <a:pPr lvl="0" algn="ctr" defTabSz="622300">
            <a:lnSpc>
              <a:spcPct val="90000"/>
            </a:lnSpc>
            <a:spcBef>
              <a:spcPct val="0"/>
            </a:spcBef>
            <a:spcAft>
              <a:spcPct val="35000"/>
            </a:spcAft>
          </a:pPr>
          <a:r>
            <a:rPr lang="fr-FR" sz="1400" kern="1200" dirty="0" smtClean="0"/>
            <a:t>Moderniser l’équipement existant</a:t>
          </a:r>
        </a:p>
        <a:p>
          <a:pPr lvl="0" algn="ctr" defTabSz="622300">
            <a:lnSpc>
              <a:spcPct val="90000"/>
            </a:lnSpc>
            <a:spcBef>
              <a:spcPct val="0"/>
            </a:spcBef>
            <a:spcAft>
              <a:spcPct val="35000"/>
            </a:spcAft>
          </a:pPr>
          <a:r>
            <a:rPr lang="fr-FR" sz="1400" kern="1200" dirty="0" smtClean="0"/>
            <a:t>Définir des règles de sauvegarde  et sécurité des données</a:t>
          </a:r>
        </a:p>
        <a:p>
          <a:pPr lvl="0" algn="ctr" defTabSz="622300">
            <a:lnSpc>
              <a:spcPct val="90000"/>
            </a:lnSpc>
            <a:spcBef>
              <a:spcPct val="0"/>
            </a:spcBef>
            <a:spcAft>
              <a:spcPct val="35000"/>
            </a:spcAft>
          </a:pPr>
          <a:r>
            <a:rPr lang="fr-FR" sz="1400" kern="1200" dirty="0" smtClean="0"/>
            <a:t>Système uniforme, communiquant, complet  </a:t>
          </a:r>
          <a:endParaRPr lang="en-US" sz="1400" kern="1200" dirty="0"/>
        </a:p>
      </dsp:txBody>
      <dsp:txXfrm>
        <a:off x="1067575" y="942989"/>
        <a:ext cx="4952224" cy="1708121"/>
      </dsp:txXfrm>
    </dsp:sp>
    <dsp:sp modelId="{B2346C6B-E3C9-49BD-AB93-4F739F556917}">
      <dsp:nvSpPr>
        <dsp:cNvPr id="0" name=""/>
        <dsp:cNvSpPr/>
      </dsp:nvSpPr>
      <dsp:spPr>
        <a:xfrm>
          <a:off x="0" y="729474"/>
          <a:ext cx="2135151" cy="2135151"/>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fdefdsf</a:t>
            </a:r>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0F49D6-3A4B-4F61-84E8-BB4162510001}" type="datetimeFigureOut">
              <a:rPr lang="en-US" smtClean="0"/>
              <a:t>3/9/2011</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FAAA80-6EA1-498B-ADFC-9E3182526849}" type="slidenum">
              <a:rPr lang="en-US" smtClean="0"/>
              <a:t>‹N°›</a:t>
            </a:fld>
            <a:endParaRPr lang="en-US"/>
          </a:p>
        </p:txBody>
      </p:sp>
    </p:spTree>
    <p:extLst>
      <p:ext uri="{BB962C8B-B14F-4D97-AF65-F5344CB8AC3E}">
        <p14:creationId xmlns:p14="http://schemas.microsoft.com/office/powerpoint/2010/main" val="276295676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fdefdsf</a:t>
            </a:r>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CA9A7B-FF2E-404C-9E2E-365E79DC1EBA}" type="datetimeFigureOut">
              <a:rPr lang="en-US" smtClean="0"/>
              <a:t>3/9/2011</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68D721-0149-4542-9E06-684DDFB53E21}" type="slidenum">
              <a:rPr lang="en-US" smtClean="0"/>
              <a:t>‹N°›</a:t>
            </a:fld>
            <a:endParaRPr lang="en-US"/>
          </a:p>
        </p:txBody>
      </p:sp>
    </p:spTree>
    <p:extLst>
      <p:ext uri="{BB962C8B-B14F-4D97-AF65-F5344CB8AC3E}">
        <p14:creationId xmlns:p14="http://schemas.microsoft.com/office/powerpoint/2010/main" val="760011476"/>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5" name="Espace réservé de l'en-tête 4"/>
          <p:cNvSpPr>
            <a:spLocks noGrp="1"/>
          </p:cNvSpPr>
          <p:nvPr>
            <p:ph type="hdr" sz="quarter" idx="11"/>
          </p:nvPr>
        </p:nvSpPr>
        <p:spPr/>
        <p:txBody>
          <a:bodyPr/>
          <a:lstStyle/>
          <a:p>
            <a:r>
              <a:rPr lang="en-US" smtClean="0"/>
              <a:t>fdefdsf</a:t>
            </a:r>
            <a:endParaRPr lang="en-US"/>
          </a:p>
        </p:txBody>
      </p:sp>
    </p:spTree>
    <p:extLst>
      <p:ext uri="{BB962C8B-B14F-4D97-AF65-F5344CB8AC3E}">
        <p14:creationId xmlns:p14="http://schemas.microsoft.com/office/powerpoint/2010/main" val="3766877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e l'en-tête 3"/>
          <p:cNvSpPr>
            <a:spLocks noGrp="1"/>
          </p:cNvSpPr>
          <p:nvPr>
            <p:ph type="hdr" sz="quarter" idx="10"/>
          </p:nvPr>
        </p:nvSpPr>
        <p:spPr/>
        <p:txBody>
          <a:bodyPr/>
          <a:lstStyle/>
          <a:p>
            <a:r>
              <a:rPr lang="en-US" smtClean="0"/>
              <a:t>fdefdsf</a:t>
            </a:r>
            <a:endParaRPr lang="en-US"/>
          </a:p>
        </p:txBody>
      </p:sp>
    </p:spTree>
    <p:extLst>
      <p:ext uri="{BB962C8B-B14F-4D97-AF65-F5344CB8AC3E}">
        <p14:creationId xmlns:p14="http://schemas.microsoft.com/office/powerpoint/2010/main" val="2268699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5" name="Espace réservé de l'en-tête 4"/>
          <p:cNvSpPr>
            <a:spLocks noGrp="1"/>
          </p:cNvSpPr>
          <p:nvPr>
            <p:ph type="hdr" sz="quarter" idx="11"/>
          </p:nvPr>
        </p:nvSpPr>
        <p:spPr/>
        <p:txBody>
          <a:bodyPr/>
          <a:lstStyle/>
          <a:p>
            <a:r>
              <a:rPr lang="en-US" smtClean="0"/>
              <a:t>fdefdsf</a:t>
            </a:r>
            <a:endParaRPr lang="en-US"/>
          </a:p>
        </p:txBody>
      </p:sp>
    </p:spTree>
    <p:extLst>
      <p:ext uri="{BB962C8B-B14F-4D97-AF65-F5344CB8AC3E}">
        <p14:creationId xmlns:p14="http://schemas.microsoft.com/office/powerpoint/2010/main" val="12440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5" name="Espace réservé de l'en-tête 4"/>
          <p:cNvSpPr>
            <a:spLocks noGrp="1"/>
          </p:cNvSpPr>
          <p:nvPr>
            <p:ph type="hdr" sz="quarter" idx="11"/>
          </p:nvPr>
        </p:nvSpPr>
        <p:spPr/>
        <p:txBody>
          <a:bodyPr/>
          <a:lstStyle/>
          <a:p>
            <a:r>
              <a:rPr lang="en-US" smtClean="0"/>
              <a:t>fdefdsf</a:t>
            </a:r>
            <a:endParaRPr lang="en-US"/>
          </a:p>
        </p:txBody>
      </p:sp>
    </p:spTree>
    <p:extLst>
      <p:ext uri="{BB962C8B-B14F-4D97-AF65-F5344CB8AC3E}">
        <p14:creationId xmlns:p14="http://schemas.microsoft.com/office/powerpoint/2010/main" val="35695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05773324-F51C-4FEE-95C3-F2813BDEC692}" type="datetime1">
              <a:rPr lang="en-US" smtClean="0"/>
              <a:t>3/9/2011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Système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65983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9C078F79-7723-4342-8DF5-E0A59106CFB5}" type="datetime1">
              <a:rPr lang="en-US" smtClean="0"/>
              <a:t>3/9/2011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Système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334692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75B5D72B-4F05-4E21-A4FE-8C5D724FB0BB}" type="datetime1">
              <a:rPr lang="en-US" smtClean="0"/>
              <a:t>3/9/2011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Système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1912316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577EF1F7-D654-46FA-A314-27C1B06C9631}" type="datetime1">
              <a:rPr lang="en-US" smtClean="0"/>
              <a:t>3/9/2011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Système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1038015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4C9AC74B-AC46-4F5B-AEFE-3A2A9AD6DAFE}" type="datetime1">
              <a:rPr lang="en-US" smtClean="0"/>
              <a:t>3/9/2011</a:t>
            </a:fld>
            <a:endParaRPr lang="en-US"/>
          </a:p>
        </p:txBody>
      </p:sp>
      <p:sp>
        <p:nvSpPr>
          <p:cNvPr id="5" name="Espace réservé du pied de page 4"/>
          <p:cNvSpPr>
            <a:spLocks noGrp="1"/>
          </p:cNvSpPr>
          <p:nvPr>
            <p:ph type="ftr" sz="quarter" idx="11"/>
          </p:nvPr>
        </p:nvSpPr>
        <p:spPr/>
        <p:txBody>
          <a:bodyPr/>
          <a:lstStyle/>
          <a:p>
            <a:r>
              <a:rPr lang="fr-FR" smtClean="0"/>
              <a:t>H4312 - Conception de Système d'Information</a:t>
            </a:r>
            <a:endParaRPr lang="en-US"/>
          </a:p>
        </p:txBody>
      </p:sp>
      <p:sp>
        <p:nvSpPr>
          <p:cNvPr id="6" name="Espace réservé du numéro de diapositive 5"/>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26007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3C3C992A-7343-477A-ACB7-E58134A56620}" type="datetime1">
              <a:rPr lang="en-US" smtClean="0"/>
              <a:t>3/9/2011</a:t>
            </a:fld>
            <a:endParaRPr lang="en-US"/>
          </a:p>
        </p:txBody>
      </p:sp>
      <p:sp>
        <p:nvSpPr>
          <p:cNvPr id="6" name="Espace réservé du pied de page 5"/>
          <p:cNvSpPr>
            <a:spLocks noGrp="1"/>
          </p:cNvSpPr>
          <p:nvPr>
            <p:ph type="ftr" sz="quarter" idx="11"/>
          </p:nvPr>
        </p:nvSpPr>
        <p:spPr/>
        <p:txBody>
          <a:bodyPr/>
          <a:lstStyle/>
          <a:p>
            <a:r>
              <a:rPr lang="fr-FR" smtClean="0"/>
              <a:t>H4312 - Conception de Système d'Information</a:t>
            </a:r>
            <a:endParaRPr lang="en-US"/>
          </a:p>
        </p:txBody>
      </p:sp>
      <p:sp>
        <p:nvSpPr>
          <p:cNvPr id="7" name="Espace réservé du numéro de diapositive 6"/>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36803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CD3E9D1F-D1B3-4E4D-8A9B-F1A8C939D3B7}" type="datetime1">
              <a:rPr lang="en-US" smtClean="0"/>
              <a:t>3/9/2011</a:t>
            </a:fld>
            <a:endParaRPr lang="en-US"/>
          </a:p>
        </p:txBody>
      </p:sp>
      <p:sp>
        <p:nvSpPr>
          <p:cNvPr id="8" name="Espace réservé du pied de page 7"/>
          <p:cNvSpPr>
            <a:spLocks noGrp="1"/>
          </p:cNvSpPr>
          <p:nvPr>
            <p:ph type="ftr" sz="quarter" idx="11"/>
          </p:nvPr>
        </p:nvSpPr>
        <p:spPr/>
        <p:txBody>
          <a:bodyPr/>
          <a:lstStyle/>
          <a:p>
            <a:r>
              <a:rPr lang="fr-FR" smtClean="0"/>
              <a:t>H4312 - Conception de Système d'Information</a:t>
            </a:r>
            <a:endParaRPr lang="en-US"/>
          </a:p>
        </p:txBody>
      </p:sp>
      <p:sp>
        <p:nvSpPr>
          <p:cNvPr id="9" name="Espace réservé du numéro de diapositive 8"/>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36652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3200B597-5EB8-4C03-A4AB-D7E7AD053C6E}" type="datetime1">
              <a:rPr lang="en-US" smtClean="0"/>
              <a:t>3/9/2011</a:t>
            </a:fld>
            <a:endParaRPr lang="en-US"/>
          </a:p>
        </p:txBody>
      </p:sp>
      <p:sp>
        <p:nvSpPr>
          <p:cNvPr id="4" name="Espace réservé du pied de page 3"/>
          <p:cNvSpPr>
            <a:spLocks noGrp="1"/>
          </p:cNvSpPr>
          <p:nvPr>
            <p:ph type="ftr" sz="quarter" idx="11"/>
          </p:nvPr>
        </p:nvSpPr>
        <p:spPr/>
        <p:txBody>
          <a:bodyPr/>
          <a:lstStyle/>
          <a:p>
            <a:r>
              <a:rPr lang="fr-FR" smtClean="0"/>
              <a:t>H4312 - Conception de Système d'Information</a:t>
            </a:r>
            <a:endParaRPr lang="en-US"/>
          </a:p>
        </p:txBody>
      </p:sp>
      <p:sp>
        <p:nvSpPr>
          <p:cNvPr id="5" name="Espace réservé du numéro de diapositive 4"/>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4164632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BDB90BC-75EC-481B-90F8-43D523A9D564}" type="datetime1">
              <a:rPr lang="en-US" smtClean="0"/>
              <a:t>3/9/2011</a:t>
            </a:fld>
            <a:endParaRPr lang="en-US"/>
          </a:p>
        </p:txBody>
      </p:sp>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1113563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2403C78B-2398-46AD-A4AC-90E0935ADAE0}" type="datetime1">
              <a:rPr lang="en-US" smtClean="0"/>
              <a:t>3/9/2011</a:t>
            </a:fld>
            <a:endParaRPr lang="en-US"/>
          </a:p>
        </p:txBody>
      </p:sp>
      <p:sp>
        <p:nvSpPr>
          <p:cNvPr id="6" name="Espace réservé du pied de page 5"/>
          <p:cNvSpPr>
            <a:spLocks noGrp="1"/>
          </p:cNvSpPr>
          <p:nvPr>
            <p:ph type="ftr" sz="quarter" idx="11"/>
          </p:nvPr>
        </p:nvSpPr>
        <p:spPr/>
        <p:txBody>
          <a:bodyPr/>
          <a:lstStyle/>
          <a:p>
            <a:r>
              <a:rPr lang="fr-FR" smtClean="0"/>
              <a:t>H4312 - Conception de Système d'Information</a:t>
            </a:r>
            <a:endParaRPr lang="en-US"/>
          </a:p>
        </p:txBody>
      </p:sp>
      <p:sp>
        <p:nvSpPr>
          <p:cNvPr id="7" name="Espace réservé du numéro de diapositive 6"/>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2651195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C2B901D-CD15-47F5-81C3-23F95CE6D396}" type="datetime1">
              <a:rPr lang="en-US" smtClean="0"/>
              <a:t>3/9/2011</a:t>
            </a:fld>
            <a:endParaRPr lang="en-US"/>
          </a:p>
        </p:txBody>
      </p:sp>
      <p:sp>
        <p:nvSpPr>
          <p:cNvPr id="6" name="Espace réservé du pied de page 5"/>
          <p:cNvSpPr>
            <a:spLocks noGrp="1"/>
          </p:cNvSpPr>
          <p:nvPr>
            <p:ph type="ftr" sz="quarter" idx="11"/>
          </p:nvPr>
        </p:nvSpPr>
        <p:spPr/>
        <p:txBody>
          <a:bodyPr/>
          <a:lstStyle/>
          <a:p>
            <a:r>
              <a:rPr lang="fr-FR" smtClean="0"/>
              <a:t>H4312 - Conception de Système d'Information</a:t>
            </a:r>
            <a:endParaRPr lang="en-US"/>
          </a:p>
        </p:txBody>
      </p:sp>
      <p:sp>
        <p:nvSpPr>
          <p:cNvPr id="7" name="Espace réservé du numéro de diapositive 6"/>
          <p:cNvSpPr>
            <a:spLocks noGrp="1"/>
          </p:cNvSpPr>
          <p:nvPr>
            <p:ph type="sldNum" sz="quarter" idx="12"/>
          </p:nvPr>
        </p:nvSpPr>
        <p:spPr/>
        <p:txBody>
          <a:bodyPr/>
          <a:lstStyle/>
          <a:p>
            <a:fld id="{4B7512A4-8CEA-47C2-9076-D6B0500FE8F9}" type="slidenum">
              <a:rPr lang="en-US" smtClean="0"/>
              <a:t>‹N°›</a:t>
            </a:fld>
            <a:endParaRPr lang="en-US"/>
          </a:p>
        </p:txBody>
      </p:sp>
    </p:spTree>
    <p:extLst>
      <p:ext uri="{BB962C8B-B14F-4D97-AF65-F5344CB8AC3E}">
        <p14:creationId xmlns:p14="http://schemas.microsoft.com/office/powerpoint/2010/main" val="281778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EB04A-6A76-4FF2-B1B3-CA1D0543E50A}" type="datetime1">
              <a:rPr lang="en-US" smtClean="0"/>
              <a:t>3/9/2011</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H4312 - Conception de Système d'Information</a:t>
            </a:r>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512A4-8CEA-47C2-9076-D6B0500FE8F9}" type="slidenum">
              <a:rPr lang="en-US" smtClean="0"/>
              <a:t>‹N°›</a:t>
            </a:fld>
            <a:endParaRPr lang="en-US"/>
          </a:p>
        </p:txBody>
      </p:sp>
    </p:spTree>
    <p:extLst>
      <p:ext uri="{BB962C8B-B14F-4D97-AF65-F5344CB8AC3E}">
        <p14:creationId xmlns:p14="http://schemas.microsoft.com/office/powerpoint/2010/main" val="227689371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447800"/>
            <a:ext cx="7772400" cy="1470025"/>
          </a:xfrm>
        </p:spPr>
        <p:txBody>
          <a:bodyPr>
            <a:normAutofit/>
          </a:bodyPr>
          <a:lstStyle/>
          <a:p>
            <a:r>
              <a:rPr lang="en-US" sz="3600" dirty="0" smtClean="0"/>
              <a:t>CONCEPTION ET INTEGRATION DE SYST</a:t>
            </a:r>
            <a:r>
              <a:rPr lang="de-DE" sz="3600" dirty="0"/>
              <a:t>È</a:t>
            </a:r>
            <a:r>
              <a:rPr lang="en-US" sz="3600" dirty="0" smtClean="0"/>
              <a:t>ME D’INFORMATION</a:t>
            </a:r>
            <a:endParaRPr lang="en-US" sz="3600" dirty="0"/>
          </a:p>
        </p:txBody>
      </p:sp>
      <p:sp>
        <p:nvSpPr>
          <p:cNvPr id="3" name="Sous-titre 2"/>
          <p:cNvSpPr>
            <a:spLocks noGrp="1"/>
          </p:cNvSpPr>
          <p:nvPr>
            <p:ph type="subTitle" idx="1"/>
          </p:nvPr>
        </p:nvSpPr>
        <p:spPr>
          <a:xfrm>
            <a:off x="1447800" y="3051175"/>
            <a:ext cx="6400800" cy="381000"/>
          </a:xfrm>
        </p:spPr>
        <p:txBody>
          <a:bodyPr>
            <a:normAutofit fontScale="70000" lnSpcReduction="20000"/>
          </a:bodyPr>
          <a:lstStyle/>
          <a:p>
            <a:r>
              <a:rPr lang="en-US" dirty="0" smtClean="0"/>
              <a:t>R</a:t>
            </a:r>
            <a:r>
              <a:rPr lang="de-DE" dirty="0" err="1" smtClean="0"/>
              <a:t>éunion</a:t>
            </a:r>
            <a:r>
              <a:rPr lang="de-DE" dirty="0" smtClean="0"/>
              <a:t> </a:t>
            </a:r>
            <a:r>
              <a:rPr lang="de-DE" dirty="0" err="1" smtClean="0"/>
              <a:t>client</a:t>
            </a:r>
            <a:r>
              <a:rPr lang="de-DE" dirty="0" smtClean="0"/>
              <a:t> le 9 </a:t>
            </a:r>
            <a:r>
              <a:rPr lang="de-DE" dirty="0" err="1" smtClean="0"/>
              <a:t>mars</a:t>
            </a:r>
            <a:r>
              <a:rPr lang="de-DE" dirty="0" smtClean="0"/>
              <a:t> 2011</a:t>
            </a:r>
            <a:endParaRPr lang="en-US"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073456"/>
            <a:ext cx="2743200" cy="701963"/>
          </a:xfrm>
          <a:prstGeom prst="rect">
            <a:avLst/>
          </a:prstGeom>
        </p:spPr>
      </p:pic>
      <p:sp>
        <p:nvSpPr>
          <p:cNvPr id="8" name="ZoneTexte 7"/>
          <p:cNvSpPr txBox="1"/>
          <p:nvPr/>
        </p:nvSpPr>
        <p:spPr>
          <a:xfrm>
            <a:off x="1905000" y="4239771"/>
            <a:ext cx="2209800" cy="400110"/>
          </a:xfrm>
          <a:prstGeom prst="rect">
            <a:avLst/>
          </a:prstGeom>
          <a:noFill/>
        </p:spPr>
        <p:txBody>
          <a:bodyPr wrap="square" rtlCol="0">
            <a:spAutoFit/>
          </a:bodyPr>
          <a:lstStyle/>
          <a:p>
            <a:r>
              <a:rPr lang="de-DE" sz="2000" dirty="0" err="1" smtClean="0"/>
              <a:t>Maîtrise</a:t>
            </a:r>
            <a:r>
              <a:rPr lang="de-DE" sz="2000" dirty="0" smtClean="0"/>
              <a:t> </a:t>
            </a:r>
            <a:r>
              <a:rPr lang="de-DE" sz="2000" dirty="0" err="1" smtClean="0"/>
              <a:t>d‘ouvrage</a:t>
            </a:r>
            <a:r>
              <a:rPr lang="de-DE" sz="2000" dirty="0" smtClean="0"/>
              <a:t>:</a:t>
            </a:r>
            <a:endParaRPr lang="en-US" sz="2000" dirty="0"/>
          </a:p>
        </p:txBody>
      </p:sp>
      <p:sp>
        <p:nvSpPr>
          <p:cNvPr id="11" name="ZoneTexte 10"/>
          <p:cNvSpPr txBox="1"/>
          <p:nvPr/>
        </p:nvSpPr>
        <p:spPr>
          <a:xfrm>
            <a:off x="1905000" y="5193268"/>
            <a:ext cx="3124200" cy="400110"/>
          </a:xfrm>
          <a:prstGeom prst="rect">
            <a:avLst/>
          </a:prstGeom>
          <a:noFill/>
        </p:spPr>
        <p:txBody>
          <a:bodyPr wrap="square" rtlCol="0">
            <a:spAutoFit/>
          </a:bodyPr>
          <a:lstStyle/>
          <a:p>
            <a:r>
              <a:rPr lang="de-DE" sz="2000" dirty="0" err="1" smtClean="0"/>
              <a:t>Maîtrise</a:t>
            </a:r>
            <a:r>
              <a:rPr lang="de-DE" sz="2000" dirty="0" smtClean="0"/>
              <a:t> d‘oeuvre: H4312</a:t>
            </a:r>
            <a:endParaRPr lang="en-US" sz="2000" dirty="0"/>
          </a:p>
        </p:txBody>
      </p:sp>
    </p:spTree>
    <p:extLst>
      <p:ext uri="{BB962C8B-B14F-4D97-AF65-F5344CB8AC3E}">
        <p14:creationId xmlns:p14="http://schemas.microsoft.com/office/powerpoint/2010/main" val="1563349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de-DE" sz="3200" dirty="0" smtClean="0">
                <a:solidFill>
                  <a:schemeClr val="tx2"/>
                </a:solidFill>
              </a:rPr>
              <a:t>DES AMÉLIORATIONS SUR PLUSIEURS PLANS SONT ENVISAGÉES</a:t>
            </a:r>
            <a:endParaRPr lang="en-US" sz="3200" dirty="0">
              <a:solidFill>
                <a:schemeClr val="tx2"/>
              </a:solidFill>
            </a:endParaRPr>
          </a:p>
        </p:txBody>
      </p:sp>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10</a:t>
            </a:fld>
            <a:r>
              <a:rPr lang="en-US" dirty="0" smtClean="0"/>
              <a:t>/35</a:t>
            </a:r>
            <a:endParaRPr lang="en-US" dirty="0"/>
          </a:p>
        </p:txBody>
      </p:sp>
      <p:sp>
        <p:nvSpPr>
          <p:cNvPr id="5" name="ZoneTexte 4"/>
          <p:cNvSpPr txBox="1"/>
          <p:nvPr/>
        </p:nvSpPr>
        <p:spPr>
          <a:xfrm>
            <a:off x="3219450" y="2677886"/>
            <a:ext cx="2705100" cy="1477328"/>
          </a:xfrm>
          <a:prstGeom prst="rect">
            <a:avLst/>
          </a:prstGeom>
          <a:noFill/>
        </p:spPr>
        <p:txBody>
          <a:bodyPr wrap="square" rtlCol="0">
            <a:spAutoFit/>
          </a:bodyPr>
          <a:lstStyle/>
          <a:p>
            <a:pPr marL="342900" indent="-342900">
              <a:lnSpc>
                <a:spcPct val="150000"/>
              </a:lnSpc>
              <a:buClr>
                <a:schemeClr val="accent6"/>
              </a:buClr>
              <a:buFont typeface="Arial" pitchFamily="34" charset="0"/>
              <a:buChar char="•"/>
            </a:pPr>
            <a:r>
              <a:rPr lang="de-DE" sz="2000" b="1" dirty="0" smtClean="0"/>
              <a:t>Plan </a:t>
            </a:r>
            <a:r>
              <a:rPr lang="de-DE" sz="2000" b="1" dirty="0" err="1" smtClean="0"/>
              <a:t>organisationnel</a:t>
            </a:r>
            <a:endParaRPr lang="de-DE" sz="2000" b="1" dirty="0" smtClean="0"/>
          </a:p>
          <a:p>
            <a:pPr marL="342900" indent="-342900">
              <a:lnSpc>
                <a:spcPct val="150000"/>
              </a:lnSpc>
              <a:buClr>
                <a:schemeClr val="accent6"/>
              </a:buClr>
              <a:buFont typeface="Arial" pitchFamily="34" charset="0"/>
              <a:buChar char="•"/>
            </a:pPr>
            <a:r>
              <a:rPr lang="de-DE" sz="2000" b="1" dirty="0" smtClean="0"/>
              <a:t>Plan des </a:t>
            </a:r>
            <a:r>
              <a:rPr lang="de-DE" sz="2000" b="1" dirty="0" err="1" smtClean="0"/>
              <a:t>processus</a:t>
            </a:r>
            <a:endParaRPr lang="de-DE" sz="2000" b="1" dirty="0" smtClean="0"/>
          </a:p>
          <a:p>
            <a:pPr marL="342900" indent="-342900">
              <a:lnSpc>
                <a:spcPct val="150000"/>
              </a:lnSpc>
              <a:buClr>
                <a:schemeClr val="accent6"/>
              </a:buClr>
              <a:buFont typeface="Arial" pitchFamily="34" charset="0"/>
              <a:buChar char="•"/>
            </a:pPr>
            <a:r>
              <a:rPr lang="de-DE" sz="2000" b="1" dirty="0" smtClean="0"/>
              <a:t>Plan </a:t>
            </a:r>
            <a:r>
              <a:rPr lang="de-DE" sz="2000" b="1" dirty="0" err="1" smtClean="0"/>
              <a:t>technologique</a:t>
            </a:r>
            <a:endParaRPr lang="en-US" sz="2000" b="1"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8"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Thèmes de progrès</a:t>
            </a:r>
            <a:endParaRPr lang="en-US" dirty="0"/>
          </a:p>
        </p:txBody>
      </p:sp>
    </p:spTree>
    <p:extLst>
      <p:ext uri="{BB962C8B-B14F-4D97-AF65-F5344CB8AC3E}">
        <p14:creationId xmlns:p14="http://schemas.microsoft.com/office/powerpoint/2010/main" val="3011333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11</a:t>
            </a:fld>
            <a:r>
              <a:rPr lang="en-US" dirty="0" smtClean="0"/>
              <a:t>/35</a:t>
            </a:r>
            <a:endParaRPr lang="en-US" dirty="0"/>
          </a:p>
        </p:txBody>
      </p:sp>
      <p:sp>
        <p:nvSpPr>
          <p:cNvPr id="5" name="Rectangle 4"/>
          <p:cNvSpPr/>
          <p:nvPr/>
        </p:nvSpPr>
        <p:spPr>
          <a:xfrm>
            <a:off x="609600" y="467380"/>
            <a:ext cx="7924800" cy="1077218"/>
          </a:xfrm>
          <a:prstGeom prst="rect">
            <a:avLst/>
          </a:prstGeom>
        </p:spPr>
        <p:txBody>
          <a:bodyPr wrap="square">
            <a:spAutoFit/>
          </a:bodyPr>
          <a:lstStyle/>
          <a:p>
            <a:r>
              <a:rPr lang="fr-FR" sz="3200" dirty="0" smtClean="0">
                <a:solidFill>
                  <a:schemeClr val="tx2"/>
                </a:solidFill>
              </a:rPr>
              <a:t>THÈMES DE </a:t>
            </a:r>
            <a:r>
              <a:rPr lang="fr-FR" sz="3200" dirty="0">
                <a:solidFill>
                  <a:schemeClr val="tx2"/>
                </a:solidFill>
              </a:rPr>
              <a:t>PROGRÈS - Niveau Organisationnel</a:t>
            </a:r>
          </a:p>
          <a:p>
            <a:endParaRPr lang="fr-FR" sz="3200" dirty="0"/>
          </a:p>
        </p:txBody>
      </p:sp>
      <p:sp>
        <p:nvSpPr>
          <p:cNvPr id="7" name="ZoneTexte 6"/>
          <p:cNvSpPr txBox="1"/>
          <p:nvPr/>
        </p:nvSpPr>
        <p:spPr>
          <a:xfrm>
            <a:off x="838200" y="2488912"/>
            <a:ext cx="1406154" cy="584775"/>
          </a:xfrm>
          <a:prstGeom prst="rect">
            <a:avLst/>
          </a:prstGeom>
          <a:noFill/>
        </p:spPr>
        <p:txBody>
          <a:bodyPr wrap="none" rtlCol="0">
            <a:spAutoFit/>
          </a:bodyPr>
          <a:lstStyle/>
          <a:p>
            <a:r>
              <a:rPr lang="fr-FR" sz="1600" dirty="0" smtClean="0"/>
              <a:t>Externaliser la </a:t>
            </a:r>
          </a:p>
          <a:p>
            <a:r>
              <a:rPr lang="fr-FR" sz="1600" dirty="0" smtClean="0"/>
              <a:t>maintenance</a:t>
            </a:r>
            <a:endParaRPr lang="fr-FR" dirty="0"/>
          </a:p>
        </p:txBody>
      </p:sp>
      <p:graphicFrame>
        <p:nvGraphicFramePr>
          <p:cNvPr id="8" name="Diagramme 7"/>
          <p:cNvGraphicFramePr/>
          <p:nvPr>
            <p:extLst>
              <p:ext uri="{D42A27DB-BD31-4B8C-83A1-F6EECF244321}">
                <p14:modId xmlns:p14="http://schemas.microsoft.com/office/powerpoint/2010/main" val="990861876"/>
              </p:ext>
            </p:extLst>
          </p:nvPr>
        </p:nvGraphicFramePr>
        <p:xfrm>
          <a:off x="2514600" y="1784350"/>
          <a:ext cx="601980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ZoneTexte 8"/>
          <p:cNvSpPr txBox="1"/>
          <p:nvPr/>
        </p:nvSpPr>
        <p:spPr>
          <a:xfrm>
            <a:off x="838200" y="3962400"/>
            <a:ext cx="2438400" cy="830997"/>
          </a:xfrm>
          <a:prstGeom prst="rect">
            <a:avLst/>
          </a:prstGeom>
          <a:noFill/>
        </p:spPr>
        <p:txBody>
          <a:bodyPr wrap="square" rtlCol="0">
            <a:spAutoFit/>
          </a:bodyPr>
          <a:lstStyle/>
          <a:p>
            <a:r>
              <a:rPr lang="fr-FR" sz="1600" dirty="0"/>
              <a:t>Informatiser et automatiser  le fonctionnement </a:t>
            </a:r>
          </a:p>
        </p:txBody>
      </p:sp>
      <p:pic>
        <p:nvPicPr>
          <p:cNvPr id="10" name="Imag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62200" y="1981200"/>
            <a:ext cx="1600200" cy="1600200"/>
          </a:xfrm>
          <a:prstGeom prst="rect">
            <a:avLst/>
          </a:prstGeom>
        </p:spPr>
      </p:pic>
      <p:pic>
        <p:nvPicPr>
          <p:cNvPr id="11" name="Imag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01308" y="3556403"/>
            <a:ext cx="1517549" cy="1517549"/>
          </a:xfrm>
          <a:prstGeom prst="rect">
            <a:avLst/>
          </a:prstGeom>
        </p:spPr>
      </p:pic>
      <p:pic>
        <p:nvPicPr>
          <p:cNvPr id="12" name="Imag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620152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12</a:t>
            </a:fld>
            <a:r>
              <a:rPr lang="en-US" dirty="0" smtClean="0"/>
              <a:t>/35</a:t>
            </a:r>
            <a:endParaRPr lang="en-US" dirty="0"/>
          </a:p>
        </p:txBody>
      </p:sp>
      <p:sp>
        <p:nvSpPr>
          <p:cNvPr id="5" name="Rectangle 4"/>
          <p:cNvSpPr/>
          <p:nvPr/>
        </p:nvSpPr>
        <p:spPr>
          <a:xfrm>
            <a:off x="1104900" y="467380"/>
            <a:ext cx="6934200" cy="584775"/>
          </a:xfrm>
          <a:prstGeom prst="rect">
            <a:avLst/>
          </a:prstGeom>
        </p:spPr>
        <p:txBody>
          <a:bodyPr wrap="square">
            <a:spAutoFit/>
          </a:bodyPr>
          <a:lstStyle/>
          <a:p>
            <a:r>
              <a:rPr lang="fr-FR" sz="3200" dirty="0" smtClean="0">
                <a:solidFill>
                  <a:schemeClr val="tx2"/>
                </a:solidFill>
              </a:rPr>
              <a:t>THÈMES DE </a:t>
            </a:r>
            <a:r>
              <a:rPr lang="fr-FR" sz="3200" dirty="0">
                <a:solidFill>
                  <a:schemeClr val="tx2"/>
                </a:solidFill>
              </a:rPr>
              <a:t>PROGRÈS - Niveau </a:t>
            </a:r>
            <a:r>
              <a:rPr lang="fr-FR" sz="3200" dirty="0" smtClean="0">
                <a:solidFill>
                  <a:schemeClr val="tx2"/>
                </a:solidFill>
              </a:rPr>
              <a:t>Processus</a:t>
            </a:r>
            <a:endParaRPr lang="fr-FR" sz="3200" dirty="0">
              <a:solidFill>
                <a:schemeClr val="tx2"/>
              </a:solidFill>
            </a:endParaRPr>
          </a:p>
        </p:txBody>
      </p:sp>
      <p:sp>
        <p:nvSpPr>
          <p:cNvPr id="6" name="ZoneTexte 5"/>
          <p:cNvSpPr txBox="1"/>
          <p:nvPr/>
        </p:nvSpPr>
        <p:spPr>
          <a:xfrm>
            <a:off x="838200" y="2488912"/>
            <a:ext cx="1269002" cy="584775"/>
          </a:xfrm>
          <a:prstGeom prst="rect">
            <a:avLst/>
          </a:prstGeom>
          <a:noFill/>
        </p:spPr>
        <p:txBody>
          <a:bodyPr wrap="none" rtlCol="0">
            <a:spAutoFit/>
          </a:bodyPr>
          <a:lstStyle/>
          <a:p>
            <a:r>
              <a:rPr lang="fr-FR" sz="1600" dirty="0" smtClean="0"/>
              <a:t>Processus de</a:t>
            </a:r>
          </a:p>
          <a:p>
            <a:r>
              <a:rPr lang="fr-FR" sz="1600" dirty="0" smtClean="0"/>
              <a:t>maintenance</a:t>
            </a:r>
            <a:endParaRPr lang="fr-FR" dirty="0"/>
          </a:p>
        </p:txBody>
      </p:sp>
      <p:graphicFrame>
        <p:nvGraphicFramePr>
          <p:cNvPr id="7" name="Diagramme 6"/>
          <p:cNvGraphicFramePr/>
          <p:nvPr>
            <p:extLst>
              <p:ext uri="{D42A27DB-BD31-4B8C-83A1-F6EECF244321}">
                <p14:modId xmlns:p14="http://schemas.microsoft.com/office/powerpoint/2010/main" val="2318897463"/>
              </p:ext>
            </p:extLst>
          </p:nvPr>
        </p:nvGraphicFramePr>
        <p:xfrm>
          <a:off x="2514600" y="1784350"/>
          <a:ext cx="601980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ZoneTexte 7"/>
          <p:cNvSpPr txBox="1"/>
          <p:nvPr/>
        </p:nvSpPr>
        <p:spPr>
          <a:xfrm>
            <a:off x="838200" y="3962400"/>
            <a:ext cx="2438400" cy="584775"/>
          </a:xfrm>
          <a:prstGeom prst="rect">
            <a:avLst/>
          </a:prstGeom>
          <a:noFill/>
        </p:spPr>
        <p:txBody>
          <a:bodyPr wrap="square" rtlCol="0">
            <a:spAutoFit/>
          </a:bodyPr>
          <a:lstStyle/>
          <a:p>
            <a:r>
              <a:rPr lang="fr-FR" sz="1600" dirty="0" smtClean="0"/>
              <a:t>Études et </a:t>
            </a:r>
          </a:p>
          <a:p>
            <a:r>
              <a:rPr lang="fr-FR" sz="1600" dirty="0" smtClean="0"/>
              <a:t>statistiques</a:t>
            </a:r>
            <a:endParaRPr lang="fr-FR" sz="1600" dirty="0"/>
          </a:p>
        </p:txBody>
      </p:sp>
      <p:pic>
        <p:nvPicPr>
          <p:cNvPr id="9" name="Imag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62200" y="1981200"/>
            <a:ext cx="1600200" cy="1600200"/>
          </a:xfrm>
          <a:prstGeom prst="rect">
            <a:avLst/>
          </a:prstGeom>
        </p:spPr>
      </p:pic>
      <p:pic>
        <p:nvPicPr>
          <p:cNvPr id="11" name="Imag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pic>
        <p:nvPicPr>
          <p:cNvPr id="12" name="Imag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30551" y="3505200"/>
            <a:ext cx="1663497" cy="1663497"/>
          </a:xfrm>
          <a:prstGeom prst="rect">
            <a:avLst/>
          </a:prstGeom>
        </p:spPr>
      </p:pic>
    </p:spTree>
    <p:extLst>
      <p:ext uri="{BB962C8B-B14F-4D97-AF65-F5344CB8AC3E}">
        <p14:creationId xmlns:p14="http://schemas.microsoft.com/office/powerpoint/2010/main" val="3086729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13</a:t>
            </a:fld>
            <a:r>
              <a:rPr lang="en-US" dirty="0" smtClean="0"/>
              <a:t>/35</a:t>
            </a:r>
            <a:endParaRPr lang="en-US" dirty="0"/>
          </a:p>
        </p:txBody>
      </p:sp>
      <p:sp>
        <p:nvSpPr>
          <p:cNvPr id="5" name="Rectangle 4"/>
          <p:cNvSpPr/>
          <p:nvPr/>
        </p:nvSpPr>
        <p:spPr>
          <a:xfrm>
            <a:off x="704850" y="467380"/>
            <a:ext cx="7734300" cy="1077218"/>
          </a:xfrm>
          <a:prstGeom prst="rect">
            <a:avLst/>
          </a:prstGeom>
        </p:spPr>
        <p:txBody>
          <a:bodyPr wrap="square">
            <a:spAutoFit/>
          </a:bodyPr>
          <a:lstStyle/>
          <a:p>
            <a:r>
              <a:rPr lang="fr-FR" sz="3200" dirty="0" smtClean="0">
                <a:solidFill>
                  <a:schemeClr val="tx2"/>
                </a:solidFill>
              </a:rPr>
              <a:t>THÈMES DE </a:t>
            </a:r>
            <a:r>
              <a:rPr lang="fr-FR" sz="3200" dirty="0">
                <a:solidFill>
                  <a:schemeClr val="tx2"/>
                </a:solidFill>
              </a:rPr>
              <a:t>PROGRÈS - Niveau </a:t>
            </a:r>
            <a:r>
              <a:rPr lang="fr-FR" sz="3200" dirty="0" smtClean="0">
                <a:solidFill>
                  <a:schemeClr val="tx2"/>
                </a:solidFill>
              </a:rPr>
              <a:t>Technologique</a:t>
            </a:r>
            <a:endParaRPr lang="fr-FR" sz="3200" dirty="0">
              <a:solidFill>
                <a:schemeClr val="tx2"/>
              </a:solidFill>
            </a:endParaRPr>
          </a:p>
          <a:p>
            <a:endParaRPr lang="fr-FR" sz="3200" dirty="0"/>
          </a:p>
        </p:txBody>
      </p:sp>
      <p:graphicFrame>
        <p:nvGraphicFramePr>
          <p:cNvPr id="7" name="Diagramme 6"/>
          <p:cNvGraphicFramePr/>
          <p:nvPr>
            <p:extLst>
              <p:ext uri="{D42A27DB-BD31-4B8C-83A1-F6EECF244321}">
                <p14:modId xmlns:p14="http://schemas.microsoft.com/office/powerpoint/2010/main" val="294953746"/>
              </p:ext>
            </p:extLst>
          </p:nvPr>
        </p:nvGraphicFramePr>
        <p:xfrm>
          <a:off x="1562100" y="1752600"/>
          <a:ext cx="601980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Imag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5400" y="2143125"/>
            <a:ext cx="2647950" cy="2647950"/>
          </a:xfrm>
          <a:prstGeom prst="rect">
            <a:avLst/>
          </a:prstGeom>
        </p:spPr>
      </p:pic>
      <p:pic>
        <p:nvPicPr>
          <p:cNvPr id="12" name="Imag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244863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14</a:t>
            </a:fld>
            <a:r>
              <a:rPr lang="en-US" dirty="0" smtClean="0"/>
              <a:t>/35</a:t>
            </a:r>
            <a:endParaRPr lang="en-US" dirty="0"/>
          </a:p>
        </p:txBody>
      </p:sp>
      <p:sp>
        <p:nvSpPr>
          <p:cNvPr id="5" name="Rectangle 4"/>
          <p:cNvSpPr/>
          <p:nvPr/>
        </p:nvSpPr>
        <p:spPr>
          <a:xfrm>
            <a:off x="2001611" y="2547257"/>
            <a:ext cx="5162550" cy="1323439"/>
          </a:xfrm>
          <a:prstGeom prst="rect">
            <a:avLst/>
          </a:prstGeom>
        </p:spPr>
        <p:txBody>
          <a:bodyPr wrap="square">
            <a:spAutoFit/>
          </a:bodyPr>
          <a:lstStyle/>
          <a:p>
            <a:r>
              <a:rPr lang="fr-FR" sz="4000" b="1" dirty="0" smtClean="0">
                <a:solidFill>
                  <a:schemeClr val="tx2"/>
                </a:solidFill>
              </a:rPr>
              <a:t>SOLUTION SPÉCIFIQUE</a:t>
            </a:r>
            <a:endParaRPr lang="fr-FR" sz="4000" b="1" dirty="0">
              <a:solidFill>
                <a:schemeClr val="tx2"/>
              </a:solidFill>
            </a:endParaRPr>
          </a:p>
          <a:p>
            <a:endParaRPr lang="fr-FR" sz="4000" b="1" dirty="0"/>
          </a:p>
        </p:txBody>
      </p:sp>
    </p:spTree>
    <p:extLst>
      <p:ext uri="{BB962C8B-B14F-4D97-AF65-F5344CB8AC3E}">
        <p14:creationId xmlns:p14="http://schemas.microsoft.com/office/powerpoint/2010/main" val="2284958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15</a:t>
            </a:fld>
            <a:r>
              <a:rPr lang="en-US" dirty="0" smtClean="0"/>
              <a:t>/35</a:t>
            </a:r>
            <a:endParaRPr lang="en-US" dirty="0"/>
          </a:p>
        </p:txBody>
      </p:sp>
      <p:sp>
        <p:nvSpPr>
          <p:cNvPr id="6" name="Rectangle 5"/>
          <p:cNvSpPr>
            <a:spLocks noGrp="1" noChangeArrowheads="1"/>
          </p:cNvSpPr>
          <p:nvPr/>
        </p:nvSpPr>
        <p:spPr bwMode="auto">
          <a:xfrm>
            <a:off x="665957" y="338137"/>
            <a:ext cx="7812087"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pt-BR" sz="3200" dirty="0">
                <a:solidFill>
                  <a:schemeClr val="tx2"/>
                </a:solidFill>
                <a:latin typeface="+mn-lt"/>
                <a:ea typeface="+mn-ea"/>
                <a:cs typeface="+mn-cs"/>
              </a:rPr>
              <a:t>Pourquoi une solution spécifique?</a:t>
            </a:r>
          </a:p>
        </p:txBody>
      </p:sp>
      <p:graphicFrame>
        <p:nvGraphicFramePr>
          <p:cNvPr id="10" name="Tableau 9"/>
          <p:cNvGraphicFramePr>
            <a:graphicFrameLocks noGrp="1"/>
          </p:cNvGraphicFramePr>
          <p:nvPr>
            <p:extLst>
              <p:ext uri="{D42A27DB-BD31-4B8C-83A1-F6EECF244321}">
                <p14:modId xmlns:p14="http://schemas.microsoft.com/office/powerpoint/2010/main" val="3861460970"/>
              </p:ext>
            </p:extLst>
          </p:nvPr>
        </p:nvGraphicFramePr>
        <p:xfrm>
          <a:off x="513556" y="1828799"/>
          <a:ext cx="8173244" cy="2895601"/>
        </p:xfrm>
        <a:graphic>
          <a:graphicData uri="http://schemas.openxmlformats.org/drawingml/2006/table">
            <a:tbl>
              <a:tblPr firstRow="1" bandRow="1">
                <a:tableStyleId>{5C22544A-7EE6-4342-B048-85BDC9FD1C3A}</a:tableStyleId>
              </a:tblPr>
              <a:tblGrid>
                <a:gridCol w="1162845"/>
                <a:gridCol w="2923777"/>
                <a:gridCol w="2943623"/>
                <a:gridCol w="1142999"/>
              </a:tblGrid>
              <a:tr h="518756">
                <a:tc rowSpan="2">
                  <a:txBody>
                    <a:bodyPr/>
                    <a:lstStyle/>
                    <a:p>
                      <a:endParaRPr lang="en-US" dirty="0"/>
                    </a:p>
                  </a:txBody>
                  <a:tcPr/>
                </a:tc>
                <a:tc>
                  <a:txBody>
                    <a:bodyPr/>
                    <a:lstStyle/>
                    <a:p>
                      <a:pPr algn="ctr"/>
                      <a:r>
                        <a:rPr lang="de-DE" dirty="0" smtClean="0"/>
                        <a:t>POINTS FORTS</a:t>
                      </a:r>
                      <a:endParaRPr lang="en-US" dirty="0"/>
                    </a:p>
                  </a:txBody>
                  <a:tcPr/>
                </a:tc>
                <a:tc>
                  <a:txBody>
                    <a:bodyPr/>
                    <a:lstStyle/>
                    <a:p>
                      <a:pPr algn="ctr"/>
                      <a:r>
                        <a:rPr lang="de-DE" dirty="0" smtClean="0"/>
                        <a:t>POINTS FAIBLES</a:t>
                      </a:r>
                      <a:endParaRPr lang="en-US" dirty="0"/>
                    </a:p>
                  </a:txBody>
                  <a:tcPr/>
                </a:tc>
                <a:tc rowSpan="2">
                  <a:txBody>
                    <a:bodyPr/>
                    <a:lstStyle/>
                    <a:p>
                      <a:endParaRPr lang="en-US" dirty="0"/>
                    </a:p>
                  </a:txBody>
                  <a:tcPr/>
                </a:tc>
              </a:tr>
              <a:tr h="2376845">
                <a:tc vMerge="1">
                  <a:txBody>
                    <a:bodyPr/>
                    <a:lstStyle/>
                    <a:p>
                      <a:endParaRPr lang="en-US" dirty="0"/>
                    </a:p>
                  </a:txBody>
                  <a:tcPr/>
                </a:tc>
                <a:tc>
                  <a:txBody>
                    <a:bodyPr/>
                    <a:lstStyle/>
                    <a:p>
                      <a:pPr marL="285750" indent="-285750">
                        <a:buFont typeface="Arial" pitchFamily="34" charset="0"/>
                        <a:buChar char="•"/>
                      </a:pPr>
                      <a:r>
                        <a:rPr lang="fr-FR" dirty="0" smtClean="0"/>
                        <a:t>Facilité d’utilisation et ergonomie</a:t>
                      </a:r>
                    </a:p>
                    <a:p>
                      <a:pPr marL="285750" indent="-285750">
                        <a:buFont typeface="Arial" pitchFamily="34" charset="0"/>
                        <a:buChar char="•"/>
                      </a:pPr>
                      <a:r>
                        <a:rPr lang="fr-FR" dirty="0" smtClean="0"/>
                        <a:t>Adéquation aux besoins fonctionnels</a:t>
                      </a:r>
                    </a:p>
                    <a:p>
                      <a:pPr marL="0" indent="0">
                        <a:buFont typeface="Arial" pitchFamily="34" charset="0"/>
                        <a:buNone/>
                      </a:pPr>
                      <a:endParaRPr lang="en-US" dirty="0"/>
                    </a:p>
                  </a:txBody>
                  <a:tcPr/>
                </a:tc>
                <a:tc>
                  <a:txBody>
                    <a:bodyPr/>
                    <a:lstStyle/>
                    <a:p>
                      <a:pPr marL="285750" indent="-285750">
                        <a:buFont typeface="Arial" pitchFamily="34" charset="0"/>
                        <a:buChar char="•"/>
                      </a:pPr>
                      <a:r>
                        <a:rPr lang="fr-FR" dirty="0" smtClean="0"/>
                        <a:t>Évolutivité limitée et difficulté de mise à jour</a:t>
                      </a:r>
                    </a:p>
                    <a:p>
                      <a:pPr marL="285750" indent="-285750">
                        <a:buFont typeface="Arial" pitchFamily="34" charset="0"/>
                        <a:buChar char="•"/>
                      </a:pPr>
                      <a:r>
                        <a:rPr lang="fr-FR" dirty="0" smtClean="0"/>
                        <a:t>Sécurité et fiabilité discutables.</a:t>
                      </a:r>
                    </a:p>
                    <a:p>
                      <a:endParaRPr lang="en-US" dirty="0"/>
                    </a:p>
                  </a:txBody>
                  <a:tcPr/>
                </a:tc>
                <a:tc vMerge="1">
                  <a:txBody>
                    <a:bodyPr/>
                    <a:lstStyle/>
                    <a:p>
                      <a:endParaRPr lang="en-US" dirty="0"/>
                    </a:p>
                  </a:txBody>
                  <a:tcPr/>
                </a:tc>
              </a:tr>
            </a:tbl>
          </a:graphicData>
        </a:graphic>
      </p:graphicFrame>
      <p:sp>
        <p:nvSpPr>
          <p:cNvPr id="11" name="Flèche vers le haut 10"/>
          <p:cNvSpPr/>
          <p:nvPr/>
        </p:nvSpPr>
        <p:spPr>
          <a:xfrm>
            <a:off x="838201" y="2492829"/>
            <a:ext cx="609600" cy="1524000"/>
          </a:xfrm>
          <a:prstGeom prst="upArrow">
            <a:avLst/>
          </a:prstGeom>
          <a:solidFill>
            <a:srgbClr val="08B8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èche vers le haut 11"/>
          <p:cNvSpPr/>
          <p:nvPr/>
        </p:nvSpPr>
        <p:spPr>
          <a:xfrm rot="10800000">
            <a:off x="7772401" y="2492829"/>
            <a:ext cx="609600" cy="1524000"/>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14"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Spécifique</a:t>
            </a:r>
            <a:endParaRPr lang="en-US" dirty="0"/>
          </a:p>
        </p:txBody>
      </p:sp>
    </p:spTree>
    <p:extLst>
      <p:ext uri="{BB962C8B-B14F-4D97-AF65-F5344CB8AC3E}">
        <p14:creationId xmlns:p14="http://schemas.microsoft.com/office/powerpoint/2010/main" val="102572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16</a:t>
            </a:fld>
            <a:r>
              <a:rPr lang="en-US" dirty="0" smtClean="0"/>
              <a:t>/35</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888" y="1296330"/>
            <a:ext cx="5356225" cy="47996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6"/>
          <p:cNvSpPr>
            <a:spLocks noGrp="1" noChangeArrowheads="1"/>
          </p:cNvSpPr>
          <p:nvPr/>
        </p:nvSpPr>
        <p:spPr bwMode="auto">
          <a:xfrm>
            <a:off x="665957" y="338137"/>
            <a:ext cx="7812087"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pt-BR" sz="3200" dirty="0" smtClean="0">
                <a:solidFill>
                  <a:schemeClr val="tx2"/>
                </a:solidFill>
                <a:latin typeface="+mn-lt"/>
                <a:ea typeface="+mn-ea"/>
                <a:cs typeface="+mn-cs"/>
              </a:rPr>
              <a:t>Diviser pour mieux régner</a:t>
            </a:r>
            <a:endParaRPr lang="pt-BR" sz="3200" dirty="0">
              <a:solidFill>
                <a:schemeClr val="tx2"/>
              </a:solidFill>
              <a:latin typeface="+mn-lt"/>
              <a:ea typeface="+mn-ea"/>
              <a:cs typeface="+mn-cs"/>
            </a:endParaRP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9"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Spécifique</a:t>
            </a:r>
            <a:endParaRPr lang="en-US" dirty="0"/>
          </a:p>
        </p:txBody>
      </p:sp>
    </p:spTree>
    <p:extLst>
      <p:ext uri="{BB962C8B-B14F-4D97-AF65-F5344CB8AC3E}">
        <p14:creationId xmlns:p14="http://schemas.microsoft.com/office/powerpoint/2010/main" val="2320419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17</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Spécifique</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050" y="1447800"/>
            <a:ext cx="5070475" cy="453954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7"/>
          <p:cNvSpPr>
            <a:spLocks noGrp="1" noChangeArrowheads="1"/>
          </p:cNvSpPr>
          <p:nvPr/>
        </p:nvSpPr>
        <p:spPr bwMode="auto">
          <a:xfrm>
            <a:off x="665957" y="338137"/>
            <a:ext cx="7812087"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pt-BR" sz="3200" dirty="0" smtClean="0">
                <a:solidFill>
                  <a:schemeClr val="tx2"/>
                </a:solidFill>
                <a:latin typeface="+mn-lt"/>
                <a:ea typeface="+mn-ea"/>
                <a:cs typeface="+mn-cs"/>
              </a:rPr>
              <a:t>Un SI urbanisé</a:t>
            </a:r>
            <a:endParaRPr lang="pt-BR" sz="3200" dirty="0">
              <a:solidFill>
                <a:schemeClr val="tx2"/>
              </a:solidFill>
              <a:latin typeface="+mn-lt"/>
              <a:ea typeface="+mn-ea"/>
              <a:cs typeface="+mn-cs"/>
            </a:endParaRPr>
          </a:p>
        </p:txBody>
      </p: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1996275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18</a:t>
            </a:fld>
            <a:r>
              <a:rPr lang="en-US" dirty="0" smtClean="0"/>
              <a:t>/35</a:t>
            </a:r>
            <a:endParaRPr lang="en-US" dirty="0"/>
          </a:p>
        </p:txBody>
      </p:sp>
      <p:sp>
        <p:nvSpPr>
          <p:cNvPr id="5" name="Rectangle 4"/>
          <p:cNvSpPr>
            <a:spLocks noGrp="1" noChangeArrowheads="1"/>
          </p:cNvSpPr>
          <p:nvPr/>
        </p:nvSpPr>
        <p:spPr bwMode="auto">
          <a:xfrm>
            <a:off x="-457200" y="-161925"/>
            <a:ext cx="10058400"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a:solidFill>
                  <a:schemeClr val="tx2"/>
                </a:solidFill>
                <a:latin typeface="+mn-lt"/>
                <a:ea typeface="+mn-ea"/>
                <a:cs typeface="+mn-cs"/>
              </a:rPr>
              <a:t>Une architecture matérielle appropriée</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l="14894" t="4955" r="14894" b="9915"/>
          <a:stretch>
            <a:fillRect/>
          </a:stretch>
        </p:blipFill>
        <p:spPr bwMode="auto">
          <a:xfrm>
            <a:off x="2286000" y="904875"/>
            <a:ext cx="4444683" cy="5267325"/>
          </a:xfrm>
          <a:prstGeom prst="rect">
            <a:avLst/>
          </a:prstGeom>
          <a:noFill/>
          <a:ln>
            <a:noFill/>
          </a:ln>
          <a:effectLst/>
          <a:extLst>
            <a:ext uri="{909E8E84-426E-40DD-AFC4-6F175D3DCCD1}">
              <a14:hiddenFill xmlns:a14="http://schemas.microsoft.com/office/drawing/2010/main">
                <a:blipFill dpi="0" rotWithShape="0">
                  <a:blip/>
                  <a:srcRect l="14894" t="4955" r="14894" b="9915"/>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Spécifique</a:t>
            </a:r>
            <a:endParaRPr lang="en-US"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605067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19</a:t>
            </a:fld>
            <a:r>
              <a:rPr lang="en-US" dirty="0" smtClean="0"/>
              <a:t>/35</a:t>
            </a:r>
            <a:endParaRPr lang="en-US" dirty="0"/>
          </a:p>
        </p:txBody>
      </p:sp>
      <p:sp>
        <p:nvSpPr>
          <p:cNvPr id="5" name="Rectangle 4"/>
          <p:cNvSpPr/>
          <p:nvPr/>
        </p:nvSpPr>
        <p:spPr>
          <a:xfrm>
            <a:off x="2001611" y="2547257"/>
            <a:ext cx="5162550" cy="1323439"/>
          </a:xfrm>
          <a:prstGeom prst="rect">
            <a:avLst/>
          </a:prstGeom>
        </p:spPr>
        <p:txBody>
          <a:bodyPr wrap="square">
            <a:spAutoFit/>
          </a:bodyPr>
          <a:lstStyle/>
          <a:p>
            <a:r>
              <a:rPr lang="fr-FR" sz="4000" b="1" dirty="0" smtClean="0">
                <a:solidFill>
                  <a:schemeClr val="tx2"/>
                </a:solidFill>
              </a:rPr>
              <a:t>SOLUTION STANDARD</a:t>
            </a:r>
            <a:endParaRPr lang="fr-FR" sz="4000" b="1" dirty="0">
              <a:solidFill>
                <a:schemeClr val="tx2"/>
              </a:solidFill>
            </a:endParaRPr>
          </a:p>
          <a:p>
            <a:endParaRPr lang="fr-FR" sz="4000" b="1" dirty="0"/>
          </a:p>
        </p:txBody>
      </p:sp>
    </p:spTree>
    <p:extLst>
      <p:ext uri="{BB962C8B-B14F-4D97-AF65-F5344CB8AC3E}">
        <p14:creationId xmlns:p14="http://schemas.microsoft.com/office/powerpoint/2010/main" val="1554917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smtClean="0"/>
              <a:t>H4312 - Conception de Système d'Information</a:t>
            </a:r>
            <a:endParaRPr lang="en-US" dirty="0"/>
          </a:p>
        </p:txBody>
      </p:sp>
      <p:sp>
        <p:nvSpPr>
          <p:cNvPr id="5" name="Espace réservé du numéro de diapositive 4"/>
          <p:cNvSpPr>
            <a:spLocks noGrp="1"/>
          </p:cNvSpPr>
          <p:nvPr>
            <p:ph type="sldNum" sz="quarter" idx="12"/>
          </p:nvPr>
        </p:nvSpPr>
        <p:spPr/>
        <p:txBody>
          <a:bodyPr/>
          <a:lstStyle/>
          <a:p>
            <a:fld id="{4B7512A4-8CEA-47C2-9076-D6B0500FE8F9}" type="slidenum">
              <a:rPr lang="en-US" smtClean="0"/>
              <a:t>2</a:t>
            </a:fld>
            <a:r>
              <a:rPr lang="en-US" dirty="0" smtClean="0"/>
              <a:t>/35</a:t>
            </a:r>
            <a:endParaRPr lang="en-US" dirty="0"/>
          </a:p>
        </p:txBody>
      </p:sp>
      <p:sp>
        <p:nvSpPr>
          <p:cNvPr id="6" name="ZoneTexte 5"/>
          <p:cNvSpPr txBox="1"/>
          <p:nvPr/>
        </p:nvSpPr>
        <p:spPr>
          <a:xfrm>
            <a:off x="2590800" y="445923"/>
            <a:ext cx="5105400" cy="584775"/>
          </a:xfrm>
          <a:prstGeom prst="rect">
            <a:avLst/>
          </a:prstGeom>
          <a:noFill/>
        </p:spPr>
        <p:txBody>
          <a:bodyPr wrap="square" rtlCol="0">
            <a:spAutoFit/>
          </a:bodyPr>
          <a:lstStyle/>
          <a:p>
            <a:r>
              <a:rPr lang="de-DE" sz="3200" dirty="0" err="1" smtClean="0">
                <a:solidFill>
                  <a:schemeClr val="tx2"/>
                </a:solidFill>
              </a:rPr>
              <a:t>L‘équipe</a:t>
            </a:r>
            <a:r>
              <a:rPr lang="de-DE" sz="3200" dirty="0" smtClean="0">
                <a:solidFill>
                  <a:schemeClr val="tx2"/>
                </a:solidFill>
              </a:rPr>
              <a:t> </a:t>
            </a:r>
            <a:r>
              <a:rPr lang="de-DE" sz="3200" dirty="0" err="1" smtClean="0">
                <a:solidFill>
                  <a:schemeClr val="tx2"/>
                </a:solidFill>
              </a:rPr>
              <a:t>est</a:t>
            </a:r>
            <a:r>
              <a:rPr lang="de-DE" sz="3200" dirty="0" smtClean="0">
                <a:solidFill>
                  <a:schemeClr val="tx2"/>
                </a:solidFill>
              </a:rPr>
              <a:t> </a:t>
            </a:r>
            <a:r>
              <a:rPr lang="de-DE" sz="3200" dirty="0" err="1" smtClean="0">
                <a:solidFill>
                  <a:schemeClr val="tx2"/>
                </a:solidFill>
              </a:rPr>
              <a:t>composée</a:t>
            </a:r>
            <a:r>
              <a:rPr lang="de-DE" sz="3200" dirty="0" smtClean="0">
                <a:solidFill>
                  <a:schemeClr val="tx2"/>
                </a:solidFill>
              </a:rPr>
              <a:t> de:</a:t>
            </a:r>
            <a:endParaRPr lang="en-US" sz="3200" dirty="0">
              <a:solidFill>
                <a:schemeClr val="tx2"/>
              </a:solidFill>
            </a:endParaRPr>
          </a:p>
        </p:txBody>
      </p:sp>
      <p:sp>
        <p:nvSpPr>
          <p:cNvPr id="2" name="ZoneTexte 1"/>
          <p:cNvSpPr txBox="1"/>
          <p:nvPr/>
        </p:nvSpPr>
        <p:spPr>
          <a:xfrm>
            <a:off x="381000" y="1371600"/>
            <a:ext cx="8382000" cy="3693319"/>
          </a:xfrm>
          <a:prstGeom prst="rect">
            <a:avLst/>
          </a:prstGeom>
          <a:noFill/>
        </p:spPr>
        <p:txBody>
          <a:bodyPr wrap="square" rtlCol="0">
            <a:spAutoFit/>
          </a:bodyPr>
          <a:lstStyle/>
          <a:p>
            <a:r>
              <a:rPr lang="de-DE" b="1" dirty="0" smtClean="0"/>
              <a:t>Chef de </a:t>
            </a:r>
            <a:r>
              <a:rPr lang="de-DE" b="1" dirty="0" err="1" smtClean="0"/>
              <a:t>Projet</a:t>
            </a:r>
            <a:endParaRPr lang="de-DE" b="1" dirty="0" smtClean="0"/>
          </a:p>
          <a:p>
            <a:r>
              <a:rPr lang="de-DE" b="1" dirty="0" smtClean="0"/>
              <a:t>	</a:t>
            </a:r>
            <a:r>
              <a:rPr lang="de-DE" dirty="0" smtClean="0"/>
              <a:t>Monica GOLUMBEANU</a:t>
            </a:r>
          </a:p>
          <a:p>
            <a:endParaRPr lang="de-DE" dirty="0"/>
          </a:p>
          <a:p>
            <a:r>
              <a:rPr lang="fr-FR" b="1" dirty="0" smtClean="0"/>
              <a:t>Responsable</a:t>
            </a:r>
            <a:r>
              <a:rPr lang="de-DE" b="1" dirty="0" smtClean="0"/>
              <a:t> </a:t>
            </a:r>
            <a:r>
              <a:rPr lang="de-DE" b="1" dirty="0" err="1" smtClean="0"/>
              <a:t>Qualité</a:t>
            </a:r>
            <a:endParaRPr lang="de-DE" b="1" dirty="0" smtClean="0"/>
          </a:p>
          <a:p>
            <a:r>
              <a:rPr lang="de-DE" dirty="0"/>
              <a:t>	</a:t>
            </a:r>
            <a:r>
              <a:rPr lang="de-DE" dirty="0" smtClean="0"/>
              <a:t>Billy PITIOT</a:t>
            </a:r>
          </a:p>
          <a:p>
            <a:endParaRPr lang="de-DE" b="1" dirty="0"/>
          </a:p>
          <a:p>
            <a:r>
              <a:rPr lang="de-DE" b="1" dirty="0" err="1" smtClean="0"/>
              <a:t>Groupe</a:t>
            </a:r>
            <a:r>
              <a:rPr lang="de-DE" b="1" dirty="0" smtClean="0"/>
              <a:t> </a:t>
            </a:r>
            <a:r>
              <a:rPr lang="de-DE" b="1" dirty="0" err="1" smtClean="0"/>
              <a:t>étude-production</a:t>
            </a:r>
            <a:endParaRPr lang="en-US" b="1" dirty="0" smtClean="0"/>
          </a:p>
          <a:p>
            <a:r>
              <a:rPr lang="en-US" dirty="0" smtClean="0"/>
              <a:t>	</a:t>
            </a:r>
            <a:r>
              <a:rPr lang="en-US" dirty="0" err="1" smtClean="0"/>
              <a:t>Soraya</a:t>
            </a:r>
            <a:r>
              <a:rPr lang="en-US" dirty="0" smtClean="0"/>
              <a:t> BELHADJ-AISSA – </a:t>
            </a:r>
            <a:r>
              <a:rPr lang="en-US" sz="1600" dirty="0" err="1"/>
              <a:t>R</a:t>
            </a:r>
            <a:r>
              <a:rPr lang="en-US" sz="1600" dirty="0" err="1" smtClean="0"/>
              <a:t>esponsable</a:t>
            </a:r>
            <a:r>
              <a:rPr lang="en-US" sz="1600" dirty="0" smtClean="0"/>
              <a:t> </a:t>
            </a:r>
            <a:r>
              <a:rPr lang="en-US" sz="1600" dirty="0" err="1"/>
              <a:t>O</a:t>
            </a:r>
            <a:r>
              <a:rPr lang="en-US" sz="1600" dirty="0" err="1" smtClean="0"/>
              <a:t>utils</a:t>
            </a:r>
            <a:r>
              <a:rPr lang="en-US" sz="1600" dirty="0" smtClean="0"/>
              <a:t>, </a:t>
            </a:r>
            <a:r>
              <a:rPr lang="en-US" sz="1600" dirty="0" err="1" smtClean="0"/>
              <a:t>Spécialiste</a:t>
            </a:r>
            <a:r>
              <a:rPr lang="en-US" sz="1600" dirty="0" smtClean="0"/>
              <a:t> </a:t>
            </a:r>
            <a:r>
              <a:rPr lang="en-US" sz="1600" dirty="0" err="1" smtClean="0"/>
              <a:t>Achats</a:t>
            </a:r>
            <a:endParaRPr lang="en-US" sz="1600" dirty="0" smtClean="0"/>
          </a:p>
          <a:p>
            <a:r>
              <a:rPr lang="en-US" dirty="0" smtClean="0"/>
              <a:t>	J</a:t>
            </a:r>
            <a:r>
              <a:rPr lang="de-DE" dirty="0" err="1" smtClean="0"/>
              <a:t>érôme</a:t>
            </a:r>
            <a:r>
              <a:rPr lang="de-DE" dirty="0" smtClean="0"/>
              <a:t> DE-POTTER – </a:t>
            </a:r>
            <a:r>
              <a:rPr lang="de-DE" sz="1600" dirty="0" smtClean="0"/>
              <a:t>Responsable Communication, </a:t>
            </a:r>
            <a:r>
              <a:rPr lang="de-DE" sz="1600" dirty="0" err="1" smtClean="0"/>
              <a:t>Spécialiste</a:t>
            </a:r>
            <a:r>
              <a:rPr lang="de-DE" sz="1600" dirty="0" smtClean="0"/>
              <a:t> </a:t>
            </a:r>
            <a:r>
              <a:rPr lang="de-DE" sz="1600" dirty="0" err="1" smtClean="0"/>
              <a:t>Gestion</a:t>
            </a:r>
            <a:r>
              <a:rPr lang="de-DE" sz="1600" dirty="0" smtClean="0"/>
              <a:t> de </a:t>
            </a:r>
            <a:r>
              <a:rPr lang="de-DE" sz="1600" dirty="0" err="1" smtClean="0"/>
              <a:t>Parc</a:t>
            </a:r>
            <a:endParaRPr lang="de-DE" sz="1600" dirty="0" smtClean="0"/>
          </a:p>
          <a:p>
            <a:r>
              <a:rPr lang="de-DE" dirty="0" smtClean="0"/>
              <a:t>	Stefana GARTU – </a:t>
            </a:r>
            <a:r>
              <a:rPr lang="de-DE" sz="1600" dirty="0" err="1" smtClean="0"/>
              <a:t>Spécialiste</a:t>
            </a:r>
            <a:r>
              <a:rPr lang="de-DE" sz="1600" dirty="0" smtClean="0"/>
              <a:t> Maintenance</a:t>
            </a:r>
          </a:p>
          <a:p>
            <a:r>
              <a:rPr lang="de-DE" dirty="0"/>
              <a:t>	</a:t>
            </a:r>
            <a:r>
              <a:rPr lang="de-DE" dirty="0" smtClean="0"/>
              <a:t>Henrique GASPAR NOGUEIRA – </a:t>
            </a:r>
            <a:r>
              <a:rPr lang="de-DE" sz="1600" dirty="0" err="1" smtClean="0"/>
              <a:t>Spécialiste</a:t>
            </a:r>
            <a:r>
              <a:rPr lang="de-DE" sz="1600" dirty="0" smtClean="0"/>
              <a:t> </a:t>
            </a:r>
            <a:r>
              <a:rPr lang="de-DE" sz="1600" dirty="0" err="1"/>
              <a:t>Gestion</a:t>
            </a:r>
            <a:r>
              <a:rPr lang="de-DE" sz="1600" dirty="0"/>
              <a:t> de </a:t>
            </a:r>
            <a:r>
              <a:rPr lang="de-DE" sz="1600" dirty="0" err="1"/>
              <a:t>Parc</a:t>
            </a:r>
            <a:endParaRPr lang="de-DE" sz="1600" dirty="0" smtClean="0"/>
          </a:p>
          <a:p>
            <a:r>
              <a:rPr lang="de-DE" dirty="0" smtClean="0"/>
              <a:t>	Leandro RESENDE MATTIOLI – </a:t>
            </a:r>
            <a:r>
              <a:rPr lang="de-DE" sz="1600" dirty="0" err="1" smtClean="0"/>
              <a:t>Spécialiste</a:t>
            </a:r>
            <a:r>
              <a:rPr lang="de-DE" sz="1600" dirty="0" smtClean="0"/>
              <a:t> Maintenance</a:t>
            </a:r>
          </a:p>
          <a:p>
            <a:endParaRPr lang="en-US"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42923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20</a:t>
            </a:fld>
            <a:r>
              <a:rPr lang="en-US" dirty="0" smtClean="0"/>
              <a:t>/35</a:t>
            </a:r>
            <a:endParaRPr lang="en-US" dirty="0"/>
          </a:p>
        </p:txBody>
      </p:sp>
      <p:sp>
        <p:nvSpPr>
          <p:cNvPr id="5" name="Titre 1"/>
          <p:cNvSpPr>
            <a:spLocks noGrp="1"/>
          </p:cNvSpPr>
          <p:nvPr/>
        </p:nvSpPr>
        <p:spPr bwMode="auto">
          <a:xfrm>
            <a:off x="697869" y="228600"/>
            <a:ext cx="7607931"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3200" dirty="0">
                <a:solidFill>
                  <a:schemeClr val="tx2"/>
                </a:solidFill>
                <a:latin typeface="+mn-lt"/>
                <a:ea typeface="+mn-ea"/>
                <a:cs typeface="+mn-cs"/>
              </a:rPr>
              <a:t>Pourquoi SAP pour GSTP?</a:t>
            </a:r>
          </a:p>
        </p:txBody>
      </p:sp>
      <p:pic>
        <p:nvPicPr>
          <p:cNvPr id="6" name="Espace réservé du contenu 3" descr="sap.JPG"/>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43025"/>
            <a:ext cx="761512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819957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21</a:t>
            </a:fld>
            <a:r>
              <a:rPr lang="en-US" dirty="0" smtClean="0"/>
              <a:t>/35</a:t>
            </a:r>
            <a:endParaRPr lang="en-US" dirty="0"/>
          </a:p>
        </p:txBody>
      </p:sp>
      <p:pic>
        <p:nvPicPr>
          <p:cNvPr id="6" name="Espace réservé du contenu 3" descr="printecran.PNG"/>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338" y="3078163"/>
            <a:ext cx="4187825"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descr="scenario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4275" y="1220788"/>
            <a:ext cx="4962525" cy="274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 7" descr="demande_materiel.em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3025" y="4221163"/>
            <a:ext cx="3429000"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re 1"/>
          <p:cNvSpPr>
            <a:spLocks noGrp="1"/>
          </p:cNvSpPr>
          <p:nvPr/>
        </p:nvSpPr>
        <p:spPr bwMode="auto">
          <a:xfrm>
            <a:off x="697869" y="228600"/>
            <a:ext cx="7988931"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3200" dirty="0" smtClean="0">
                <a:solidFill>
                  <a:schemeClr val="tx2"/>
                </a:solidFill>
                <a:latin typeface="+mn-lt"/>
                <a:ea typeface="+mn-ea"/>
                <a:cs typeface="+mn-cs"/>
              </a:rPr>
              <a:t>Nous avons appliqué la démarche SAP suivante</a:t>
            </a:r>
            <a:endParaRPr lang="fr-FR" sz="3200" dirty="0">
              <a:solidFill>
                <a:schemeClr val="tx2"/>
              </a:solidFill>
              <a:latin typeface="+mn-lt"/>
              <a:ea typeface="+mn-ea"/>
              <a:cs typeface="+mn-cs"/>
            </a:endParaRPr>
          </a:p>
        </p:txBody>
      </p:sp>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925" y="1737079"/>
            <a:ext cx="3038475" cy="777521"/>
          </a:xfrm>
          <a:prstGeom prst="rect">
            <a:avLst/>
          </a:prstGeom>
        </p:spPr>
      </p:pic>
      <p:sp>
        <p:nvSpPr>
          <p:cNvPr id="11"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spTree>
    <p:extLst>
      <p:ext uri="{BB962C8B-B14F-4D97-AF65-F5344CB8AC3E}">
        <p14:creationId xmlns:p14="http://schemas.microsoft.com/office/powerpoint/2010/main" val="958673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22</a:t>
            </a:fld>
            <a:r>
              <a:rPr lang="en-US" dirty="0" smtClean="0"/>
              <a:t>/35</a:t>
            </a:r>
            <a:endParaRPr lang="en-US" dirty="0"/>
          </a:p>
        </p:txBody>
      </p:sp>
      <p:pic>
        <p:nvPicPr>
          <p:cNvPr id="5" name="Espace réservé du contenu 5" descr="tudo.emf"/>
          <p:cNvPicPr>
            <a:picLocks noGrp="1"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212" y="685800"/>
            <a:ext cx="3862388"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re 1"/>
          <p:cNvSpPr>
            <a:spLocks noGrp="1"/>
          </p:cNvSpPr>
          <p:nvPr/>
        </p:nvSpPr>
        <p:spPr bwMode="auto">
          <a:xfrm>
            <a:off x="685800" y="304800"/>
            <a:ext cx="7836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3200" dirty="0">
                <a:solidFill>
                  <a:schemeClr val="tx2"/>
                </a:solidFill>
                <a:latin typeface="+mn-lt"/>
                <a:ea typeface="+mn-ea"/>
                <a:cs typeface="+mn-cs"/>
              </a:rPr>
              <a:t>Exemple type d’un </a:t>
            </a:r>
            <a:r>
              <a:rPr lang="fr-FR" sz="3200" dirty="0" smtClean="0">
                <a:solidFill>
                  <a:schemeClr val="tx2"/>
                </a:solidFill>
                <a:latin typeface="+mn-lt"/>
                <a:ea typeface="+mn-ea"/>
                <a:cs typeface="+mn-cs"/>
              </a:rPr>
              <a:t>scénario probable</a:t>
            </a:r>
            <a:endParaRPr lang="fr-FR" sz="3200" dirty="0">
              <a:solidFill>
                <a:schemeClr val="tx2"/>
              </a:solidFill>
              <a:latin typeface="+mn-lt"/>
              <a:ea typeface="+mn-ea"/>
              <a:cs typeface="+mn-cs"/>
            </a:endParaRPr>
          </a:p>
        </p:txBody>
      </p:sp>
      <p:sp>
        <p:nvSpPr>
          <p:cNvPr id="11"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505150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a:xfrm>
            <a:off x="6547166" y="6340475"/>
            <a:ext cx="2133600" cy="365125"/>
          </a:xfrm>
        </p:spPr>
        <p:txBody>
          <a:bodyPr/>
          <a:lstStyle/>
          <a:p>
            <a:fld id="{4B7512A4-8CEA-47C2-9076-D6B0500FE8F9}" type="slidenum">
              <a:rPr lang="en-US" smtClean="0"/>
              <a:t>23</a:t>
            </a:fld>
            <a:r>
              <a:rPr lang="en-US" dirty="0" smtClean="0"/>
              <a:t>/35</a:t>
            </a:r>
            <a:endParaRPr lang="en-US" dirty="0"/>
          </a:p>
        </p:txBody>
      </p:sp>
      <p:pic>
        <p:nvPicPr>
          <p:cNvPr id="5" name="Espace réservé du contenu 3" descr="demande_materiel.emf"/>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5250"/>
            <a:ext cx="8869363"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7" name="Titre 1"/>
          <p:cNvSpPr>
            <a:spLocks noGrp="1"/>
          </p:cNvSpPr>
          <p:nvPr/>
        </p:nvSpPr>
        <p:spPr bwMode="auto">
          <a:xfrm>
            <a:off x="463235" y="381000"/>
            <a:ext cx="8217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2400" dirty="0" smtClean="0">
                <a:solidFill>
                  <a:schemeClr val="tx2"/>
                </a:solidFill>
                <a:latin typeface="+mn-lt"/>
                <a:ea typeface="+mn-ea"/>
                <a:cs typeface="+mn-cs"/>
              </a:rPr>
              <a:t>Un chantier demande du matériel au Service Gestion Matériel</a:t>
            </a:r>
            <a:endParaRPr lang="fr-FR" sz="2400" dirty="0">
              <a:solidFill>
                <a:schemeClr val="tx2"/>
              </a:solidFill>
              <a:latin typeface="+mn-lt"/>
              <a:ea typeface="+mn-ea"/>
              <a:cs typeface="+mn-cs"/>
            </a:endParaRPr>
          </a:p>
        </p:txBody>
      </p:sp>
      <p:sp>
        <p:nvSpPr>
          <p:cNvPr id="8"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spTree>
    <p:extLst>
      <p:ext uri="{BB962C8B-B14F-4D97-AF65-F5344CB8AC3E}">
        <p14:creationId xmlns:p14="http://schemas.microsoft.com/office/powerpoint/2010/main" val="22491575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24</a:t>
            </a:fld>
            <a:r>
              <a:rPr lang="en-US" dirty="0" smtClean="0"/>
              <a:t>/35</a:t>
            </a:r>
            <a:endParaRPr lang="en-US" dirty="0"/>
          </a:p>
        </p:txBody>
      </p:sp>
      <p:sp>
        <p:nvSpPr>
          <p:cNvPr id="6" name="Titre 1"/>
          <p:cNvSpPr>
            <a:spLocks noGrp="1"/>
          </p:cNvSpPr>
          <p:nvPr/>
        </p:nvSpPr>
        <p:spPr bwMode="auto">
          <a:xfrm>
            <a:off x="463235" y="381000"/>
            <a:ext cx="8217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2400" dirty="0" smtClean="0">
                <a:solidFill>
                  <a:schemeClr val="tx2"/>
                </a:solidFill>
                <a:latin typeface="+mn-lt"/>
                <a:ea typeface="+mn-ea"/>
                <a:cs typeface="+mn-cs"/>
              </a:rPr>
              <a:t>Le matériel n’est pas disponible =</a:t>
            </a:r>
            <a:r>
              <a:rPr lang="en-US" sz="2400" dirty="0" smtClean="0">
                <a:solidFill>
                  <a:schemeClr val="tx2"/>
                </a:solidFill>
                <a:latin typeface="+mn-lt"/>
                <a:ea typeface="+mn-ea"/>
                <a:cs typeface="+mn-cs"/>
              </a:rPr>
              <a:t>&gt; Location</a:t>
            </a:r>
            <a:endParaRPr lang="fr-FR" sz="2400" dirty="0">
              <a:solidFill>
                <a:schemeClr val="tx2"/>
              </a:solidFill>
              <a:latin typeface="+mn-lt"/>
              <a:ea typeface="+mn-ea"/>
              <a:cs typeface="+mn-cs"/>
            </a:endParaRPr>
          </a:p>
        </p:txBody>
      </p:sp>
      <p:pic>
        <p:nvPicPr>
          <p:cNvPr id="7" name="Espace réservé du contenu 3" descr="demande_location_materiel.emf"/>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156" y="1066799"/>
            <a:ext cx="8421687"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25872285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25</a:t>
            </a:fld>
            <a:r>
              <a:rPr lang="en-US" dirty="0" smtClean="0"/>
              <a:t>/35</a:t>
            </a:r>
            <a:endParaRPr lang="en-US" dirty="0"/>
          </a:p>
        </p:txBody>
      </p:sp>
      <p:sp>
        <p:nvSpPr>
          <p:cNvPr id="6" name="Titre 1"/>
          <p:cNvSpPr>
            <a:spLocks noGrp="1"/>
          </p:cNvSpPr>
          <p:nvPr/>
        </p:nvSpPr>
        <p:spPr bwMode="auto">
          <a:xfrm>
            <a:off x="463235" y="381000"/>
            <a:ext cx="8217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2400" dirty="0" smtClean="0">
                <a:solidFill>
                  <a:schemeClr val="tx2"/>
                </a:solidFill>
                <a:latin typeface="+mn-lt"/>
                <a:ea typeface="+mn-ea"/>
                <a:cs typeface="+mn-cs"/>
              </a:rPr>
              <a:t>On réceptionne le matériel</a:t>
            </a:r>
            <a:endParaRPr lang="fr-FR" sz="2400" dirty="0">
              <a:solidFill>
                <a:schemeClr val="tx2"/>
              </a:solidFill>
              <a:latin typeface="+mn-lt"/>
              <a:ea typeface="+mn-ea"/>
              <a:cs typeface="+mn-cs"/>
            </a:endParaRPr>
          </a:p>
        </p:txBody>
      </p:sp>
      <p:sp>
        <p:nvSpPr>
          <p:cNvPr id="7"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pic>
        <p:nvPicPr>
          <p:cNvPr id="8" name="Espace réservé du contenu 3" descr="reception_materiel_affectation.emf"/>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625" y="867569"/>
            <a:ext cx="8032750" cy="512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2936210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26</a:t>
            </a:fld>
            <a:r>
              <a:rPr lang="en-US" dirty="0" smtClean="0"/>
              <a:t>/35</a:t>
            </a:r>
            <a:endParaRPr lang="en-US" dirty="0"/>
          </a:p>
        </p:txBody>
      </p:sp>
      <p:pic>
        <p:nvPicPr>
          <p:cNvPr id="5" name="Espace réservé du contenu 3" descr="achats.emf"/>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4469" y="763588"/>
            <a:ext cx="6215063" cy="548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re 1"/>
          <p:cNvSpPr>
            <a:spLocks noGrp="1"/>
          </p:cNvSpPr>
          <p:nvPr/>
        </p:nvSpPr>
        <p:spPr bwMode="auto">
          <a:xfrm>
            <a:off x="463235" y="381000"/>
            <a:ext cx="821753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fr-FR" sz="2400" dirty="0" smtClean="0">
                <a:solidFill>
                  <a:schemeClr val="tx2"/>
                </a:solidFill>
                <a:latin typeface="+mn-lt"/>
                <a:ea typeface="+mn-ea"/>
                <a:cs typeface="+mn-cs"/>
              </a:rPr>
              <a:t>Si rentable on achète du matériel</a:t>
            </a:r>
            <a:endParaRPr lang="fr-FR" sz="2400" dirty="0">
              <a:solidFill>
                <a:schemeClr val="tx2"/>
              </a:solidFill>
              <a:latin typeface="+mn-lt"/>
              <a:ea typeface="+mn-ea"/>
              <a:cs typeface="+mn-cs"/>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8"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Solution Standard</a:t>
            </a:r>
            <a:endParaRPr lang="en-US" dirty="0"/>
          </a:p>
        </p:txBody>
      </p:sp>
    </p:spTree>
    <p:extLst>
      <p:ext uri="{BB962C8B-B14F-4D97-AF65-F5344CB8AC3E}">
        <p14:creationId xmlns:p14="http://schemas.microsoft.com/office/powerpoint/2010/main" val="40720561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27</a:t>
            </a:fld>
            <a:r>
              <a:rPr lang="en-US" dirty="0" smtClean="0"/>
              <a:t>/35</a:t>
            </a:r>
            <a:endParaRPr lang="en-US" dirty="0"/>
          </a:p>
        </p:txBody>
      </p:sp>
      <p:sp>
        <p:nvSpPr>
          <p:cNvPr id="5" name="Rectangle 4"/>
          <p:cNvSpPr/>
          <p:nvPr/>
        </p:nvSpPr>
        <p:spPr>
          <a:xfrm>
            <a:off x="1524000" y="2547257"/>
            <a:ext cx="6476999" cy="1938992"/>
          </a:xfrm>
          <a:prstGeom prst="rect">
            <a:avLst/>
          </a:prstGeom>
        </p:spPr>
        <p:txBody>
          <a:bodyPr wrap="square">
            <a:spAutoFit/>
          </a:bodyPr>
          <a:lstStyle/>
          <a:p>
            <a:pPr algn="ctr"/>
            <a:r>
              <a:rPr lang="fr-FR" sz="4000" b="1" dirty="0" smtClean="0">
                <a:solidFill>
                  <a:schemeClr val="tx2"/>
                </a:solidFill>
              </a:rPr>
              <a:t>ÉVALUATION DES SOLUTIONS, CHOIX</a:t>
            </a:r>
            <a:endParaRPr lang="fr-FR" sz="4000" b="1" dirty="0">
              <a:solidFill>
                <a:schemeClr val="tx2"/>
              </a:solidFill>
            </a:endParaRPr>
          </a:p>
          <a:p>
            <a:pPr algn="ctr"/>
            <a:endParaRPr lang="fr-FR" sz="4000" b="1" dirty="0"/>
          </a:p>
        </p:txBody>
      </p:sp>
    </p:spTree>
    <p:extLst>
      <p:ext uri="{BB962C8B-B14F-4D97-AF65-F5344CB8AC3E}">
        <p14:creationId xmlns:p14="http://schemas.microsoft.com/office/powerpoint/2010/main" val="30897010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28</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graphicFrame>
        <p:nvGraphicFramePr>
          <p:cNvPr id="45" name="Tableau 44"/>
          <p:cNvGraphicFramePr>
            <a:graphicFrameLocks noGrp="1"/>
          </p:cNvGraphicFramePr>
          <p:nvPr>
            <p:extLst>
              <p:ext uri="{D42A27DB-BD31-4B8C-83A1-F6EECF244321}">
                <p14:modId xmlns:p14="http://schemas.microsoft.com/office/powerpoint/2010/main" val="3140808732"/>
              </p:ext>
            </p:extLst>
          </p:nvPr>
        </p:nvGraphicFramePr>
        <p:xfrm>
          <a:off x="762000" y="1467532"/>
          <a:ext cx="7696200" cy="3594428"/>
        </p:xfrm>
        <a:graphic>
          <a:graphicData uri="http://schemas.openxmlformats.org/drawingml/2006/table">
            <a:tbl>
              <a:tblPr firstRow="1" bandRow="1">
                <a:tableStyleId>{93296810-A885-4BE3-A3E7-6D5BEEA58F35}</a:tableStyleId>
              </a:tblPr>
              <a:tblGrid>
                <a:gridCol w="3810000"/>
                <a:gridCol w="3886200"/>
              </a:tblGrid>
              <a:tr h="391877">
                <a:tc>
                  <a:txBody>
                    <a:bodyPr/>
                    <a:lstStyle/>
                    <a:p>
                      <a:pPr algn="ctr"/>
                      <a:r>
                        <a:rPr lang="de-DE" dirty="0" err="1" smtClean="0"/>
                        <a:t>Coûts</a:t>
                      </a:r>
                      <a:r>
                        <a:rPr lang="de-DE" baseline="0" dirty="0" smtClean="0"/>
                        <a:t> </a:t>
                      </a:r>
                      <a:r>
                        <a:rPr lang="de-DE" baseline="0" dirty="0" err="1" smtClean="0"/>
                        <a:t>d‘investissement</a:t>
                      </a:r>
                      <a:endParaRPr lang="en-US" dirty="0"/>
                    </a:p>
                  </a:txBody>
                  <a:tcPr/>
                </a:tc>
                <a:tc>
                  <a:txBody>
                    <a:bodyPr/>
                    <a:lstStyle/>
                    <a:p>
                      <a:pPr algn="ctr"/>
                      <a:r>
                        <a:rPr lang="de-DE" dirty="0" err="1" smtClean="0"/>
                        <a:t>Montant</a:t>
                      </a:r>
                      <a:endParaRPr lang="en-US" dirty="0"/>
                    </a:p>
                  </a:txBody>
                  <a:tcPr/>
                </a:tc>
              </a:tr>
              <a:tr h="707554">
                <a:tc>
                  <a:txBody>
                    <a:bodyPr/>
                    <a:lstStyle/>
                    <a:p>
                      <a:pPr algn="l"/>
                      <a:r>
                        <a:rPr lang="de-DE" dirty="0" err="1" smtClean="0"/>
                        <a:t>Developpement</a:t>
                      </a:r>
                      <a:r>
                        <a:rPr lang="de-DE" dirty="0" smtClean="0"/>
                        <a:t> de </a:t>
                      </a:r>
                      <a:r>
                        <a:rPr lang="de-DE" dirty="0" err="1" smtClean="0"/>
                        <a:t>l‘application</a:t>
                      </a:r>
                      <a:r>
                        <a:rPr lang="de-DE" baseline="0" dirty="0" smtClean="0"/>
                        <a:t> </a:t>
                      </a:r>
                      <a:r>
                        <a:rPr lang="de-DE" baseline="0" dirty="0" err="1" smtClean="0"/>
                        <a:t>spécifique</a:t>
                      </a:r>
                      <a:endParaRPr lang="en-US" dirty="0"/>
                    </a:p>
                  </a:txBody>
                  <a:tcPr anchor="ctr"/>
                </a:tc>
                <a:tc>
                  <a:txBody>
                    <a:bodyPr/>
                    <a:lstStyle/>
                    <a:p>
                      <a:pPr algn="ctr"/>
                      <a:r>
                        <a:rPr lang="de-DE" dirty="0" smtClean="0"/>
                        <a:t>300 000 €</a:t>
                      </a:r>
                      <a:endParaRPr lang="en-US" dirty="0"/>
                    </a:p>
                  </a:txBody>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Matériel</a:t>
                      </a:r>
                      <a:r>
                        <a:rPr lang="de-DE" dirty="0" smtClean="0"/>
                        <a:t> </a:t>
                      </a:r>
                      <a:r>
                        <a:rPr lang="de-DE" dirty="0" err="1" smtClean="0"/>
                        <a:t>informatique</a:t>
                      </a:r>
                      <a:endParaRPr lang="en-US" dirty="0" smtClean="0"/>
                    </a:p>
                    <a:p>
                      <a:endParaRPr lang="en-US" dirty="0"/>
                    </a:p>
                  </a:txBody>
                  <a:tcPr/>
                </a:tc>
                <a:tc>
                  <a:txBody>
                    <a:bodyPr/>
                    <a:lstStyle/>
                    <a:p>
                      <a:pPr algn="ctr"/>
                      <a:r>
                        <a:rPr lang="de-DE" dirty="0" smtClean="0"/>
                        <a:t>26300 €</a:t>
                      </a:r>
                      <a:endParaRPr lang="en-US" dirty="0"/>
                    </a:p>
                  </a:txBody>
                  <a:tcPr/>
                </a:tc>
              </a:tr>
              <a:tr h="426720">
                <a:tc>
                  <a:txBody>
                    <a:bodyPr/>
                    <a:lstStyle/>
                    <a:p>
                      <a:pPr algn="l"/>
                      <a:r>
                        <a:rPr lang="de-DE" dirty="0" err="1" smtClean="0"/>
                        <a:t>Configuration</a:t>
                      </a:r>
                      <a:r>
                        <a:rPr lang="de-DE" dirty="0" smtClean="0"/>
                        <a:t> du </a:t>
                      </a:r>
                      <a:r>
                        <a:rPr lang="de-DE" dirty="0" err="1" smtClean="0"/>
                        <a:t>système</a:t>
                      </a:r>
                      <a:r>
                        <a:rPr lang="de-DE" baseline="0" dirty="0" smtClean="0"/>
                        <a:t> </a:t>
                      </a:r>
                      <a:r>
                        <a:rPr lang="de-DE" baseline="0" dirty="0" err="1" smtClean="0"/>
                        <a:t>cible</a:t>
                      </a:r>
                      <a:endParaRPr lang="de-DE" baseline="0" dirty="0" smtClean="0"/>
                    </a:p>
                  </a:txBody>
                  <a:tcPr/>
                </a:tc>
                <a:tc>
                  <a:txBody>
                    <a:bodyPr/>
                    <a:lstStyle/>
                    <a:p>
                      <a:pPr algn="ctr"/>
                      <a:r>
                        <a:rPr lang="de-DE" dirty="0" smtClean="0"/>
                        <a:t>3050 €</a:t>
                      </a:r>
                      <a:endParaRPr lang="en-US" dirty="0"/>
                    </a:p>
                  </a:txBody>
                  <a:tcPr/>
                </a:tc>
              </a:tr>
              <a:tr h="391877">
                <a:tc>
                  <a:txBody>
                    <a:bodyPr/>
                    <a:lstStyle/>
                    <a:p>
                      <a:r>
                        <a:rPr lang="de-DE" baseline="0" dirty="0" smtClean="0"/>
                        <a:t>Formation des </a:t>
                      </a:r>
                      <a:r>
                        <a:rPr lang="de-DE" baseline="0" dirty="0" err="1" smtClean="0"/>
                        <a:t>acteurs</a:t>
                      </a:r>
                      <a:endParaRPr lang="de-DE" baseline="0" dirty="0" smtClean="0"/>
                    </a:p>
                  </a:txBody>
                  <a:tcPr/>
                </a:tc>
                <a:tc>
                  <a:txBody>
                    <a:bodyPr/>
                    <a:lstStyle/>
                    <a:p>
                      <a:pPr algn="ctr"/>
                      <a:r>
                        <a:rPr lang="de-DE" dirty="0" smtClean="0"/>
                        <a:t>3500 €</a:t>
                      </a:r>
                      <a:endParaRPr lang="en-US" dirty="0"/>
                    </a:p>
                  </a:txBody>
                  <a:tcPr/>
                </a:tc>
              </a:tr>
              <a:tr h="3918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Primes </a:t>
                      </a:r>
                      <a:r>
                        <a:rPr lang="de-DE" dirty="0" err="1" smtClean="0"/>
                        <a:t>pour</a:t>
                      </a:r>
                      <a:r>
                        <a:rPr lang="de-DE" dirty="0" smtClean="0"/>
                        <a:t> les </a:t>
                      </a:r>
                      <a:r>
                        <a:rPr lang="de-DE" dirty="0" err="1" smtClean="0"/>
                        <a:t>personnes</a:t>
                      </a:r>
                      <a:r>
                        <a:rPr lang="de-DE" baseline="0" dirty="0" smtClean="0"/>
                        <a:t> </a:t>
                      </a:r>
                      <a:r>
                        <a:rPr lang="de-DE" baseline="0" dirty="0" err="1" smtClean="0"/>
                        <a:t>licenciées</a:t>
                      </a:r>
                      <a:endParaRPr lang="en-US" dirty="0" smtClean="0"/>
                    </a:p>
                    <a:p>
                      <a:endParaRPr lang="de-DE" baseline="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t>180 000 €</a:t>
                      </a:r>
                      <a:endParaRPr lang="en-US" dirty="0" smtClean="0"/>
                    </a:p>
                    <a:p>
                      <a:pPr algn="ctr"/>
                      <a:endParaRPr lang="en-US" dirty="0"/>
                    </a:p>
                  </a:txBody>
                  <a:tcPr/>
                </a:tc>
              </a:tr>
              <a:tr h="391877">
                <a:tc>
                  <a:txBody>
                    <a:bodyPr/>
                    <a:lstStyle/>
                    <a:p>
                      <a:pPr algn="ctr"/>
                      <a:r>
                        <a:rPr lang="de-DE" sz="2000" b="1" baseline="0" dirty="0" smtClean="0">
                          <a:solidFill>
                            <a:schemeClr val="bg1"/>
                          </a:solidFill>
                        </a:rPr>
                        <a:t>TOTAL</a:t>
                      </a:r>
                    </a:p>
                  </a:txBody>
                  <a:tcPr>
                    <a:solidFill>
                      <a:schemeClr val="accent6">
                        <a:lumMod val="75000"/>
                      </a:schemeClr>
                    </a:solidFill>
                  </a:tcPr>
                </a:tc>
                <a:tc>
                  <a:txBody>
                    <a:bodyPr/>
                    <a:lstStyle/>
                    <a:p>
                      <a:pPr algn="ctr"/>
                      <a:r>
                        <a:rPr lang="de-DE" sz="2000" b="1" dirty="0" smtClean="0">
                          <a:solidFill>
                            <a:schemeClr val="bg1"/>
                          </a:solidFill>
                        </a:rPr>
                        <a:t>512 850 €</a:t>
                      </a:r>
                      <a:endParaRPr lang="en-US" sz="2000" b="1" dirty="0">
                        <a:solidFill>
                          <a:schemeClr val="bg1"/>
                        </a:solidFill>
                      </a:endParaRPr>
                    </a:p>
                  </a:txBody>
                  <a:tcPr>
                    <a:solidFill>
                      <a:schemeClr val="accent6">
                        <a:lumMod val="75000"/>
                      </a:schemeClr>
                    </a:solidFill>
                  </a:tcPr>
                </a:tc>
              </a:tr>
            </a:tbl>
          </a:graphicData>
        </a:graphic>
      </p:graphicFrame>
      <p:sp>
        <p:nvSpPr>
          <p:cNvPr id="47" name="Rectangle 46"/>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Analyse des coûts pour la solution spécifique</a:t>
            </a:r>
            <a:endParaRPr lang="pt-BR" sz="3200" dirty="0">
              <a:solidFill>
                <a:schemeClr val="tx2"/>
              </a:solidFill>
              <a:latin typeface="+mn-lt"/>
              <a:ea typeface="+mn-ea"/>
              <a:cs typeface="+mn-cs"/>
            </a:endParaRPr>
          </a:p>
        </p:txBody>
      </p:sp>
      <p:sp>
        <p:nvSpPr>
          <p:cNvPr id="48" name="Rectangle 47"/>
          <p:cNvSpPr/>
          <p:nvPr/>
        </p:nvSpPr>
        <p:spPr>
          <a:xfrm>
            <a:off x="685800" y="4572000"/>
            <a:ext cx="7848600" cy="533400"/>
          </a:xfrm>
          <a:prstGeom prst="rect">
            <a:avLst/>
          </a:prstGeom>
          <a:noFill/>
          <a:ln w="6350">
            <a:solidFill>
              <a:schemeClr val="tx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9" name="Imag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15146042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29</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sp>
        <p:nvSpPr>
          <p:cNvPr id="6" name="Rectangle 5"/>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Analyse des coûts pour la solution standard</a:t>
            </a:r>
            <a:endParaRPr lang="pt-BR" sz="3200" dirty="0">
              <a:solidFill>
                <a:schemeClr val="tx2"/>
              </a:solidFill>
              <a:latin typeface="+mn-lt"/>
              <a:ea typeface="+mn-ea"/>
              <a:cs typeface="+mn-cs"/>
            </a:endParaRPr>
          </a:p>
        </p:txBody>
      </p:sp>
      <p:graphicFrame>
        <p:nvGraphicFramePr>
          <p:cNvPr id="7" name="Tableau 6"/>
          <p:cNvGraphicFramePr>
            <a:graphicFrameLocks noGrp="1"/>
          </p:cNvGraphicFramePr>
          <p:nvPr>
            <p:extLst>
              <p:ext uri="{D42A27DB-BD31-4B8C-83A1-F6EECF244321}">
                <p14:modId xmlns:p14="http://schemas.microsoft.com/office/powerpoint/2010/main" val="526282929"/>
              </p:ext>
            </p:extLst>
          </p:nvPr>
        </p:nvGraphicFramePr>
        <p:xfrm>
          <a:off x="762000" y="1467532"/>
          <a:ext cx="7696200" cy="3594428"/>
        </p:xfrm>
        <a:graphic>
          <a:graphicData uri="http://schemas.openxmlformats.org/drawingml/2006/table">
            <a:tbl>
              <a:tblPr firstRow="1" bandRow="1">
                <a:tableStyleId>{93296810-A885-4BE3-A3E7-6D5BEEA58F35}</a:tableStyleId>
              </a:tblPr>
              <a:tblGrid>
                <a:gridCol w="3810000"/>
                <a:gridCol w="3886200"/>
              </a:tblGrid>
              <a:tr h="391877">
                <a:tc>
                  <a:txBody>
                    <a:bodyPr/>
                    <a:lstStyle/>
                    <a:p>
                      <a:pPr algn="ctr"/>
                      <a:r>
                        <a:rPr lang="de-DE" dirty="0" err="1" smtClean="0"/>
                        <a:t>Coûts</a:t>
                      </a:r>
                      <a:r>
                        <a:rPr lang="de-DE" baseline="0" dirty="0" smtClean="0"/>
                        <a:t> </a:t>
                      </a:r>
                      <a:r>
                        <a:rPr lang="de-DE" baseline="0" dirty="0" err="1" smtClean="0"/>
                        <a:t>d‘investissement</a:t>
                      </a:r>
                      <a:endParaRPr lang="en-US" dirty="0"/>
                    </a:p>
                  </a:txBody>
                  <a:tcPr/>
                </a:tc>
                <a:tc>
                  <a:txBody>
                    <a:bodyPr/>
                    <a:lstStyle/>
                    <a:p>
                      <a:pPr algn="ctr"/>
                      <a:r>
                        <a:rPr lang="de-DE" dirty="0" err="1" smtClean="0"/>
                        <a:t>Montant</a:t>
                      </a:r>
                      <a:endParaRPr lang="en-US" dirty="0"/>
                    </a:p>
                  </a:txBody>
                  <a:tcPr/>
                </a:tc>
              </a:tr>
              <a:tr h="707554">
                <a:tc>
                  <a:txBody>
                    <a:bodyPr/>
                    <a:lstStyle/>
                    <a:p>
                      <a:pPr algn="l"/>
                      <a:r>
                        <a:rPr lang="de-DE" dirty="0" err="1" smtClean="0"/>
                        <a:t>Acquisition</a:t>
                      </a:r>
                      <a:r>
                        <a:rPr lang="de-DE" dirty="0" smtClean="0"/>
                        <a:t> de </a:t>
                      </a:r>
                      <a:r>
                        <a:rPr lang="de-DE" dirty="0" err="1" smtClean="0"/>
                        <a:t>l‘ERP</a:t>
                      </a:r>
                      <a:endParaRPr lang="en-US" dirty="0"/>
                    </a:p>
                  </a:txBody>
                  <a:tcPr anchor="ctr"/>
                </a:tc>
                <a:tc>
                  <a:txBody>
                    <a:bodyPr/>
                    <a:lstStyle/>
                    <a:p>
                      <a:pPr algn="ctr"/>
                      <a:r>
                        <a:rPr lang="de-DE" dirty="0" smtClean="0"/>
                        <a:t>428000€</a:t>
                      </a:r>
                      <a:endParaRPr lang="en-US" dirty="0"/>
                    </a:p>
                  </a:txBody>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Matériel</a:t>
                      </a:r>
                      <a:r>
                        <a:rPr lang="de-DE" dirty="0" smtClean="0"/>
                        <a:t> </a:t>
                      </a:r>
                      <a:r>
                        <a:rPr lang="de-DE" dirty="0" err="1" smtClean="0"/>
                        <a:t>informatique</a:t>
                      </a:r>
                      <a:endParaRPr lang="en-US" dirty="0" smtClean="0"/>
                    </a:p>
                    <a:p>
                      <a:endParaRPr lang="en-US" dirty="0"/>
                    </a:p>
                  </a:txBody>
                  <a:tcPr/>
                </a:tc>
                <a:tc>
                  <a:txBody>
                    <a:bodyPr/>
                    <a:lstStyle/>
                    <a:p>
                      <a:pPr algn="ctr"/>
                      <a:r>
                        <a:rPr lang="de-DE" dirty="0" smtClean="0"/>
                        <a:t>27100 €</a:t>
                      </a:r>
                      <a:endParaRPr lang="en-US" dirty="0"/>
                    </a:p>
                  </a:txBody>
                  <a:tcPr/>
                </a:tc>
              </a:tr>
              <a:tr h="426720">
                <a:tc>
                  <a:txBody>
                    <a:bodyPr/>
                    <a:lstStyle/>
                    <a:p>
                      <a:pPr algn="l"/>
                      <a:r>
                        <a:rPr lang="de-DE" dirty="0" err="1" smtClean="0"/>
                        <a:t>Configuration</a:t>
                      </a:r>
                      <a:r>
                        <a:rPr lang="de-DE" dirty="0" smtClean="0"/>
                        <a:t> du </a:t>
                      </a:r>
                      <a:r>
                        <a:rPr lang="de-DE" dirty="0" err="1" smtClean="0"/>
                        <a:t>système</a:t>
                      </a:r>
                      <a:r>
                        <a:rPr lang="de-DE" baseline="0" dirty="0" smtClean="0"/>
                        <a:t> </a:t>
                      </a:r>
                      <a:r>
                        <a:rPr lang="de-DE" baseline="0" dirty="0" err="1" smtClean="0"/>
                        <a:t>cible</a:t>
                      </a:r>
                      <a:endParaRPr lang="de-DE" baseline="0" dirty="0" smtClean="0"/>
                    </a:p>
                  </a:txBody>
                  <a:tcPr/>
                </a:tc>
                <a:tc>
                  <a:txBody>
                    <a:bodyPr/>
                    <a:lstStyle/>
                    <a:p>
                      <a:pPr algn="ctr"/>
                      <a:r>
                        <a:rPr lang="de-DE" dirty="0" smtClean="0"/>
                        <a:t>6100 €</a:t>
                      </a:r>
                      <a:endParaRPr lang="en-US" dirty="0"/>
                    </a:p>
                  </a:txBody>
                  <a:tcPr/>
                </a:tc>
              </a:tr>
              <a:tr h="391877">
                <a:tc>
                  <a:txBody>
                    <a:bodyPr/>
                    <a:lstStyle/>
                    <a:p>
                      <a:r>
                        <a:rPr lang="de-DE" baseline="0" dirty="0" smtClean="0"/>
                        <a:t>Formation des </a:t>
                      </a:r>
                      <a:r>
                        <a:rPr lang="de-DE" baseline="0" dirty="0" err="1" smtClean="0"/>
                        <a:t>acteurs</a:t>
                      </a:r>
                      <a:endParaRPr lang="de-DE" baseline="0" dirty="0" smtClean="0"/>
                    </a:p>
                  </a:txBody>
                  <a:tcPr/>
                </a:tc>
                <a:tc>
                  <a:txBody>
                    <a:bodyPr/>
                    <a:lstStyle/>
                    <a:p>
                      <a:pPr algn="ctr"/>
                      <a:r>
                        <a:rPr lang="de-DE" dirty="0" smtClean="0"/>
                        <a:t>38800 €</a:t>
                      </a:r>
                      <a:endParaRPr lang="en-US" dirty="0"/>
                    </a:p>
                  </a:txBody>
                  <a:tcPr/>
                </a:tc>
              </a:tr>
              <a:tr h="3918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Primes </a:t>
                      </a:r>
                      <a:r>
                        <a:rPr lang="de-DE" dirty="0" err="1" smtClean="0"/>
                        <a:t>pour</a:t>
                      </a:r>
                      <a:r>
                        <a:rPr lang="de-DE" dirty="0" smtClean="0"/>
                        <a:t> les </a:t>
                      </a:r>
                      <a:r>
                        <a:rPr lang="de-DE" dirty="0" err="1" smtClean="0"/>
                        <a:t>personnes</a:t>
                      </a:r>
                      <a:r>
                        <a:rPr lang="de-DE" baseline="0" dirty="0" smtClean="0"/>
                        <a:t> </a:t>
                      </a:r>
                      <a:r>
                        <a:rPr lang="de-DE" baseline="0" dirty="0" err="1" smtClean="0"/>
                        <a:t>licenciées</a:t>
                      </a:r>
                      <a:endParaRPr lang="en-US" dirty="0" smtClean="0"/>
                    </a:p>
                    <a:p>
                      <a:endParaRPr lang="de-DE" baseline="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t>180 000 €</a:t>
                      </a:r>
                      <a:endParaRPr lang="en-US" dirty="0" smtClean="0"/>
                    </a:p>
                    <a:p>
                      <a:pPr algn="ctr"/>
                      <a:endParaRPr lang="en-US" dirty="0"/>
                    </a:p>
                  </a:txBody>
                  <a:tcPr/>
                </a:tc>
              </a:tr>
              <a:tr h="391877">
                <a:tc>
                  <a:txBody>
                    <a:bodyPr/>
                    <a:lstStyle/>
                    <a:p>
                      <a:pPr algn="ctr"/>
                      <a:r>
                        <a:rPr lang="de-DE" sz="2000" b="1" baseline="0" dirty="0" smtClean="0">
                          <a:solidFill>
                            <a:schemeClr val="bg1"/>
                          </a:solidFill>
                        </a:rPr>
                        <a:t>TOTAL</a:t>
                      </a:r>
                    </a:p>
                  </a:txBody>
                  <a:tcPr>
                    <a:solidFill>
                      <a:schemeClr val="accent6">
                        <a:lumMod val="75000"/>
                      </a:schemeClr>
                    </a:solidFill>
                  </a:tcPr>
                </a:tc>
                <a:tc>
                  <a:txBody>
                    <a:bodyPr/>
                    <a:lstStyle/>
                    <a:p>
                      <a:pPr algn="ctr"/>
                      <a:r>
                        <a:rPr lang="de-DE" sz="2000" b="1" dirty="0" smtClean="0">
                          <a:solidFill>
                            <a:schemeClr val="bg1"/>
                          </a:solidFill>
                        </a:rPr>
                        <a:t>751 050 €</a:t>
                      </a:r>
                      <a:endParaRPr lang="en-US" sz="2000" b="1" dirty="0">
                        <a:solidFill>
                          <a:schemeClr val="bg1"/>
                        </a:solidFill>
                      </a:endParaRPr>
                    </a:p>
                  </a:txBody>
                  <a:tcPr>
                    <a:solidFill>
                      <a:schemeClr val="accent6">
                        <a:lumMod val="75000"/>
                      </a:schemeClr>
                    </a:solidFill>
                  </a:tcPr>
                </a:tc>
              </a:tr>
            </a:tbl>
          </a:graphicData>
        </a:graphic>
      </p:graphicFrame>
      <p:sp>
        <p:nvSpPr>
          <p:cNvPr id="8" name="Rectangle 7"/>
          <p:cNvSpPr/>
          <p:nvPr/>
        </p:nvSpPr>
        <p:spPr>
          <a:xfrm>
            <a:off x="685800" y="4572000"/>
            <a:ext cx="7848600" cy="533400"/>
          </a:xfrm>
          <a:prstGeom prst="rect">
            <a:avLst/>
          </a:prstGeom>
          <a:noFill/>
          <a:ln w="6350">
            <a:solidFill>
              <a:schemeClr val="tx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265255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solidFill>
                  <a:schemeClr val="tx2"/>
                </a:solidFill>
              </a:rPr>
              <a:t>La présentation va couvrir les points suivants:</a:t>
            </a:r>
            <a:endParaRPr lang="fr-FR" sz="3200" dirty="0">
              <a:solidFill>
                <a:schemeClr val="tx2"/>
              </a:solidFill>
            </a:endParaRPr>
          </a:p>
        </p:txBody>
      </p:sp>
      <p:sp>
        <p:nvSpPr>
          <p:cNvPr id="4" name="Espace réservé du pied de page 3"/>
          <p:cNvSpPr>
            <a:spLocks noGrp="1"/>
          </p:cNvSpPr>
          <p:nvPr>
            <p:ph type="ftr" sz="quarter" idx="11"/>
          </p:nvPr>
        </p:nvSpPr>
        <p:spPr/>
        <p:txBody>
          <a:bodyPr/>
          <a:lstStyle/>
          <a:p>
            <a:r>
              <a:rPr lang="fr-FR" smtClean="0"/>
              <a:t>H4312 - Conception de Système d'Information</a:t>
            </a:r>
            <a:endParaRPr lang="en-US"/>
          </a:p>
        </p:txBody>
      </p:sp>
      <p:sp>
        <p:nvSpPr>
          <p:cNvPr id="5" name="Espace réservé du numéro de diapositive 4"/>
          <p:cNvSpPr>
            <a:spLocks noGrp="1"/>
          </p:cNvSpPr>
          <p:nvPr>
            <p:ph type="sldNum" sz="quarter" idx="12"/>
          </p:nvPr>
        </p:nvSpPr>
        <p:spPr/>
        <p:txBody>
          <a:bodyPr/>
          <a:lstStyle/>
          <a:p>
            <a:fld id="{4B7512A4-8CEA-47C2-9076-D6B0500FE8F9}" type="slidenum">
              <a:rPr lang="en-US" smtClean="0"/>
              <a:t>3</a:t>
            </a:fld>
            <a:r>
              <a:rPr lang="en-US" dirty="0" smtClean="0"/>
              <a:t>/35</a:t>
            </a:r>
            <a:endParaRPr lang="en-US"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3" name="ZoneTexte 2"/>
          <p:cNvSpPr txBox="1"/>
          <p:nvPr/>
        </p:nvSpPr>
        <p:spPr>
          <a:xfrm>
            <a:off x="1752600" y="1905000"/>
            <a:ext cx="5638800" cy="3170099"/>
          </a:xfrm>
          <a:prstGeom prst="rect">
            <a:avLst/>
          </a:prstGeom>
          <a:noFill/>
        </p:spPr>
        <p:txBody>
          <a:bodyPr wrap="square" rtlCol="0">
            <a:spAutoFit/>
          </a:bodyPr>
          <a:lstStyle/>
          <a:p>
            <a:pPr marL="285750" indent="-285750">
              <a:lnSpc>
                <a:spcPct val="150000"/>
              </a:lnSpc>
              <a:buClr>
                <a:schemeClr val="accent6"/>
              </a:buClr>
              <a:buFont typeface="Arial" pitchFamily="34" charset="0"/>
              <a:buChar char="•"/>
            </a:pPr>
            <a:r>
              <a:rPr lang="fr-FR" sz="2000" b="1" dirty="0" smtClean="0"/>
              <a:t>Dysfonctionnements</a:t>
            </a:r>
            <a:r>
              <a:rPr lang="de-DE" sz="2000" b="1" dirty="0" smtClean="0"/>
              <a:t> au sein de GSTP</a:t>
            </a:r>
          </a:p>
          <a:p>
            <a:pPr marL="285750" indent="-285750">
              <a:lnSpc>
                <a:spcPct val="150000"/>
              </a:lnSpc>
              <a:buClr>
                <a:schemeClr val="accent6"/>
              </a:buClr>
              <a:buFont typeface="Arial" pitchFamily="34" charset="0"/>
              <a:buChar char="•"/>
            </a:pPr>
            <a:r>
              <a:rPr lang="fr-FR" sz="2000" b="1" dirty="0" smtClean="0"/>
              <a:t>Cible fonctionnelle, Thèmes de progrès</a:t>
            </a:r>
          </a:p>
          <a:p>
            <a:pPr marL="285750" indent="-285750">
              <a:lnSpc>
                <a:spcPct val="150000"/>
              </a:lnSpc>
              <a:buClr>
                <a:schemeClr val="accent6"/>
              </a:buClr>
              <a:buFont typeface="Arial" pitchFamily="34" charset="0"/>
              <a:buChar char="•"/>
            </a:pPr>
            <a:r>
              <a:rPr lang="fr-FR" sz="2000" b="1" dirty="0" smtClean="0"/>
              <a:t>Description de la solution spécifique</a:t>
            </a:r>
          </a:p>
          <a:p>
            <a:pPr marL="285750" indent="-285750">
              <a:lnSpc>
                <a:spcPct val="150000"/>
              </a:lnSpc>
              <a:buClr>
                <a:schemeClr val="accent6"/>
              </a:buClr>
              <a:buFont typeface="Arial" pitchFamily="34" charset="0"/>
              <a:buChar char="•"/>
            </a:pPr>
            <a:r>
              <a:rPr lang="fr-FR" sz="2000" b="1" dirty="0" smtClean="0"/>
              <a:t>Description de la solution standard</a:t>
            </a:r>
          </a:p>
          <a:p>
            <a:pPr marL="285750" indent="-285750">
              <a:lnSpc>
                <a:spcPct val="150000"/>
              </a:lnSpc>
              <a:buClr>
                <a:schemeClr val="accent6"/>
              </a:buClr>
              <a:buFont typeface="Arial" pitchFamily="34" charset="0"/>
              <a:buChar char="•"/>
            </a:pPr>
            <a:r>
              <a:rPr lang="fr-FR" sz="2000" b="1" dirty="0" smtClean="0"/>
              <a:t>Comparaison des solutions, éléments de choix</a:t>
            </a:r>
          </a:p>
          <a:p>
            <a:pPr marL="285750" indent="-285750">
              <a:lnSpc>
                <a:spcPct val="150000"/>
              </a:lnSpc>
              <a:buClr>
                <a:schemeClr val="accent6"/>
              </a:buClr>
              <a:buFont typeface="Arial" pitchFamily="34" charset="0"/>
              <a:buChar char="•"/>
            </a:pPr>
            <a:r>
              <a:rPr lang="fr-FR" sz="2000" b="1" dirty="0" smtClean="0"/>
              <a:t>Bilans</a:t>
            </a:r>
          </a:p>
          <a:p>
            <a:endParaRPr lang="en-US" sz="2000" dirty="0"/>
          </a:p>
        </p:txBody>
      </p:sp>
    </p:spTree>
    <p:extLst>
      <p:ext uri="{BB962C8B-B14F-4D97-AF65-F5344CB8AC3E}">
        <p14:creationId xmlns:p14="http://schemas.microsoft.com/office/powerpoint/2010/main" val="1001588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30</a:t>
            </a:fld>
            <a:r>
              <a:rPr lang="en-US" dirty="0" smtClean="0"/>
              <a:t>/35</a:t>
            </a:r>
            <a:endParaRPr lang="en-US" dirty="0"/>
          </a:p>
        </p:txBody>
      </p:sp>
      <p:sp>
        <p:nvSpPr>
          <p:cNvPr id="5" name="Rectangle 4"/>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Les gains et ROI des deux solutions</a:t>
            </a:r>
            <a:endParaRPr lang="pt-BR" sz="3200" dirty="0">
              <a:solidFill>
                <a:schemeClr val="tx2"/>
              </a:solidFill>
              <a:latin typeface="+mn-lt"/>
              <a:ea typeface="+mn-ea"/>
              <a:cs typeface="+mn-cs"/>
            </a:endParaRPr>
          </a:p>
        </p:txBody>
      </p:sp>
      <p:cxnSp>
        <p:nvCxnSpPr>
          <p:cNvPr id="7" name="Connecteur droit 6"/>
          <p:cNvCxnSpPr/>
          <p:nvPr/>
        </p:nvCxnSpPr>
        <p:spPr>
          <a:xfrm>
            <a:off x="4604658" y="1524000"/>
            <a:ext cx="0" cy="3581400"/>
          </a:xfrm>
          <a:prstGeom prst="line">
            <a:avLst/>
          </a:prstGeom>
        </p:spPr>
        <p:style>
          <a:lnRef idx="2">
            <a:schemeClr val="accent6"/>
          </a:lnRef>
          <a:fillRef idx="0">
            <a:schemeClr val="accent6"/>
          </a:fillRef>
          <a:effectRef idx="1">
            <a:schemeClr val="accent6"/>
          </a:effectRef>
          <a:fontRef idx="minor">
            <a:schemeClr val="tx1"/>
          </a:fontRef>
        </p:style>
      </p:cxn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12" name="ZoneTexte 11"/>
          <p:cNvSpPr txBox="1"/>
          <p:nvPr/>
        </p:nvSpPr>
        <p:spPr>
          <a:xfrm>
            <a:off x="914400" y="1828799"/>
            <a:ext cx="3309258" cy="2308324"/>
          </a:xfrm>
          <a:prstGeom prst="rect">
            <a:avLst/>
          </a:prstGeom>
          <a:noFill/>
        </p:spPr>
        <p:txBody>
          <a:bodyPr wrap="square" rtlCol="0">
            <a:spAutoFit/>
          </a:bodyPr>
          <a:lstStyle/>
          <a:p>
            <a:r>
              <a:rPr lang="fr-FR" b="1" dirty="0" smtClean="0"/>
              <a:t>Solution Spécifique</a:t>
            </a:r>
          </a:p>
          <a:p>
            <a:endParaRPr lang="fr-FR" dirty="0" smtClean="0"/>
          </a:p>
          <a:p>
            <a:endParaRPr lang="fr-FR" dirty="0" smtClean="0"/>
          </a:p>
          <a:p>
            <a:pPr marL="285750" indent="-285750">
              <a:buClr>
                <a:srgbClr val="FFC000"/>
              </a:buClr>
              <a:buFont typeface="Arial" pitchFamily="34" charset="0"/>
              <a:buChar char="•"/>
            </a:pPr>
            <a:r>
              <a:rPr lang="fr-FR" dirty="0" smtClean="0"/>
              <a:t>Gain annuel : 211665 €</a:t>
            </a:r>
          </a:p>
          <a:p>
            <a:endParaRPr lang="fr-FR" dirty="0"/>
          </a:p>
          <a:p>
            <a:pPr marL="285750" indent="-285750">
              <a:buClr>
                <a:srgbClr val="FFC000"/>
              </a:buClr>
              <a:buFont typeface="Arial" pitchFamily="34" charset="0"/>
              <a:buChar char="•"/>
            </a:pPr>
            <a:r>
              <a:rPr lang="fr-FR" dirty="0" smtClean="0"/>
              <a:t>ROI pour 5 ans : 1.06</a:t>
            </a:r>
          </a:p>
          <a:p>
            <a:endParaRPr lang="fr-FR" dirty="0"/>
          </a:p>
          <a:p>
            <a:pPr marL="285750" indent="-285750">
              <a:buClr>
                <a:srgbClr val="FFC000"/>
              </a:buClr>
              <a:buFont typeface="Arial" pitchFamily="34" charset="0"/>
              <a:buChar char="•"/>
            </a:pPr>
            <a:r>
              <a:rPr lang="fr-FR" dirty="0" smtClean="0"/>
              <a:t>Délai du ROI : 2 ans et 5 mois</a:t>
            </a:r>
            <a:endParaRPr lang="fr-FR" dirty="0"/>
          </a:p>
        </p:txBody>
      </p:sp>
      <p:sp>
        <p:nvSpPr>
          <p:cNvPr id="13" name="ZoneTexte 12"/>
          <p:cNvSpPr txBox="1"/>
          <p:nvPr/>
        </p:nvSpPr>
        <p:spPr>
          <a:xfrm>
            <a:off x="4985658" y="1828800"/>
            <a:ext cx="3352800" cy="2585323"/>
          </a:xfrm>
          <a:prstGeom prst="rect">
            <a:avLst/>
          </a:prstGeom>
          <a:noFill/>
        </p:spPr>
        <p:txBody>
          <a:bodyPr wrap="square" rtlCol="0">
            <a:spAutoFit/>
          </a:bodyPr>
          <a:lstStyle/>
          <a:p>
            <a:r>
              <a:rPr lang="de-DE" b="1" dirty="0" smtClean="0"/>
              <a:t>Solution Standard</a:t>
            </a:r>
          </a:p>
          <a:p>
            <a:endParaRPr lang="de-DE" dirty="0"/>
          </a:p>
          <a:p>
            <a:endParaRPr lang="fr-FR" dirty="0"/>
          </a:p>
          <a:p>
            <a:pPr marL="285750" indent="-285750">
              <a:buClr>
                <a:srgbClr val="FFC000"/>
              </a:buClr>
              <a:buFont typeface="Arial" pitchFamily="34" charset="0"/>
              <a:buChar char="•"/>
            </a:pPr>
            <a:r>
              <a:rPr lang="fr-FR" dirty="0"/>
              <a:t>Gain annuel : </a:t>
            </a:r>
            <a:r>
              <a:rPr lang="fr-FR" dirty="0" smtClean="0"/>
              <a:t>186990 </a:t>
            </a:r>
            <a:r>
              <a:rPr lang="fr-FR" dirty="0"/>
              <a:t>€</a:t>
            </a:r>
          </a:p>
          <a:p>
            <a:endParaRPr lang="fr-FR" dirty="0"/>
          </a:p>
          <a:p>
            <a:pPr marL="285750" indent="-285750">
              <a:buClr>
                <a:srgbClr val="FFC000"/>
              </a:buClr>
              <a:buFont typeface="Arial" pitchFamily="34" charset="0"/>
              <a:buChar char="•"/>
            </a:pPr>
            <a:r>
              <a:rPr lang="fr-FR" dirty="0"/>
              <a:t>ROI pour 5 ans : </a:t>
            </a:r>
            <a:r>
              <a:rPr lang="fr-FR" dirty="0" smtClean="0"/>
              <a:t>0.99</a:t>
            </a:r>
            <a:endParaRPr lang="fr-FR" dirty="0"/>
          </a:p>
          <a:p>
            <a:endParaRPr lang="fr-FR" dirty="0"/>
          </a:p>
          <a:p>
            <a:pPr marL="285750" indent="-285750">
              <a:buClr>
                <a:srgbClr val="FFC000"/>
              </a:buClr>
              <a:buFont typeface="Arial" pitchFamily="34" charset="0"/>
              <a:buChar char="•"/>
            </a:pPr>
            <a:r>
              <a:rPr lang="fr-FR" dirty="0"/>
              <a:t>Délai du ROI : 4</a:t>
            </a:r>
            <a:r>
              <a:rPr lang="fr-FR" dirty="0" smtClean="0"/>
              <a:t> ans</a:t>
            </a:r>
            <a:endParaRPr lang="fr-FR" dirty="0"/>
          </a:p>
          <a:p>
            <a:endParaRPr lang="en-US" dirty="0"/>
          </a:p>
        </p:txBody>
      </p:sp>
      <p:sp>
        <p:nvSpPr>
          <p:cNvPr id="1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spTree>
    <p:extLst>
      <p:ext uri="{BB962C8B-B14F-4D97-AF65-F5344CB8AC3E}">
        <p14:creationId xmlns:p14="http://schemas.microsoft.com/office/powerpoint/2010/main" val="23252584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31</a:t>
            </a:fld>
            <a:r>
              <a:rPr lang="en-US" dirty="0" smtClean="0"/>
              <a:t>/35</a:t>
            </a:r>
            <a:endParaRPr lang="en-US" dirty="0"/>
          </a:p>
        </p:txBody>
      </p:sp>
      <p:sp>
        <p:nvSpPr>
          <p:cNvPr id="6" name="Rectangle 5"/>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La solution ERP est plus rentable à long terme</a:t>
            </a:r>
            <a:endParaRPr lang="pt-BR" sz="3200" dirty="0">
              <a:solidFill>
                <a:schemeClr val="tx2"/>
              </a:solidFill>
              <a:latin typeface="+mn-lt"/>
              <a:ea typeface="+mn-ea"/>
              <a:cs typeface="+mn-cs"/>
            </a:endParaRPr>
          </a:p>
        </p:txBody>
      </p:sp>
      <p:sp>
        <p:nvSpPr>
          <p:cNvPr id="7" name="ZoneTexte 6"/>
          <p:cNvSpPr txBox="1"/>
          <p:nvPr/>
        </p:nvSpPr>
        <p:spPr>
          <a:xfrm>
            <a:off x="1447800" y="5704114"/>
            <a:ext cx="6553200" cy="338554"/>
          </a:xfrm>
          <a:prstGeom prst="rect">
            <a:avLst/>
          </a:prstGeom>
          <a:noFill/>
        </p:spPr>
        <p:txBody>
          <a:bodyPr wrap="square" rtlCol="0">
            <a:spAutoFit/>
          </a:bodyPr>
          <a:lstStyle/>
          <a:p>
            <a:r>
              <a:rPr lang="de-DE" sz="1600" dirty="0" err="1" smtClean="0"/>
              <a:t>Coûts</a:t>
            </a:r>
            <a:r>
              <a:rPr lang="de-DE" sz="1600" dirty="0" smtClean="0"/>
              <a:t> </a:t>
            </a:r>
            <a:r>
              <a:rPr lang="de-DE" sz="1600" dirty="0" err="1" smtClean="0"/>
              <a:t>d‘investissement</a:t>
            </a:r>
            <a:r>
              <a:rPr lang="de-DE" sz="1600" dirty="0" smtClean="0"/>
              <a:t> + </a:t>
            </a:r>
            <a:r>
              <a:rPr lang="de-DE" sz="1600" dirty="0" err="1" smtClean="0"/>
              <a:t>Gains</a:t>
            </a:r>
            <a:r>
              <a:rPr lang="de-DE" sz="1600" dirty="0" smtClean="0"/>
              <a:t> – </a:t>
            </a:r>
            <a:r>
              <a:rPr lang="de-DE" sz="1600" dirty="0" err="1" smtClean="0"/>
              <a:t>Couts</a:t>
            </a:r>
            <a:r>
              <a:rPr lang="de-DE" sz="1600" dirty="0" smtClean="0"/>
              <a:t> de </a:t>
            </a:r>
            <a:r>
              <a:rPr lang="de-DE" sz="1600" dirty="0" err="1" smtClean="0"/>
              <a:t>maintenance</a:t>
            </a:r>
            <a:r>
              <a:rPr lang="de-DE" sz="1600" dirty="0" smtClean="0"/>
              <a:t> </a:t>
            </a:r>
            <a:r>
              <a:rPr lang="de-DE" sz="1600" dirty="0" err="1" smtClean="0"/>
              <a:t>pour</a:t>
            </a:r>
            <a:r>
              <a:rPr lang="de-DE" sz="1600" dirty="0" smtClean="0"/>
              <a:t> </a:t>
            </a:r>
            <a:r>
              <a:rPr lang="de-DE" sz="1600" dirty="0" err="1" smtClean="0"/>
              <a:t>chaque</a:t>
            </a:r>
            <a:r>
              <a:rPr lang="de-DE" sz="1600" dirty="0" smtClean="0"/>
              <a:t> </a:t>
            </a:r>
            <a:r>
              <a:rPr lang="de-DE" sz="1600" dirty="0" err="1" smtClean="0"/>
              <a:t>année</a:t>
            </a:r>
            <a:endParaRPr lang="en-US" sz="1600"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graphicFrame>
        <p:nvGraphicFramePr>
          <p:cNvPr id="9" name="Espace réservé du contenu 3"/>
          <p:cNvGraphicFramePr>
            <a:graphicFrameLocks/>
          </p:cNvGraphicFramePr>
          <p:nvPr>
            <p:extLst>
              <p:ext uri="{D42A27DB-BD31-4B8C-83A1-F6EECF244321}">
                <p14:modId xmlns:p14="http://schemas.microsoft.com/office/powerpoint/2010/main" val="151162084"/>
              </p:ext>
            </p:extLst>
          </p:nvPr>
        </p:nvGraphicFramePr>
        <p:xfrm>
          <a:off x="457200" y="1012371"/>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10"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spTree>
    <p:extLst>
      <p:ext uri="{BB962C8B-B14F-4D97-AF65-F5344CB8AC3E}">
        <p14:creationId xmlns:p14="http://schemas.microsoft.com/office/powerpoint/2010/main" val="17848784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32</a:t>
            </a:fld>
            <a:r>
              <a:rPr lang="en-US" dirty="0" smtClean="0"/>
              <a:t>/35</a:t>
            </a:r>
            <a:endParaRPr lang="en-US" dirty="0"/>
          </a:p>
        </p:txBody>
      </p:sp>
      <p:sp>
        <p:nvSpPr>
          <p:cNvPr id="5" name="Rectangle 4"/>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Plusieurs critères doivent être pris en compte</a:t>
            </a:r>
            <a:endParaRPr lang="pt-BR" sz="3200" dirty="0">
              <a:solidFill>
                <a:schemeClr val="tx2"/>
              </a:solidFill>
              <a:latin typeface="+mn-lt"/>
              <a:ea typeface="+mn-ea"/>
              <a:cs typeface="+mn-cs"/>
            </a:endParaRPr>
          </a:p>
        </p:txBody>
      </p:sp>
      <p:sp>
        <p:nvSpPr>
          <p:cNvPr id="20"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Évaluation des solutions, choix</a:t>
            </a:r>
            <a:endParaRPr lang="en-US" dirty="0"/>
          </a:p>
        </p:txBody>
      </p:sp>
      <p:graphicFrame>
        <p:nvGraphicFramePr>
          <p:cNvPr id="21" name="Tableau 20"/>
          <p:cNvGraphicFramePr>
            <a:graphicFrameLocks noGrp="1"/>
          </p:cNvGraphicFramePr>
          <p:nvPr>
            <p:extLst>
              <p:ext uri="{D42A27DB-BD31-4B8C-83A1-F6EECF244321}">
                <p14:modId xmlns:p14="http://schemas.microsoft.com/office/powerpoint/2010/main" val="3352241996"/>
              </p:ext>
            </p:extLst>
          </p:nvPr>
        </p:nvGraphicFramePr>
        <p:xfrm>
          <a:off x="838200" y="1402080"/>
          <a:ext cx="7696200" cy="4008120"/>
        </p:xfrm>
        <a:graphic>
          <a:graphicData uri="http://schemas.openxmlformats.org/drawingml/2006/table">
            <a:tbl>
              <a:tblPr firstRow="1" bandRow="1">
                <a:tableStyleId>{5C22544A-7EE6-4342-B048-85BDC9FD1C3A}</a:tableStyleId>
              </a:tblPr>
              <a:tblGrid>
                <a:gridCol w="3848100"/>
                <a:gridCol w="3848100"/>
              </a:tblGrid>
              <a:tr h="457200">
                <a:tc>
                  <a:txBody>
                    <a:bodyPr/>
                    <a:lstStyle/>
                    <a:p>
                      <a:r>
                        <a:rPr lang="de-DE" dirty="0" smtClean="0"/>
                        <a:t>Solution</a:t>
                      </a:r>
                      <a:r>
                        <a:rPr lang="de-DE" baseline="0" dirty="0" smtClean="0"/>
                        <a:t> </a:t>
                      </a:r>
                      <a:r>
                        <a:rPr lang="de-DE" baseline="0" dirty="0" err="1" smtClean="0"/>
                        <a:t>Spécifique</a:t>
                      </a:r>
                      <a:endParaRPr lang="en-US" dirty="0"/>
                    </a:p>
                  </a:txBody>
                  <a:tcPr/>
                </a:tc>
                <a:tc>
                  <a:txBody>
                    <a:bodyPr/>
                    <a:lstStyle/>
                    <a:p>
                      <a:r>
                        <a:rPr lang="de-DE" dirty="0" smtClean="0"/>
                        <a:t>Solution Standard</a:t>
                      </a:r>
                      <a:endParaRPr lang="en-US" dirty="0"/>
                    </a:p>
                  </a:txBody>
                  <a:tcPr/>
                </a:tc>
              </a:tr>
              <a:tr h="381000">
                <a:tc gridSpan="2">
                  <a:txBody>
                    <a:bodyPr/>
                    <a:lstStyle/>
                    <a:p>
                      <a:r>
                        <a:rPr lang="de-DE" b="1" dirty="0" err="1" smtClean="0"/>
                        <a:t>Critères</a:t>
                      </a:r>
                      <a:r>
                        <a:rPr lang="de-DE" b="1" dirty="0" smtClean="0"/>
                        <a:t> </a:t>
                      </a:r>
                      <a:r>
                        <a:rPr lang="de-DE" b="1" dirty="0" err="1" smtClean="0"/>
                        <a:t>techniques</a:t>
                      </a:r>
                      <a:r>
                        <a:rPr lang="de-DE" b="1" dirty="0" smtClean="0"/>
                        <a:t> et </a:t>
                      </a:r>
                      <a:r>
                        <a:rPr lang="de-DE" b="1" dirty="0" err="1" smtClean="0"/>
                        <a:t>fonctionnels</a:t>
                      </a:r>
                      <a:endParaRPr lang="en-US" b="1" dirty="0"/>
                    </a:p>
                  </a:txBody>
                  <a:tcPr/>
                </a:tc>
                <a:tc hMerge="1">
                  <a:txBody>
                    <a:bodyPr/>
                    <a:lstStyle/>
                    <a:p>
                      <a:endParaRPr lang="en-US" dirty="0"/>
                    </a:p>
                  </a:txBody>
                  <a:tcPr/>
                </a:tc>
              </a:tr>
              <a:tr h="1066800">
                <a:tc>
                  <a:txBody>
                    <a:bodyPr/>
                    <a:lstStyle/>
                    <a:p>
                      <a:pPr marL="285750" indent="-285750">
                        <a:buFontTx/>
                        <a:buChar char="-"/>
                      </a:pPr>
                      <a:r>
                        <a:rPr lang="fr-FR" noProof="0" dirty="0" smtClean="0"/>
                        <a:t>Évolution</a:t>
                      </a:r>
                      <a:r>
                        <a:rPr lang="fr-FR" baseline="0" noProof="0" dirty="0" smtClean="0"/>
                        <a:t> stagnante</a:t>
                      </a:r>
                    </a:p>
                    <a:p>
                      <a:pPr marL="285750" indent="-285750">
                        <a:buFontTx/>
                        <a:buChar char="-"/>
                      </a:pPr>
                      <a:r>
                        <a:rPr lang="fr-FR" baseline="0" noProof="0" dirty="0" smtClean="0"/>
                        <a:t>Maintenance couteuse </a:t>
                      </a:r>
                    </a:p>
                    <a:p>
                      <a:pPr marL="285750" indent="-285750">
                        <a:buFontTx/>
                        <a:buChar char="-"/>
                      </a:pPr>
                      <a:r>
                        <a:rPr lang="fr-FR" baseline="0" noProof="0" dirty="0" smtClean="0"/>
                        <a:t>Plus facile à utiliser</a:t>
                      </a:r>
                    </a:p>
                  </a:txBody>
                  <a:tcPr/>
                </a:tc>
                <a:tc>
                  <a:txBody>
                    <a:bodyPr/>
                    <a:lstStyle/>
                    <a:p>
                      <a:pPr marL="285750" indent="-285750">
                        <a:buFontTx/>
                        <a:buChar char="-"/>
                      </a:pPr>
                      <a:r>
                        <a:rPr lang="fr-FR" noProof="0" dirty="0" smtClean="0"/>
                        <a:t>Assistance</a:t>
                      </a:r>
                      <a:r>
                        <a:rPr lang="fr-FR" baseline="0" noProof="0" dirty="0" smtClean="0"/>
                        <a:t> et support développés</a:t>
                      </a:r>
                    </a:p>
                    <a:p>
                      <a:pPr marL="285750" indent="-285750">
                        <a:buFontTx/>
                        <a:buChar char="-"/>
                      </a:pPr>
                      <a:r>
                        <a:rPr lang="fr-FR" baseline="0" noProof="0" dirty="0" smtClean="0"/>
                        <a:t>Réactivité en cas de nécessité d’un nouveau module</a:t>
                      </a:r>
                      <a:endParaRPr lang="de-DE" dirty="0" smtClean="0"/>
                    </a:p>
                    <a:p>
                      <a:pPr marL="285750" indent="-285750">
                        <a:buFontTx/>
                        <a:buChar char="-"/>
                      </a:pPr>
                      <a:r>
                        <a:rPr lang="de-DE" dirty="0" err="1" smtClean="0"/>
                        <a:t>Produit</a:t>
                      </a:r>
                      <a:r>
                        <a:rPr lang="de-DE" baseline="0" dirty="0" smtClean="0"/>
                        <a:t> </a:t>
                      </a:r>
                      <a:r>
                        <a:rPr lang="de-DE" baseline="0" dirty="0" err="1" smtClean="0"/>
                        <a:t>déjà</a:t>
                      </a:r>
                      <a:r>
                        <a:rPr lang="de-DE" baseline="0" dirty="0" smtClean="0"/>
                        <a:t> </a:t>
                      </a:r>
                      <a:r>
                        <a:rPr lang="de-DE" baseline="0" dirty="0" err="1" smtClean="0"/>
                        <a:t>bien</a:t>
                      </a:r>
                      <a:r>
                        <a:rPr lang="de-DE" baseline="0" dirty="0" smtClean="0"/>
                        <a:t> </a:t>
                      </a:r>
                      <a:r>
                        <a:rPr lang="de-DE" baseline="0" dirty="0" err="1" smtClean="0"/>
                        <a:t>testé</a:t>
                      </a:r>
                      <a:endParaRPr lang="de-DE" baseline="0" dirty="0" smtClean="0"/>
                    </a:p>
                    <a:p>
                      <a:pPr marL="285750" indent="-285750">
                        <a:buFontTx/>
                        <a:buChar char="-"/>
                      </a:pPr>
                      <a:r>
                        <a:rPr lang="de-DE" baseline="0" dirty="0" smtClean="0"/>
                        <a:t>Standardisation</a:t>
                      </a:r>
                    </a:p>
                    <a:p>
                      <a:pPr marL="285750" indent="-285750">
                        <a:buFontTx/>
                        <a:buChar char="-"/>
                      </a:pPr>
                      <a:endParaRPr lang="fr-FR" baseline="0" noProof="0" dirty="0" smtClean="0"/>
                    </a:p>
                  </a:txBody>
                  <a:tcPr/>
                </a:tc>
              </a:tr>
              <a:tr h="335280">
                <a:tc>
                  <a:txBody>
                    <a:bodyPr/>
                    <a:lstStyle/>
                    <a:p>
                      <a:r>
                        <a:rPr lang="de-DE" b="1" dirty="0" err="1" smtClean="0"/>
                        <a:t>Critères</a:t>
                      </a:r>
                      <a:r>
                        <a:rPr lang="de-DE" b="1" baseline="0" dirty="0" smtClean="0"/>
                        <a:t> de </a:t>
                      </a:r>
                      <a:r>
                        <a:rPr lang="de-DE" b="1" baseline="0" dirty="0" err="1" smtClean="0"/>
                        <a:t>mise</a:t>
                      </a:r>
                      <a:r>
                        <a:rPr lang="de-DE" b="1" baseline="0" dirty="0" smtClean="0"/>
                        <a:t> en </a:t>
                      </a:r>
                      <a:r>
                        <a:rPr lang="de-DE" b="1" baseline="0" dirty="0" err="1" smtClean="0"/>
                        <a:t>oeuvre</a:t>
                      </a:r>
                      <a:endParaRPr lang="en-US" b="1" dirty="0"/>
                    </a:p>
                  </a:txBody>
                  <a:tcPr/>
                </a:tc>
                <a:tc>
                  <a:txBody>
                    <a:bodyPr/>
                    <a:lstStyle/>
                    <a:p>
                      <a:endParaRPr lang="en-US" dirty="0"/>
                    </a:p>
                  </a:txBody>
                  <a:tcPr/>
                </a:tc>
              </a:tr>
              <a:tr h="1066800">
                <a:tc>
                  <a:txBody>
                    <a:bodyPr/>
                    <a:lstStyle/>
                    <a:p>
                      <a:pPr marL="285750" indent="-285750">
                        <a:buFontTx/>
                        <a:buChar char="-"/>
                      </a:pPr>
                      <a:r>
                        <a:rPr lang="de-DE" dirty="0" err="1" smtClean="0"/>
                        <a:t>Risque</a:t>
                      </a:r>
                      <a:r>
                        <a:rPr lang="de-DE" dirty="0" smtClean="0"/>
                        <a:t> </a:t>
                      </a:r>
                      <a:r>
                        <a:rPr lang="de-DE" dirty="0" smtClean="0"/>
                        <a:t>de </a:t>
                      </a:r>
                      <a:r>
                        <a:rPr lang="de-DE" dirty="0" err="1" smtClean="0"/>
                        <a:t>dépassement</a:t>
                      </a:r>
                      <a:r>
                        <a:rPr lang="de-DE" dirty="0" smtClean="0"/>
                        <a:t> du</a:t>
                      </a:r>
                      <a:r>
                        <a:rPr lang="de-DE" baseline="0" dirty="0" smtClean="0"/>
                        <a:t> </a:t>
                      </a:r>
                      <a:r>
                        <a:rPr lang="de-DE" dirty="0" err="1" smtClean="0"/>
                        <a:t>délai</a:t>
                      </a:r>
                      <a:r>
                        <a:rPr lang="de-DE" dirty="0" smtClean="0"/>
                        <a:t> </a:t>
                      </a:r>
                      <a:r>
                        <a:rPr lang="de-DE" dirty="0" err="1" smtClean="0"/>
                        <a:t>dans</a:t>
                      </a:r>
                      <a:r>
                        <a:rPr lang="de-DE" dirty="0" smtClean="0"/>
                        <a:t> le </a:t>
                      </a:r>
                      <a:r>
                        <a:rPr lang="de-DE" dirty="0" err="1" smtClean="0"/>
                        <a:t>dévelopement</a:t>
                      </a:r>
                      <a:endParaRPr lang="de-DE" dirty="0" smtClean="0"/>
                    </a:p>
                  </a:txBody>
                  <a:tcPr/>
                </a:tc>
                <a:tc>
                  <a:txBody>
                    <a:bodyPr/>
                    <a:lstStyle/>
                    <a:p>
                      <a:pPr marL="285750" indent="-285750">
                        <a:buFontTx/>
                        <a:buChar char="-"/>
                      </a:pPr>
                      <a:r>
                        <a:rPr lang="de-DE" dirty="0" smtClean="0"/>
                        <a:t>Formation </a:t>
                      </a:r>
                      <a:r>
                        <a:rPr lang="de-DE" dirty="0" smtClean="0"/>
                        <a:t>plus</a:t>
                      </a:r>
                      <a:r>
                        <a:rPr lang="de-DE" baseline="0" dirty="0" smtClean="0"/>
                        <a:t> </a:t>
                      </a:r>
                      <a:r>
                        <a:rPr lang="de-DE" baseline="0" dirty="0" err="1" smtClean="0"/>
                        <a:t>couteuse</a:t>
                      </a:r>
                      <a:endParaRPr lang="de-DE" baseline="0" dirty="0" smtClean="0"/>
                    </a:p>
                    <a:p>
                      <a:pPr marL="285750" indent="-285750">
                        <a:buFontTx/>
                        <a:buChar char="-"/>
                      </a:pPr>
                      <a:r>
                        <a:rPr lang="de-DE" baseline="0" dirty="0" err="1" smtClean="0"/>
                        <a:t>Rigidité</a:t>
                      </a:r>
                      <a:endParaRPr lang="de-DE" dirty="0" smtClean="0"/>
                    </a:p>
                  </a:txBody>
                  <a:tcPr/>
                </a:tc>
              </a:tr>
            </a:tbl>
          </a:graphicData>
        </a:graphic>
      </p:graphicFrame>
      <p:pic>
        <p:nvPicPr>
          <p:cNvPr id="22" name="Imag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12465219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33</a:t>
            </a:fld>
            <a:r>
              <a:rPr lang="en-US" dirty="0" smtClean="0"/>
              <a:t>/35</a:t>
            </a:r>
            <a:endParaRPr lang="en-US" dirty="0"/>
          </a:p>
        </p:txBody>
      </p:sp>
      <p:sp>
        <p:nvSpPr>
          <p:cNvPr id="5" name="Rectangle 4"/>
          <p:cNvSpPr/>
          <p:nvPr/>
        </p:nvSpPr>
        <p:spPr>
          <a:xfrm>
            <a:off x="1524000" y="2547257"/>
            <a:ext cx="6476999" cy="1323439"/>
          </a:xfrm>
          <a:prstGeom prst="rect">
            <a:avLst/>
          </a:prstGeom>
        </p:spPr>
        <p:txBody>
          <a:bodyPr wrap="square">
            <a:spAutoFit/>
          </a:bodyPr>
          <a:lstStyle/>
          <a:p>
            <a:pPr algn="ctr"/>
            <a:r>
              <a:rPr lang="fr-FR" sz="4000" b="1" dirty="0" smtClean="0">
                <a:solidFill>
                  <a:schemeClr val="tx2"/>
                </a:solidFill>
              </a:rPr>
              <a:t>BILAN DU PROJET</a:t>
            </a:r>
            <a:endParaRPr lang="fr-FR" sz="4000" b="1" dirty="0">
              <a:solidFill>
                <a:schemeClr val="tx2"/>
              </a:solidFill>
            </a:endParaRPr>
          </a:p>
          <a:p>
            <a:pPr algn="ctr"/>
            <a:endParaRPr lang="fr-FR" sz="4000" b="1" dirty="0"/>
          </a:p>
        </p:txBody>
      </p:sp>
    </p:spTree>
    <p:extLst>
      <p:ext uri="{BB962C8B-B14F-4D97-AF65-F5344CB8AC3E}">
        <p14:creationId xmlns:p14="http://schemas.microsoft.com/office/powerpoint/2010/main" val="38793807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34</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Bilan du projet</a:t>
            </a:r>
            <a:endParaRPr lang="en-US" dirty="0"/>
          </a:p>
        </p:txBody>
      </p:sp>
      <p:sp>
        <p:nvSpPr>
          <p:cNvPr id="6" name="Rectangle 5"/>
          <p:cNvSpPr/>
          <p:nvPr/>
        </p:nvSpPr>
        <p:spPr>
          <a:xfrm>
            <a:off x="1295400" y="1143000"/>
            <a:ext cx="7010400" cy="4524315"/>
          </a:xfrm>
          <a:prstGeom prst="rect">
            <a:avLst/>
          </a:prstGeom>
        </p:spPr>
        <p:txBody>
          <a:bodyPr wrap="square">
            <a:spAutoFit/>
          </a:bodyPr>
          <a:lstStyle/>
          <a:p>
            <a:pPr marL="457200" indent="-457200">
              <a:lnSpc>
                <a:spcPct val="100000"/>
              </a:lnSpc>
              <a:spcBef>
                <a:spcPts val="575"/>
              </a:spcBef>
              <a:buClr>
                <a:srgbClr val="D34817"/>
              </a:buClr>
              <a:buSzPct val="85000"/>
              <a:buFont typeface="Arial" pitchFamily="34" charset="0"/>
              <a:buChar char="•"/>
            </a:pPr>
            <a:r>
              <a:rPr lang="fr-FR" sz="2600" dirty="0" smtClean="0">
                <a:cs typeface="Lucida Sans Unicode" charset="0"/>
              </a:rPr>
              <a:t>Réalisation d’une </a:t>
            </a:r>
            <a:r>
              <a:rPr lang="fr-FR" sz="2600" b="1" dirty="0" smtClean="0">
                <a:cs typeface="Lucida Sans Unicode" charset="0"/>
              </a:rPr>
              <a:t>étude préalable</a:t>
            </a:r>
          </a:p>
          <a:p>
            <a:pPr marL="457200" indent="-457200">
              <a:lnSpc>
                <a:spcPct val="100000"/>
              </a:lnSpc>
              <a:spcBef>
                <a:spcPts val="575"/>
              </a:spcBef>
              <a:buClr>
                <a:srgbClr val="D34817"/>
              </a:buClr>
              <a:buSzPct val="85000"/>
              <a:buFont typeface="Arial" pitchFamily="34" charset="0"/>
              <a:buChar char="•"/>
            </a:pPr>
            <a:r>
              <a:rPr lang="fr-FR" sz="2600" dirty="0" smtClean="0">
                <a:cs typeface="Lucida Sans Unicode" charset="0"/>
              </a:rPr>
              <a:t>Connaissances et savoir-faire</a:t>
            </a:r>
            <a:endParaRPr lang="fr-FR" sz="2400" dirty="0" smtClean="0">
              <a:cs typeface="Lucida Sans Unicode" charset="0"/>
            </a:endParaRPr>
          </a:p>
          <a:p>
            <a:pPr marL="800100" lvl="1" indent="-342900">
              <a:lnSpc>
                <a:spcPct val="100000"/>
              </a:lnSpc>
              <a:spcBef>
                <a:spcPts val="375"/>
              </a:spcBef>
              <a:buClr>
                <a:srgbClr val="9B2D1F"/>
              </a:buClr>
              <a:buSzPct val="85000"/>
              <a:buFont typeface="Arial" pitchFamily="34" charset="0"/>
              <a:buChar char="•"/>
            </a:pPr>
            <a:r>
              <a:rPr lang="fr-FR" sz="2400" dirty="0" err="1" smtClean="0">
                <a:cs typeface="Lucida Sans Unicode" charset="0"/>
              </a:rPr>
              <a:t>Benchmarking</a:t>
            </a:r>
            <a:endParaRPr lang="fr-FR" sz="2400" dirty="0" smtClean="0">
              <a:cs typeface="Lucida Sans Unicode" charset="0"/>
            </a:endParaRPr>
          </a:p>
          <a:p>
            <a:pPr marL="800100" lvl="1" indent="-342900">
              <a:spcBef>
                <a:spcPts val="575"/>
              </a:spcBef>
              <a:buClr>
                <a:schemeClr val="accent2">
                  <a:lumMod val="75000"/>
                </a:schemeClr>
              </a:buClr>
              <a:buSzPct val="85000"/>
              <a:buFont typeface="Arial" pitchFamily="34" charset="0"/>
              <a:buChar char="•"/>
            </a:pPr>
            <a:r>
              <a:rPr lang="fr-FR" sz="2400" dirty="0" smtClean="0">
                <a:cs typeface="Lucida Sans Unicode" charset="0"/>
              </a:rPr>
              <a:t>ERP</a:t>
            </a:r>
          </a:p>
          <a:p>
            <a:pPr marL="800100" lvl="1" indent="-342900">
              <a:spcBef>
                <a:spcPts val="575"/>
              </a:spcBef>
              <a:buClr>
                <a:schemeClr val="accent2">
                  <a:lumMod val="50000"/>
                </a:schemeClr>
              </a:buClr>
              <a:buSzPct val="85000"/>
              <a:buFont typeface="Arial" pitchFamily="34" charset="0"/>
              <a:buChar char="•"/>
            </a:pPr>
            <a:r>
              <a:rPr lang="fr-FR" sz="2400" dirty="0" smtClean="0">
                <a:cs typeface="Lucida Sans Unicode" charset="0"/>
              </a:rPr>
              <a:t>Calcul de coûts</a:t>
            </a:r>
          </a:p>
          <a:p>
            <a:pPr marL="457200" indent="-457200">
              <a:lnSpc>
                <a:spcPct val="100000"/>
              </a:lnSpc>
              <a:spcBef>
                <a:spcPts val="575"/>
              </a:spcBef>
              <a:buClr>
                <a:srgbClr val="D34817"/>
              </a:buClr>
              <a:buSzPct val="85000"/>
              <a:buFont typeface="Arial" pitchFamily="34" charset="0"/>
              <a:buChar char="•"/>
            </a:pPr>
            <a:r>
              <a:rPr lang="fr-FR" sz="2600" b="1" dirty="0">
                <a:cs typeface="Lucida Sans Unicode" charset="0"/>
              </a:rPr>
              <a:t>G</a:t>
            </a:r>
            <a:r>
              <a:rPr lang="fr-FR" sz="2600" b="1" dirty="0" smtClean="0">
                <a:cs typeface="Lucida Sans Unicode" charset="0"/>
              </a:rPr>
              <a:t>estion </a:t>
            </a:r>
            <a:r>
              <a:rPr lang="fr-FR" sz="2600" b="1" dirty="0">
                <a:cs typeface="Lucida Sans Unicode" charset="0"/>
              </a:rPr>
              <a:t>de projet </a:t>
            </a:r>
            <a:endParaRPr lang="fr-FR" sz="2600" b="1" dirty="0" smtClean="0">
              <a:cs typeface="Lucida Sans Unicode" charset="0"/>
            </a:endParaRPr>
          </a:p>
          <a:p>
            <a:pPr marL="800100" lvl="1" indent="-342900">
              <a:spcBef>
                <a:spcPts val="575"/>
              </a:spcBef>
              <a:buClr>
                <a:schemeClr val="accent2">
                  <a:lumMod val="75000"/>
                </a:schemeClr>
              </a:buClr>
              <a:buSzPct val="85000"/>
              <a:buFont typeface="Arial" pitchFamily="34" charset="0"/>
              <a:buChar char="•"/>
            </a:pPr>
            <a:r>
              <a:rPr lang="fr-FR" sz="2400" dirty="0" smtClean="0">
                <a:cs typeface="Lucida Sans Unicode" charset="0"/>
              </a:rPr>
              <a:t>Planning</a:t>
            </a:r>
            <a:endParaRPr lang="fr-FR" sz="2400" dirty="0">
              <a:cs typeface="Lucida Sans Unicode" charset="0"/>
            </a:endParaRPr>
          </a:p>
          <a:p>
            <a:pPr marL="800100" lvl="1" indent="-342900">
              <a:lnSpc>
                <a:spcPct val="100000"/>
              </a:lnSpc>
              <a:spcBef>
                <a:spcPts val="375"/>
              </a:spcBef>
              <a:buClr>
                <a:srgbClr val="9B2D1F"/>
              </a:buClr>
              <a:buSzPct val="85000"/>
              <a:buFont typeface="Arial" pitchFamily="34" charset="0"/>
              <a:buChar char="•"/>
            </a:pPr>
            <a:r>
              <a:rPr lang="fr-FR" sz="2400" dirty="0">
                <a:cs typeface="Lucida Sans Unicode" charset="0"/>
              </a:rPr>
              <a:t>Suivi</a:t>
            </a:r>
          </a:p>
          <a:p>
            <a:pPr marL="800100" lvl="1" indent="-342900">
              <a:lnSpc>
                <a:spcPct val="100000"/>
              </a:lnSpc>
              <a:spcBef>
                <a:spcPts val="375"/>
              </a:spcBef>
              <a:buClr>
                <a:srgbClr val="9B2D1F"/>
              </a:buClr>
              <a:buSzPct val="85000"/>
              <a:buFont typeface="Arial" pitchFamily="34" charset="0"/>
              <a:buChar char="•"/>
            </a:pPr>
            <a:r>
              <a:rPr lang="fr-FR" sz="2400" dirty="0">
                <a:cs typeface="Lucida Sans Unicode" charset="0"/>
              </a:rPr>
              <a:t>Répartition du </a:t>
            </a:r>
            <a:r>
              <a:rPr lang="fr-FR" sz="2400" dirty="0" smtClean="0">
                <a:cs typeface="Lucida Sans Unicode" charset="0"/>
              </a:rPr>
              <a:t>travail</a:t>
            </a:r>
          </a:p>
          <a:p>
            <a:pPr marL="457200" indent="-457200">
              <a:lnSpc>
                <a:spcPct val="100000"/>
              </a:lnSpc>
              <a:spcBef>
                <a:spcPts val="575"/>
              </a:spcBef>
              <a:buClr>
                <a:srgbClr val="D34817"/>
              </a:buClr>
              <a:buSzPct val="85000"/>
              <a:buFont typeface="Arial" pitchFamily="34" charset="0"/>
              <a:buChar char="•"/>
            </a:pPr>
            <a:r>
              <a:rPr lang="fr-FR" sz="2600" b="1" dirty="0">
                <a:cs typeface="Lucida Sans Unicode" charset="0"/>
              </a:rPr>
              <a:t>P</a:t>
            </a:r>
            <a:r>
              <a:rPr lang="fr-FR" sz="2600" b="1" dirty="0" smtClean="0">
                <a:cs typeface="Lucida Sans Unicode" charset="0"/>
              </a:rPr>
              <a:t>hasage </a:t>
            </a:r>
            <a:r>
              <a:rPr lang="fr-FR" sz="2600" dirty="0" smtClean="0">
                <a:cs typeface="Lucida Sans Unicode" charset="0"/>
              </a:rPr>
              <a:t>d’un projet</a:t>
            </a:r>
          </a:p>
        </p:txBody>
      </p:sp>
      <p:sp>
        <p:nvSpPr>
          <p:cNvPr id="7" name="Rectangle 6"/>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pt-BR" sz="3200" dirty="0" smtClean="0">
                <a:solidFill>
                  <a:schemeClr val="tx2"/>
                </a:solidFill>
                <a:latin typeface="+mn-lt"/>
                <a:ea typeface="+mn-ea"/>
                <a:cs typeface="+mn-cs"/>
              </a:rPr>
              <a:t>Ce projet nous a appris...</a:t>
            </a:r>
            <a:endParaRPr lang="pt-BR" sz="3200" dirty="0">
              <a:solidFill>
                <a:schemeClr val="tx2"/>
              </a:solidFill>
              <a:latin typeface="+mn-lt"/>
              <a:ea typeface="+mn-ea"/>
              <a:cs typeface="+mn-cs"/>
            </a:endParaRPr>
          </a:p>
        </p:txBody>
      </p:sp>
    </p:spTree>
    <p:extLst>
      <p:ext uri="{BB962C8B-B14F-4D97-AF65-F5344CB8AC3E}">
        <p14:creationId xmlns:p14="http://schemas.microsoft.com/office/powerpoint/2010/main" val="40514663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35</a:t>
            </a:fld>
            <a:r>
              <a:rPr lang="en-US" dirty="0" smtClean="0"/>
              <a:t>/35</a:t>
            </a:r>
            <a:endParaRPr lang="en-US" dirty="0"/>
          </a:p>
        </p:txBody>
      </p:sp>
      <p:sp>
        <p:nvSpPr>
          <p:cNvPr id="5" name="Rectangle 4"/>
          <p:cNvSpPr>
            <a:spLocks noGrp="1" noChangeArrowheads="1"/>
          </p:cNvSpPr>
          <p:nvPr/>
        </p:nvSpPr>
        <p:spPr bwMode="auto">
          <a:xfrm>
            <a:off x="342900" y="334962"/>
            <a:ext cx="84582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808" rIns="0" bIns="0" numCol="1" anchor="ctr" anchorCtr="0" compatLnSpc="1">
            <a:prstTxWarp prst="textNoShape">
              <a:avLst/>
            </a:prstTxWarp>
          </a:bodyPr>
          <a:lst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fr-FR" sz="3200" dirty="0" smtClean="0">
                <a:solidFill>
                  <a:schemeClr val="tx2"/>
                </a:solidFill>
                <a:latin typeface="+mn-lt"/>
                <a:ea typeface="+mn-ea"/>
                <a:cs typeface="+mn-cs"/>
              </a:rPr>
              <a:t>Bilans personnels</a:t>
            </a:r>
            <a:endParaRPr lang="fr-FR" sz="3200" dirty="0">
              <a:solidFill>
                <a:schemeClr val="tx2"/>
              </a:solidFill>
              <a:latin typeface="+mn-lt"/>
              <a:ea typeface="+mn-ea"/>
              <a:cs typeface="+mn-cs"/>
            </a:endParaRPr>
          </a:p>
        </p:txBody>
      </p:sp>
      <p:sp>
        <p:nvSpPr>
          <p:cNvPr id="6"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Bilan du projet</a:t>
            </a:r>
            <a:endParaRPr lang="en-US" dirty="0"/>
          </a:p>
        </p:txBody>
      </p:sp>
      <p:sp>
        <p:nvSpPr>
          <p:cNvPr id="7" name="Rectangle 6"/>
          <p:cNvSpPr/>
          <p:nvPr/>
        </p:nvSpPr>
        <p:spPr>
          <a:xfrm rot="20329061">
            <a:off x="71883" y="1952460"/>
            <a:ext cx="4572000" cy="830997"/>
          </a:xfrm>
          <a:prstGeom prst="rect">
            <a:avLst/>
          </a:prstGeom>
          <a:ln>
            <a:solidFill>
              <a:srgbClr val="FF0000"/>
            </a:solidFill>
          </a:ln>
        </p:spPr>
        <p:txBody>
          <a:bodyPr>
            <a:spAutoFit/>
          </a:bodyPr>
          <a:lstStyle/>
          <a:p>
            <a:pPr algn="just"/>
            <a:r>
              <a:rPr lang="fr-FR" sz="1600" dirty="0" smtClean="0">
                <a:latin typeface="Franklin Gothic Demi Cond" pitchFamily="34" charset="0"/>
              </a:rPr>
              <a:t>[…] pour </a:t>
            </a:r>
            <a:r>
              <a:rPr lang="fr-FR" sz="1600" dirty="0">
                <a:latin typeface="Franklin Gothic Demi Cond" pitchFamily="34" charset="0"/>
              </a:rPr>
              <a:t>les futures projets, nous </a:t>
            </a:r>
            <a:r>
              <a:rPr lang="fr-FR" sz="1600" dirty="0" smtClean="0">
                <a:latin typeface="Franklin Gothic Demi Cond" pitchFamily="34" charset="0"/>
              </a:rPr>
              <a:t>aurons </a:t>
            </a:r>
            <a:r>
              <a:rPr lang="fr-FR" sz="1600" dirty="0">
                <a:latin typeface="Franklin Gothic Demi Cond" pitchFamily="34" charset="0"/>
              </a:rPr>
              <a:t>un bagage de connaissances que nous </a:t>
            </a:r>
            <a:r>
              <a:rPr lang="fr-FR" sz="1600" dirty="0" smtClean="0">
                <a:latin typeface="Franklin Gothic Demi Cond" pitchFamily="34" charset="0"/>
              </a:rPr>
              <a:t>pourrons </a:t>
            </a:r>
            <a:r>
              <a:rPr lang="fr-FR" sz="1600" dirty="0">
                <a:latin typeface="Franklin Gothic Demi Cond" pitchFamily="34" charset="0"/>
              </a:rPr>
              <a:t>mettre en œuvre et qui nous permettra de progresser </a:t>
            </a:r>
            <a:r>
              <a:rPr lang="fr-FR" sz="1600" dirty="0" smtClean="0">
                <a:latin typeface="Franklin Gothic Demi Cond" pitchFamily="34" charset="0"/>
              </a:rPr>
              <a:t>rapidement...</a:t>
            </a:r>
            <a:endParaRPr lang="fr-FR" sz="1600" dirty="0">
              <a:effectLst/>
              <a:latin typeface="Franklin Gothic Demi Cond" pitchFamily="34" charset="0"/>
            </a:endParaRPr>
          </a:p>
        </p:txBody>
      </p:sp>
      <p:sp>
        <p:nvSpPr>
          <p:cNvPr id="8" name="Rectangle 7"/>
          <p:cNvSpPr/>
          <p:nvPr/>
        </p:nvSpPr>
        <p:spPr>
          <a:xfrm rot="739123">
            <a:off x="3948479" y="2989917"/>
            <a:ext cx="4572000" cy="1077218"/>
          </a:xfrm>
          <a:prstGeom prst="rect">
            <a:avLst/>
          </a:prstGeom>
          <a:ln>
            <a:solidFill>
              <a:srgbClr val="08B810"/>
            </a:solidFill>
          </a:ln>
        </p:spPr>
        <p:txBody>
          <a:bodyPr>
            <a:spAutoFit/>
          </a:bodyPr>
          <a:lstStyle/>
          <a:p>
            <a:pPr algn="just"/>
            <a:r>
              <a:rPr lang="fr-FR" sz="1600" dirty="0">
                <a:latin typeface="Franklin Gothic Demi Cond" pitchFamily="34" charset="0"/>
              </a:rPr>
              <a:t>Les relations au sein du groupe ont pu être renforcées. La complicité et la solidarité, tant au niveau du travail que de l'atmosphère générale, ont été des valeurs importantes lors du projet malgré la pression continue.</a:t>
            </a:r>
            <a:endParaRPr lang="fr-FR" sz="1600" dirty="0">
              <a:effectLst/>
              <a:latin typeface="Franklin Gothic Demi Cond" pitchFamily="34" charset="0"/>
            </a:endParaRPr>
          </a:p>
        </p:txBody>
      </p:sp>
      <p:sp>
        <p:nvSpPr>
          <p:cNvPr id="9" name="Rectangle 8"/>
          <p:cNvSpPr/>
          <p:nvPr/>
        </p:nvSpPr>
        <p:spPr>
          <a:xfrm>
            <a:off x="457200" y="3733800"/>
            <a:ext cx="3505200" cy="1077218"/>
          </a:xfrm>
          <a:prstGeom prst="rect">
            <a:avLst/>
          </a:prstGeom>
          <a:ln>
            <a:solidFill>
              <a:schemeClr val="accent6">
                <a:lumMod val="75000"/>
              </a:schemeClr>
            </a:solidFill>
          </a:ln>
        </p:spPr>
        <p:txBody>
          <a:bodyPr wrap="square">
            <a:spAutoFit/>
          </a:bodyPr>
          <a:lstStyle/>
          <a:p>
            <a:pPr algn="just"/>
            <a:r>
              <a:rPr lang="fr-FR" sz="1600" dirty="0">
                <a:latin typeface="Franklin Gothic Demi Cond" pitchFamily="34" charset="0"/>
              </a:rPr>
              <a:t>Ce que je reprocherais au projet serait son </a:t>
            </a:r>
            <a:r>
              <a:rPr lang="fr-FR" sz="1600" dirty="0" smtClean="0">
                <a:latin typeface="Franklin Gothic Demi Cond" pitchFamily="34" charset="0"/>
              </a:rPr>
              <a:t>sujet</a:t>
            </a:r>
            <a:r>
              <a:rPr lang="fr-FR" sz="1600" dirty="0">
                <a:latin typeface="Franklin Gothic Demi Cond" pitchFamily="34" charset="0"/>
              </a:rPr>
              <a:t> </a:t>
            </a:r>
            <a:r>
              <a:rPr lang="fr-FR" sz="1600" dirty="0" smtClean="0">
                <a:latin typeface="Franklin Gothic Demi Cond" pitchFamily="34" charset="0"/>
              </a:rPr>
              <a:t>[…] Le </a:t>
            </a:r>
            <a:r>
              <a:rPr lang="fr-FR" sz="1600" dirty="0">
                <a:latin typeface="Franklin Gothic Demi Cond" pitchFamily="34" charset="0"/>
              </a:rPr>
              <a:t>plus dur pour moi fut de m'imprégner du sujet avec uniquement 4h par semaine.</a:t>
            </a:r>
            <a:endParaRPr lang="fr-FR" sz="1600" dirty="0">
              <a:effectLst/>
              <a:latin typeface="Franklin Gothic Demi Cond" pitchFamily="34" charset="0"/>
            </a:endParaRPr>
          </a:p>
        </p:txBody>
      </p:sp>
      <p:sp>
        <p:nvSpPr>
          <p:cNvPr id="10" name="Rectangle 9"/>
          <p:cNvSpPr/>
          <p:nvPr/>
        </p:nvSpPr>
        <p:spPr>
          <a:xfrm>
            <a:off x="4005943" y="4942582"/>
            <a:ext cx="4376057" cy="1077218"/>
          </a:xfrm>
          <a:prstGeom prst="rect">
            <a:avLst/>
          </a:prstGeom>
          <a:ln>
            <a:solidFill>
              <a:schemeClr val="tx2">
                <a:lumMod val="60000"/>
                <a:lumOff val="40000"/>
              </a:schemeClr>
            </a:solidFill>
          </a:ln>
        </p:spPr>
        <p:txBody>
          <a:bodyPr wrap="square">
            <a:spAutoFit/>
          </a:bodyPr>
          <a:lstStyle/>
          <a:p>
            <a:pPr algn="just"/>
            <a:r>
              <a:rPr lang="fr-FR" sz="1600" dirty="0">
                <a:latin typeface="Franklin Gothic Demi Cond" pitchFamily="34" charset="0"/>
              </a:rPr>
              <a:t>Finalement, ce projet est bien cohérent avec les </a:t>
            </a:r>
            <a:r>
              <a:rPr lang="fr-FR" sz="1600" dirty="0" smtClean="0">
                <a:latin typeface="Franklin Gothic Demi Cond" pitchFamily="34" charset="0"/>
              </a:rPr>
              <a:t>objectifs proposés </a:t>
            </a:r>
            <a:r>
              <a:rPr lang="fr-FR" sz="1600" dirty="0">
                <a:latin typeface="Franklin Gothic Demi Cond" pitchFamily="34" charset="0"/>
              </a:rPr>
              <a:t>pour le 4IF: une formation pas seulement technique mais avec des méthodes de conception et déroulement des projets </a:t>
            </a:r>
            <a:r>
              <a:rPr lang="fr-FR" sz="1600" dirty="0" smtClean="0">
                <a:latin typeface="Franklin Gothic Demi Cond" pitchFamily="34" charset="0"/>
              </a:rPr>
              <a:t>informatiques.</a:t>
            </a:r>
            <a:endParaRPr lang="fr-FR" sz="1600" dirty="0">
              <a:effectLst/>
              <a:latin typeface="Franklin Gothic Demi Cond" pitchFamily="34" charset="0"/>
            </a:endParaRPr>
          </a:p>
        </p:txBody>
      </p:sp>
      <p:sp>
        <p:nvSpPr>
          <p:cNvPr id="11" name="Rectangle 10"/>
          <p:cNvSpPr/>
          <p:nvPr/>
        </p:nvSpPr>
        <p:spPr>
          <a:xfrm>
            <a:off x="4762500" y="1191161"/>
            <a:ext cx="4152900" cy="1323439"/>
          </a:xfrm>
          <a:prstGeom prst="rect">
            <a:avLst/>
          </a:prstGeom>
          <a:ln>
            <a:solidFill>
              <a:srgbClr val="C70995"/>
            </a:solidFill>
          </a:ln>
        </p:spPr>
        <p:txBody>
          <a:bodyPr wrap="square">
            <a:spAutoFit/>
          </a:bodyPr>
          <a:lstStyle/>
          <a:p>
            <a:pPr algn="just"/>
            <a:r>
              <a:rPr lang="fr-FR" sz="1600" dirty="0">
                <a:latin typeface="Franklin Gothic Demi Cond" pitchFamily="34" charset="0"/>
              </a:rPr>
              <a:t>Je fais partie d'un </a:t>
            </a:r>
            <a:r>
              <a:rPr lang="fr-FR" sz="1600" dirty="0" err="1">
                <a:latin typeface="Franklin Gothic Demi Cond" pitchFamily="34" charset="0"/>
              </a:rPr>
              <a:t>heptanome</a:t>
            </a:r>
            <a:r>
              <a:rPr lang="fr-FR" sz="1600" dirty="0">
                <a:latin typeface="Franklin Gothic Demi Cond" pitchFamily="34" charset="0"/>
              </a:rPr>
              <a:t> assez cool, nous avons une chef de projet </a:t>
            </a:r>
            <a:r>
              <a:rPr lang="fr-FR" sz="1600" dirty="0" smtClean="0">
                <a:latin typeface="Franklin Gothic Demi Cond" pitchFamily="34" charset="0"/>
              </a:rPr>
              <a:t>(…) qui </a:t>
            </a:r>
            <a:r>
              <a:rPr lang="fr-FR" sz="1600" dirty="0">
                <a:latin typeface="Franklin Gothic Demi Cond" pitchFamily="34" charset="0"/>
              </a:rPr>
              <a:t>nous a permis d’être toujours en </a:t>
            </a:r>
            <a:r>
              <a:rPr lang="fr-FR" sz="1600" dirty="0" smtClean="0">
                <a:latin typeface="Franklin Gothic Demi Cond" pitchFamily="34" charset="0"/>
              </a:rPr>
              <a:t>avance(…). </a:t>
            </a:r>
            <a:r>
              <a:rPr lang="fr-FR" sz="1600" dirty="0">
                <a:latin typeface="Franklin Gothic Demi Cond" pitchFamily="34" charset="0"/>
              </a:rPr>
              <a:t>C'est surtout le fait qu'elle apporte du chocolat de temps en temps </a:t>
            </a:r>
            <a:r>
              <a:rPr lang="fr-FR" sz="1600" dirty="0" smtClean="0">
                <a:latin typeface="Franklin Gothic Demi Cond" pitchFamily="34" charset="0"/>
              </a:rPr>
              <a:t>qui a augmenté notre efficacité.</a:t>
            </a:r>
            <a:endParaRPr lang="en-US" sz="1600" dirty="0">
              <a:latin typeface="Franklin Gothic Demi Cond" pitchFamily="34" charset="0"/>
            </a:endParaRPr>
          </a:p>
        </p:txBody>
      </p:sp>
    </p:spTree>
    <p:extLst>
      <p:ext uri="{BB962C8B-B14F-4D97-AF65-F5344CB8AC3E}">
        <p14:creationId xmlns:p14="http://schemas.microsoft.com/office/powerpoint/2010/main" val="1160560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743" y="2560638"/>
            <a:ext cx="8229600" cy="1143000"/>
          </a:xfrm>
        </p:spPr>
        <p:txBody>
          <a:bodyPr>
            <a:normAutofit/>
          </a:bodyPr>
          <a:lstStyle/>
          <a:p>
            <a:r>
              <a:rPr lang="de-DE" sz="4000" b="1" dirty="0" smtClean="0">
                <a:solidFill>
                  <a:schemeClr val="tx2"/>
                </a:solidFill>
              </a:rPr>
              <a:t>DYSFONCTIONNEMENTS</a:t>
            </a:r>
            <a:endParaRPr lang="en-US" sz="4000" b="1" dirty="0">
              <a:solidFill>
                <a:schemeClr val="tx2"/>
              </a:solidFill>
            </a:endParaRPr>
          </a:p>
        </p:txBody>
      </p:sp>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4</a:t>
            </a:fld>
            <a:r>
              <a:rPr lang="en-US" dirty="0" smtClean="0"/>
              <a:t>/35</a:t>
            </a:r>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869302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dirty="0"/>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5</a:t>
            </a:fld>
            <a:r>
              <a:rPr lang="en-US" dirty="0" smtClean="0"/>
              <a:t>/35</a:t>
            </a:r>
            <a:endParaRPr lang="en-US" dirty="0"/>
          </a:p>
        </p:txBody>
      </p:sp>
      <p:sp>
        <p:nvSpPr>
          <p:cNvPr id="5" name="ZoneTexte 4"/>
          <p:cNvSpPr txBox="1"/>
          <p:nvPr/>
        </p:nvSpPr>
        <p:spPr>
          <a:xfrm>
            <a:off x="457200" y="370505"/>
            <a:ext cx="8229600" cy="584775"/>
          </a:xfrm>
          <a:prstGeom prst="rect">
            <a:avLst/>
          </a:prstGeom>
          <a:noFill/>
        </p:spPr>
        <p:txBody>
          <a:bodyPr wrap="square" rtlCol="0">
            <a:spAutoFit/>
          </a:bodyPr>
          <a:lstStyle/>
          <a:p>
            <a:r>
              <a:rPr lang="fr-FR" sz="3200" dirty="0" smtClean="0">
                <a:solidFill>
                  <a:schemeClr val="tx2"/>
                </a:solidFill>
              </a:rPr>
              <a:t>L‘étude de l‘</a:t>
            </a:r>
            <a:r>
              <a:rPr lang="fr-FR" sz="3200" dirty="0">
                <a:solidFill>
                  <a:schemeClr val="tx2"/>
                </a:solidFill>
              </a:rPr>
              <a:t>e</a:t>
            </a:r>
            <a:r>
              <a:rPr lang="fr-FR" sz="3200" dirty="0" smtClean="0">
                <a:solidFill>
                  <a:schemeClr val="tx2"/>
                </a:solidFill>
              </a:rPr>
              <a:t>xistant a relevé plusieurs faiblesses</a:t>
            </a:r>
            <a:endParaRPr lang="fr-FR" sz="3200" dirty="0">
              <a:solidFill>
                <a:schemeClr val="tx2"/>
              </a:solidFill>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
        <p:nvSpPr>
          <p:cNvPr id="7"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Dysfonctionnements</a:t>
            </a:r>
            <a:endParaRPr lang="en-US" dirty="0"/>
          </a:p>
        </p:txBody>
      </p:sp>
      <p:sp>
        <p:nvSpPr>
          <p:cNvPr id="8" name="ZoneTexte 7"/>
          <p:cNvSpPr txBox="1"/>
          <p:nvPr/>
        </p:nvSpPr>
        <p:spPr>
          <a:xfrm>
            <a:off x="2857500" y="1905000"/>
            <a:ext cx="3429000" cy="2708434"/>
          </a:xfrm>
          <a:prstGeom prst="rect">
            <a:avLst/>
          </a:prstGeom>
          <a:noFill/>
        </p:spPr>
        <p:txBody>
          <a:bodyPr wrap="square" rtlCol="0">
            <a:spAutoFit/>
          </a:bodyPr>
          <a:lstStyle/>
          <a:p>
            <a:pPr marL="285750" indent="-285750">
              <a:lnSpc>
                <a:spcPct val="150000"/>
              </a:lnSpc>
              <a:buClr>
                <a:schemeClr val="accent6"/>
              </a:buClr>
              <a:buFont typeface="Arial" pitchFamily="34" charset="0"/>
              <a:buChar char="•"/>
            </a:pPr>
            <a:r>
              <a:rPr lang="de-DE" sz="2000" b="1" dirty="0" err="1" smtClean="0"/>
              <a:t>Système</a:t>
            </a:r>
            <a:r>
              <a:rPr lang="de-DE" sz="2000" b="1" dirty="0" smtClean="0"/>
              <a:t> </a:t>
            </a:r>
            <a:r>
              <a:rPr lang="de-DE" sz="2000" b="1" dirty="0" err="1" smtClean="0"/>
              <a:t>informatique</a:t>
            </a:r>
            <a:endParaRPr lang="de-DE" sz="2000" b="1" dirty="0" smtClean="0"/>
          </a:p>
          <a:p>
            <a:pPr marL="285750" indent="-285750">
              <a:lnSpc>
                <a:spcPct val="150000"/>
              </a:lnSpc>
              <a:buClr>
                <a:schemeClr val="accent6"/>
              </a:buClr>
              <a:buFont typeface="Arial" pitchFamily="34" charset="0"/>
              <a:buChar char="•"/>
            </a:pPr>
            <a:r>
              <a:rPr lang="fr-FR" sz="2000" b="1" dirty="0" smtClean="0"/>
              <a:t>Communication</a:t>
            </a:r>
          </a:p>
          <a:p>
            <a:pPr marL="285750" indent="-285750">
              <a:lnSpc>
                <a:spcPct val="150000"/>
              </a:lnSpc>
              <a:buClr>
                <a:schemeClr val="accent6"/>
              </a:buClr>
              <a:buFont typeface="Arial" pitchFamily="34" charset="0"/>
              <a:buChar char="•"/>
            </a:pPr>
            <a:r>
              <a:rPr lang="fr-FR" sz="2000" b="1" dirty="0" smtClean="0"/>
              <a:t>Gestion de la maintenance</a:t>
            </a:r>
          </a:p>
          <a:p>
            <a:pPr marL="285750" indent="-285750">
              <a:lnSpc>
                <a:spcPct val="150000"/>
              </a:lnSpc>
              <a:buClr>
                <a:schemeClr val="accent6"/>
              </a:buClr>
              <a:buFont typeface="Arial" pitchFamily="34" charset="0"/>
              <a:buChar char="•"/>
            </a:pPr>
            <a:r>
              <a:rPr lang="fr-FR" sz="2000" b="1" dirty="0" smtClean="0"/>
              <a:t>Gestion de la facturation</a:t>
            </a:r>
          </a:p>
          <a:p>
            <a:pPr marL="285750" indent="-285750">
              <a:lnSpc>
                <a:spcPct val="150000"/>
              </a:lnSpc>
              <a:buClr>
                <a:schemeClr val="accent6"/>
              </a:buClr>
              <a:buFont typeface="Arial" pitchFamily="34" charset="0"/>
              <a:buChar char="•"/>
            </a:pPr>
            <a:r>
              <a:rPr lang="fr-FR" sz="2000" b="1" dirty="0" smtClean="0"/>
              <a:t>Gestion du parc matériel</a:t>
            </a:r>
          </a:p>
          <a:p>
            <a:endParaRPr lang="en-US" sz="2000" dirty="0"/>
          </a:p>
        </p:txBody>
      </p:sp>
    </p:spTree>
    <p:extLst>
      <p:ext uri="{BB962C8B-B14F-4D97-AF65-F5344CB8AC3E}">
        <p14:creationId xmlns:p14="http://schemas.microsoft.com/office/powerpoint/2010/main" val="3024892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6</a:t>
            </a:fld>
            <a:r>
              <a:rPr lang="en-US" dirty="0" smtClean="0"/>
              <a:t>/35</a:t>
            </a:r>
            <a:endParaRPr lang="en-US" dirty="0"/>
          </a:p>
        </p:txBody>
      </p:sp>
      <p:sp>
        <p:nvSpPr>
          <p:cNvPr id="5"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Dysfonctionnements</a:t>
            </a:r>
            <a:endParaRPr lang="en-US" dirty="0"/>
          </a:p>
        </p:txBody>
      </p:sp>
      <p:sp>
        <p:nvSpPr>
          <p:cNvPr id="6" name="ZoneTexte 5"/>
          <p:cNvSpPr txBox="1"/>
          <p:nvPr/>
        </p:nvSpPr>
        <p:spPr>
          <a:xfrm>
            <a:off x="1181100" y="370505"/>
            <a:ext cx="6781800" cy="584775"/>
          </a:xfrm>
          <a:prstGeom prst="rect">
            <a:avLst/>
          </a:prstGeom>
          <a:noFill/>
        </p:spPr>
        <p:txBody>
          <a:bodyPr wrap="square" rtlCol="0">
            <a:spAutoFit/>
          </a:bodyPr>
          <a:lstStyle/>
          <a:p>
            <a:pPr algn="ctr"/>
            <a:r>
              <a:rPr lang="fr-FR" sz="3200" dirty="0" smtClean="0">
                <a:solidFill>
                  <a:schemeClr val="tx2"/>
                </a:solidFill>
              </a:rPr>
              <a:t>Le système informatique est insuffisant</a:t>
            </a:r>
            <a:endParaRPr lang="fr-FR" sz="3200" dirty="0">
              <a:solidFill>
                <a:schemeClr val="tx2"/>
              </a:solidFill>
            </a:endParaRPr>
          </a:p>
        </p:txBody>
      </p:sp>
      <p:sp>
        <p:nvSpPr>
          <p:cNvPr id="7" name="ZoneTexte 4"/>
          <p:cNvSpPr txBox="1"/>
          <p:nvPr/>
        </p:nvSpPr>
        <p:spPr>
          <a:xfrm>
            <a:off x="419100" y="1467683"/>
            <a:ext cx="8305800" cy="4247317"/>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FFC000"/>
              </a:buClr>
              <a:buFont typeface="Arial" pitchFamily="34" charset="0"/>
              <a:buChar char="•"/>
            </a:pPr>
            <a:r>
              <a:rPr lang="fr-FR" b="1" dirty="0" smtClean="0"/>
              <a:t>Sur </a:t>
            </a:r>
            <a:r>
              <a:rPr lang="fr-FR" b="1" dirty="0"/>
              <a:t>le plan matériel </a:t>
            </a:r>
          </a:p>
          <a:p>
            <a:r>
              <a:rPr lang="fr-FR" dirty="0"/>
              <a:t>	Sous-équipement des chantiers : Postes informatiques dans 1/3 des chantiers</a:t>
            </a:r>
          </a:p>
          <a:p>
            <a:r>
              <a:rPr lang="fr-FR" dirty="0"/>
              <a:t>	Equipement informatique des départements trop faible</a:t>
            </a:r>
          </a:p>
          <a:p>
            <a:endParaRPr lang="fr-FR" b="1" dirty="0"/>
          </a:p>
          <a:p>
            <a:pPr marL="285750" indent="-285750">
              <a:buClr>
                <a:srgbClr val="FFC000"/>
              </a:buClr>
              <a:buFont typeface="Arial" pitchFamily="34" charset="0"/>
              <a:buChar char="•"/>
            </a:pPr>
            <a:r>
              <a:rPr lang="fr-FR" b="1" dirty="0"/>
              <a:t>Sur le plan logiciel</a:t>
            </a:r>
          </a:p>
          <a:p>
            <a:r>
              <a:rPr lang="fr-FR" dirty="0"/>
              <a:t>	Applications indépendantes développées en interne</a:t>
            </a:r>
          </a:p>
          <a:p>
            <a:r>
              <a:rPr lang="fr-FR" dirty="0"/>
              <a:t>	Informations enregistrées dans des fichiers</a:t>
            </a:r>
          </a:p>
          <a:p>
            <a:r>
              <a:rPr lang="fr-FR" dirty="0"/>
              <a:t>	Compatibilité </a:t>
            </a:r>
            <a:r>
              <a:rPr lang="fr-FR" dirty="0" smtClean="0"/>
              <a:t>des </a:t>
            </a:r>
            <a:r>
              <a:rPr lang="fr-FR" dirty="0"/>
              <a:t>données non </a:t>
            </a:r>
            <a:r>
              <a:rPr lang="fr-FR" dirty="0" smtClean="0"/>
              <a:t>garantie</a:t>
            </a:r>
            <a:endParaRPr lang="fr-FR" dirty="0"/>
          </a:p>
          <a:p>
            <a:r>
              <a:rPr lang="fr-FR" dirty="0"/>
              <a:t>	Absence de base </a:t>
            </a:r>
            <a:r>
              <a:rPr lang="fr-FR" dirty="0" smtClean="0"/>
              <a:t>de données centralisée</a:t>
            </a:r>
            <a:endParaRPr lang="fr-FR" dirty="0"/>
          </a:p>
          <a:p>
            <a:endParaRPr lang="fr-FR" dirty="0"/>
          </a:p>
          <a:p>
            <a:pPr marL="285750" indent="-285750">
              <a:buClr>
                <a:srgbClr val="FFC000"/>
              </a:buClr>
              <a:buFont typeface="Arial" pitchFamily="34" charset="0"/>
              <a:buChar char="•"/>
            </a:pPr>
            <a:r>
              <a:rPr lang="fr-FR" b="1" dirty="0" smtClean="0"/>
              <a:t>Au niveau </a:t>
            </a:r>
            <a:r>
              <a:rPr lang="fr-FR" b="1" dirty="0"/>
              <a:t>de la communication</a:t>
            </a:r>
          </a:p>
          <a:p>
            <a:r>
              <a:rPr lang="fr-FR" dirty="0"/>
              <a:t>	Pas de système de communication rapide</a:t>
            </a:r>
          </a:p>
          <a:p>
            <a:r>
              <a:rPr lang="fr-FR" dirty="0"/>
              <a:t>	Transmission des informations par support amovible</a:t>
            </a:r>
          </a:p>
          <a:p>
            <a:r>
              <a:rPr lang="fr-FR" dirty="0"/>
              <a:t>	Echange </a:t>
            </a:r>
            <a:r>
              <a:rPr lang="fr-FR" dirty="0" smtClean="0"/>
              <a:t>d’informations </a:t>
            </a:r>
            <a:r>
              <a:rPr lang="fr-FR" dirty="0"/>
              <a:t>trop couteux en temps</a:t>
            </a:r>
          </a:p>
          <a:p>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3635527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7</a:t>
            </a:fld>
            <a:r>
              <a:rPr lang="en-US" dirty="0" smtClean="0"/>
              <a:t>/35</a:t>
            </a:r>
            <a:endParaRPr lang="en-US" dirty="0"/>
          </a:p>
        </p:txBody>
      </p:sp>
      <p:sp>
        <p:nvSpPr>
          <p:cNvPr id="5" name="ZoneTexte 4"/>
          <p:cNvSpPr txBox="1"/>
          <p:nvPr/>
        </p:nvSpPr>
        <p:spPr>
          <a:xfrm>
            <a:off x="838200" y="370505"/>
            <a:ext cx="7924800" cy="584775"/>
          </a:xfrm>
          <a:prstGeom prst="rect">
            <a:avLst/>
          </a:prstGeom>
          <a:noFill/>
        </p:spPr>
        <p:txBody>
          <a:bodyPr wrap="square" rtlCol="0">
            <a:spAutoFit/>
          </a:bodyPr>
          <a:lstStyle/>
          <a:p>
            <a:pPr algn="ctr"/>
            <a:r>
              <a:rPr lang="fr-FR" sz="3200" dirty="0" smtClean="0">
                <a:solidFill>
                  <a:schemeClr val="tx2"/>
                </a:solidFill>
              </a:rPr>
              <a:t>La maintenance est couteuse et non optimisée</a:t>
            </a:r>
            <a:endParaRPr lang="fr-FR" sz="3200" dirty="0">
              <a:solidFill>
                <a:schemeClr val="tx2"/>
              </a:solidFill>
            </a:endParaRPr>
          </a:p>
        </p:txBody>
      </p:sp>
      <p:sp>
        <p:nvSpPr>
          <p:cNvPr id="6" name="Espace réservé du pied de page 3"/>
          <p:cNvSpPr txBox="1">
            <a:spLocks/>
          </p:cNvSpPr>
          <p:nvPr/>
        </p:nvSpPr>
        <p:spPr>
          <a:xfrm>
            <a:off x="457200" y="0"/>
            <a:ext cx="3429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dirty="0" smtClean="0"/>
              <a:t>Dysfonctionnements</a:t>
            </a:r>
            <a:endParaRPr lang="en-US" dirty="0"/>
          </a:p>
        </p:txBody>
      </p:sp>
      <p:sp>
        <p:nvSpPr>
          <p:cNvPr id="7" name="ZoneTexte 5"/>
          <p:cNvSpPr txBox="1"/>
          <p:nvPr/>
        </p:nvSpPr>
        <p:spPr>
          <a:xfrm>
            <a:off x="990600" y="1567543"/>
            <a:ext cx="5791200" cy="452431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FFC000"/>
              </a:buClr>
              <a:buFont typeface="Arial" pitchFamily="34" charset="0"/>
              <a:buChar char="•"/>
            </a:pPr>
            <a:r>
              <a:rPr lang="fr-FR" b="1" dirty="0"/>
              <a:t>Dans le système de commande des pièces de rechange</a:t>
            </a:r>
          </a:p>
          <a:p>
            <a:r>
              <a:rPr lang="fr-FR" dirty="0"/>
              <a:t>	Estimation du type et des quantités peu </a:t>
            </a:r>
            <a:r>
              <a:rPr lang="fr-FR" dirty="0" smtClean="0"/>
              <a:t>fiable</a:t>
            </a:r>
            <a:endParaRPr lang="fr-FR" dirty="0"/>
          </a:p>
          <a:p>
            <a:endParaRPr lang="fr-FR" dirty="0"/>
          </a:p>
          <a:p>
            <a:pPr marL="285750" indent="-285750">
              <a:buClr>
                <a:srgbClr val="FFC000"/>
              </a:buClr>
              <a:buFont typeface="Arial" pitchFamily="34" charset="0"/>
              <a:buChar char="•"/>
            </a:pPr>
            <a:r>
              <a:rPr lang="fr-FR" b="1" dirty="0"/>
              <a:t>Dans le mode d’échange des données</a:t>
            </a:r>
          </a:p>
          <a:p>
            <a:r>
              <a:rPr lang="fr-FR" dirty="0"/>
              <a:t>	Risque de transmission de données erronées</a:t>
            </a:r>
          </a:p>
          <a:p>
            <a:endParaRPr lang="fr-FR" dirty="0"/>
          </a:p>
          <a:p>
            <a:pPr marL="285750" indent="-285750">
              <a:buClr>
                <a:srgbClr val="FFC000"/>
              </a:buClr>
              <a:buFont typeface="Arial" pitchFamily="34" charset="0"/>
              <a:buChar char="•"/>
            </a:pPr>
            <a:r>
              <a:rPr lang="fr-FR" b="1" dirty="0"/>
              <a:t>Dans la planification de la maintenance</a:t>
            </a:r>
          </a:p>
          <a:p>
            <a:r>
              <a:rPr lang="fr-FR" dirty="0"/>
              <a:t>	Pas d’étude statistique des pannes</a:t>
            </a:r>
          </a:p>
          <a:p>
            <a:r>
              <a:rPr lang="fr-FR" dirty="0"/>
              <a:t>	Pas de maintenance </a:t>
            </a:r>
            <a:r>
              <a:rPr lang="fr-FR" dirty="0" smtClean="0"/>
              <a:t>préventive</a:t>
            </a:r>
          </a:p>
          <a:p>
            <a:endParaRPr lang="fr-FR" dirty="0"/>
          </a:p>
          <a:p>
            <a:pPr marL="285750" indent="-285750">
              <a:buClr>
                <a:srgbClr val="FFC000"/>
              </a:buClr>
              <a:buFont typeface="Arial" pitchFamily="34" charset="0"/>
              <a:buChar char="•"/>
            </a:pPr>
            <a:r>
              <a:rPr lang="fr-FR" b="1" dirty="0" smtClean="0"/>
              <a:t>Sur le plan financier</a:t>
            </a:r>
          </a:p>
          <a:p>
            <a:r>
              <a:rPr lang="fr-FR" dirty="0"/>
              <a:t>	</a:t>
            </a:r>
            <a:r>
              <a:rPr lang="fr-FR" dirty="0" smtClean="0"/>
              <a:t>Tr</a:t>
            </a:r>
            <a:r>
              <a:rPr lang="de-DE" dirty="0" err="1" smtClean="0"/>
              <a:t>ès</a:t>
            </a:r>
            <a:r>
              <a:rPr lang="de-DE" dirty="0" smtClean="0"/>
              <a:t> </a:t>
            </a:r>
            <a:r>
              <a:rPr lang="de-DE" dirty="0" err="1" smtClean="0"/>
              <a:t>couteuse</a:t>
            </a:r>
            <a:r>
              <a:rPr lang="de-DE" dirty="0" smtClean="0"/>
              <a:t> en </a:t>
            </a:r>
            <a:r>
              <a:rPr lang="de-DE" dirty="0" err="1" smtClean="0"/>
              <a:t>temps</a:t>
            </a:r>
            <a:r>
              <a:rPr lang="de-DE" dirty="0" smtClean="0"/>
              <a:t> et </a:t>
            </a:r>
            <a:r>
              <a:rPr lang="de-DE" dirty="0" err="1" smtClean="0"/>
              <a:t>main</a:t>
            </a:r>
            <a:r>
              <a:rPr lang="de-DE" dirty="0" smtClean="0"/>
              <a:t> d‘oeuvre</a:t>
            </a:r>
          </a:p>
          <a:p>
            <a:r>
              <a:rPr lang="de-DE" dirty="0"/>
              <a:t>	</a:t>
            </a:r>
            <a:r>
              <a:rPr lang="de-DE" dirty="0" smtClean="0"/>
              <a:t>Immobilisation du stock </a:t>
            </a:r>
            <a:r>
              <a:rPr lang="de-DE" dirty="0" err="1" smtClean="0"/>
              <a:t>importante</a:t>
            </a:r>
            <a:r>
              <a:rPr lang="de-DE" dirty="0"/>
              <a:t> </a:t>
            </a:r>
            <a:r>
              <a:rPr lang="de-DE" dirty="0" smtClean="0"/>
              <a:t>(10 M €)</a:t>
            </a:r>
          </a:p>
          <a:p>
            <a:r>
              <a:rPr lang="de-DE" dirty="0"/>
              <a:t>	</a:t>
            </a:r>
            <a:r>
              <a:rPr lang="de-DE" dirty="0" smtClean="0"/>
              <a:t>Communication </a:t>
            </a:r>
            <a:r>
              <a:rPr lang="de-DE" dirty="0" err="1" smtClean="0"/>
              <a:t>très</a:t>
            </a:r>
            <a:r>
              <a:rPr lang="de-DE" dirty="0" smtClean="0"/>
              <a:t> </a:t>
            </a:r>
            <a:r>
              <a:rPr lang="de-DE" dirty="0" err="1" smtClean="0"/>
              <a:t>lente</a:t>
            </a:r>
            <a:r>
              <a:rPr lang="de-DE" dirty="0" smtClean="0"/>
              <a:t> entre les </a:t>
            </a:r>
            <a:r>
              <a:rPr lang="de-DE" dirty="0" err="1" smtClean="0"/>
              <a:t>chantiers</a:t>
            </a:r>
            <a:endParaRPr lang="de-DE" dirty="0" smtClean="0"/>
          </a:p>
          <a:p>
            <a:r>
              <a:rPr lang="de-DE" dirty="0"/>
              <a:t>	</a:t>
            </a:r>
            <a:endParaRPr lang="fr-FR" dirty="0"/>
          </a:p>
          <a:p>
            <a:r>
              <a:rPr lang="fr-FR" dirty="0" smtClean="0"/>
              <a:t>	</a:t>
            </a:r>
            <a:r>
              <a:rPr lang="fr-FR" dirty="0"/>
              <a:t>	</a:t>
            </a:r>
          </a:p>
        </p:txBody>
      </p:sp>
    </p:spTree>
    <p:extLst>
      <p:ext uri="{BB962C8B-B14F-4D97-AF65-F5344CB8AC3E}">
        <p14:creationId xmlns:p14="http://schemas.microsoft.com/office/powerpoint/2010/main" val="872793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8</a:t>
            </a:fld>
            <a:r>
              <a:rPr lang="en-US" dirty="0" smtClean="0"/>
              <a:t>/35</a:t>
            </a:r>
            <a:endParaRPr lang="en-US" dirty="0"/>
          </a:p>
        </p:txBody>
      </p:sp>
      <p:sp>
        <p:nvSpPr>
          <p:cNvPr id="5" name="ZoneTexte 4"/>
          <p:cNvSpPr txBox="1"/>
          <p:nvPr/>
        </p:nvSpPr>
        <p:spPr>
          <a:xfrm>
            <a:off x="838200" y="370505"/>
            <a:ext cx="7924800" cy="584775"/>
          </a:xfrm>
          <a:prstGeom prst="rect">
            <a:avLst/>
          </a:prstGeom>
          <a:noFill/>
        </p:spPr>
        <p:txBody>
          <a:bodyPr wrap="square" rtlCol="0">
            <a:spAutoFit/>
          </a:bodyPr>
          <a:lstStyle/>
          <a:p>
            <a:pPr algn="ctr"/>
            <a:r>
              <a:rPr lang="fr-FR" sz="3200" dirty="0" smtClean="0">
                <a:solidFill>
                  <a:schemeClr val="tx2"/>
                </a:solidFill>
              </a:rPr>
              <a:t>Les autres processus présentent des faiblesses</a:t>
            </a:r>
            <a:endParaRPr lang="fr-FR" sz="3200" dirty="0">
              <a:solidFill>
                <a:schemeClr val="tx2"/>
              </a:solidFill>
            </a:endParaRPr>
          </a:p>
        </p:txBody>
      </p:sp>
      <p:sp>
        <p:nvSpPr>
          <p:cNvPr id="6" name="ZoneTexte 5"/>
          <p:cNvSpPr txBox="1"/>
          <p:nvPr/>
        </p:nvSpPr>
        <p:spPr>
          <a:xfrm>
            <a:off x="711298" y="1439882"/>
            <a:ext cx="7721404" cy="3785652"/>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itchFamily="2" charset="2"/>
              <a:buChar char="v"/>
            </a:pPr>
            <a:r>
              <a:rPr lang="fr-FR" b="1" dirty="0" smtClean="0">
                <a:solidFill>
                  <a:schemeClr val="tx2">
                    <a:lumMod val="50000"/>
                  </a:schemeClr>
                </a:solidFill>
              </a:rPr>
              <a:t>Gestion de la Facturation</a:t>
            </a:r>
          </a:p>
          <a:p>
            <a:endParaRPr lang="fr-FR" sz="1200" b="1" dirty="0"/>
          </a:p>
          <a:p>
            <a:pPr marL="285750" indent="-285750">
              <a:buClr>
                <a:srgbClr val="FFC000"/>
              </a:buClr>
              <a:buFont typeface="Arial" pitchFamily="34" charset="0"/>
              <a:buChar char="•"/>
            </a:pPr>
            <a:r>
              <a:rPr lang="fr-FR" b="1" dirty="0" smtClean="0"/>
              <a:t>Saisie </a:t>
            </a:r>
            <a:r>
              <a:rPr lang="fr-FR" b="1" dirty="0"/>
              <a:t>de toutes les </a:t>
            </a:r>
            <a:r>
              <a:rPr lang="fr-FR" b="1" dirty="0" smtClean="0"/>
              <a:t>factures  à </a:t>
            </a:r>
            <a:r>
              <a:rPr lang="fr-FR" b="1" dirty="0"/>
              <a:t>la fin du mois</a:t>
            </a:r>
          </a:p>
          <a:p>
            <a:r>
              <a:rPr lang="fr-FR" dirty="0"/>
              <a:t>	Surcharge de travail à un moment </a:t>
            </a:r>
            <a:r>
              <a:rPr lang="fr-FR" dirty="0" smtClean="0"/>
              <a:t>donné</a:t>
            </a:r>
            <a:endParaRPr lang="fr-FR" dirty="0"/>
          </a:p>
          <a:p>
            <a:pPr marL="285750" indent="-285750">
              <a:buClr>
                <a:srgbClr val="FFC000"/>
              </a:buClr>
              <a:buFont typeface="Arial" pitchFamily="34" charset="0"/>
              <a:buChar char="•"/>
            </a:pPr>
            <a:r>
              <a:rPr lang="fr-FR" b="1" dirty="0"/>
              <a:t>Saisie manuelle des factures</a:t>
            </a:r>
          </a:p>
          <a:p>
            <a:r>
              <a:rPr lang="fr-FR" dirty="0"/>
              <a:t>	Risque </a:t>
            </a:r>
            <a:r>
              <a:rPr lang="fr-FR" dirty="0" smtClean="0"/>
              <a:t>d’erreurs </a:t>
            </a:r>
            <a:r>
              <a:rPr lang="fr-FR" dirty="0"/>
              <a:t>de saisie</a:t>
            </a:r>
          </a:p>
          <a:p>
            <a:endParaRPr lang="fr-FR" dirty="0" smtClean="0"/>
          </a:p>
          <a:p>
            <a:pPr marL="285750" indent="-285750">
              <a:buFont typeface="Wingdings" pitchFamily="2" charset="2"/>
              <a:buChar char="v"/>
            </a:pPr>
            <a:r>
              <a:rPr lang="fr-FR" b="1" dirty="0" smtClean="0">
                <a:solidFill>
                  <a:schemeClr val="tx2">
                    <a:lumMod val="50000"/>
                  </a:schemeClr>
                </a:solidFill>
              </a:rPr>
              <a:t>Gestion du Parc Matériel</a:t>
            </a:r>
          </a:p>
          <a:p>
            <a:endParaRPr lang="fr-FR" sz="1200" b="1" dirty="0">
              <a:solidFill>
                <a:schemeClr val="tx2">
                  <a:lumMod val="50000"/>
                </a:schemeClr>
              </a:solidFill>
            </a:endParaRPr>
          </a:p>
          <a:p>
            <a:pPr marL="285750" indent="-285750">
              <a:buClr>
                <a:srgbClr val="FFC000"/>
              </a:buClr>
              <a:buFont typeface="Arial" pitchFamily="34" charset="0"/>
              <a:buChar char="•"/>
            </a:pPr>
            <a:r>
              <a:rPr lang="fr-FR" b="1" dirty="0"/>
              <a:t>Pas de base </a:t>
            </a:r>
            <a:r>
              <a:rPr lang="fr-FR" b="1" dirty="0" smtClean="0"/>
              <a:t>de données </a:t>
            </a:r>
            <a:r>
              <a:rPr lang="fr-FR" b="1" dirty="0"/>
              <a:t>regroupant le matériel de GSTP</a:t>
            </a:r>
          </a:p>
          <a:p>
            <a:r>
              <a:rPr lang="fr-FR" dirty="0"/>
              <a:t>	Difficulté d’estimer le matériel </a:t>
            </a:r>
            <a:r>
              <a:rPr lang="fr-FR" dirty="0" smtClean="0"/>
              <a:t>disponible</a:t>
            </a:r>
            <a:endParaRPr lang="fr-FR" dirty="0"/>
          </a:p>
          <a:p>
            <a:pPr marL="285750" indent="-285750">
              <a:buClr>
                <a:srgbClr val="FFC000"/>
              </a:buClr>
              <a:buFont typeface="Arial" pitchFamily="34" charset="0"/>
              <a:buChar char="•"/>
            </a:pPr>
            <a:r>
              <a:rPr lang="fr-FR" b="1" dirty="0"/>
              <a:t>Saisie manuelle des informations concernant le matériel entrant et sortant</a:t>
            </a:r>
          </a:p>
          <a:p>
            <a:r>
              <a:rPr lang="fr-FR" dirty="0"/>
              <a:t>	Risque </a:t>
            </a:r>
            <a:r>
              <a:rPr lang="fr-FR" dirty="0" smtClean="0"/>
              <a:t>d’erreurs </a:t>
            </a:r>
            <a:r>
              <a:rPr lang="fr-FR" dirty="0"/>
              <a:t>de saisie</a:t>
            </a:r>
          </a:p>
          <a:p>
            <a:endParaRPr lang="fr-FR" dirty="0" smtClean="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257124"/>
            <a:ext cx="1752600" cy="448476"/>
          </a:xfrm>
          <a:prstGeom prst="rect">
            <a:avLst/>
          </a:prstGeom>
        </p:spPr>
      </p:pic>
    </p:spTree>
    <p:extLst>
      <p:ext uri="{BB962C8B-B14F-4D97-AF65-F5344CB8AC3E}">
        <p14:creationId xmlns:p14="http://schemas.microsoft.com/office/powerpoint/2010/main" val="1616681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819400"/>
            <a:ext cx="8229600" cy="1143000"/>
          </a:xfrm>
        </p:spPr>
        <p:txBody>
          <a:bodyPr>
            <a:normAutofit fontScale="90000"/>
          </a:bodyPr>
          <a:lstStyle/>
          <a:p>
            <a:r>
              <a:rPr lang="de-DE" b="1" dirty="0" smtClean="0">
                <a:solidFill>
                  <a:schemeClr val="tx2"/>
                </a:solidFill>
              </a:rPr>
              <a:t>PRÉSENTATION DES THÈMES DE PROGRÈS</a:t>
            </a:r>
            <a:endParaRPr lang="en-US" b="1" dirty="0">
              <a:solidFill>
                <a:schemeClr val="tx2"/>
              </a:solidFill>
            </a:endParaRPr>
          </a:p>
        </p:txBody>
      </p:sp>
      <p:sp>
        <p:nvSpPr>
          <p:cNvPr id="3" name="Espace réservé du pied de page 2"/>
          <p:cNvSpPr>
            <a:spLocks noGrp="1"/>
          </p:cNvSpPr>
          <p:nvPr>
            <p:ph type="ftr" sz="quarter" idx="11"/>
          </p:nvPr>
        </p:nvSpPr>
        <p:spPr/>
        <p:txBody>
          <a:bodyPr/>
          <a:lstStyle/>
          <a:p>
            <a:r>
              <a:rPr lang="fr-FR" smtClean="0"/>
              <a:t>H4312 - Conception de Système d'Information</a:t>
            </a:r>
            <a:endParaRPr lang="en-US"/>
          </a:p>
        </p:txBody>
      </p:sp>
      <p:sp>
        <p:nvSpPr>
          <p:cNvPr id="4" name="Espace réservé du numéro de diapositive 3"/>
          <p:cNvSpPr>
            <a:spLocks noGrp="1"/>
          </p:cNvSpPr>
          <p:nvPr>
            <p:ph type="sldNum" sz="quarter" idx="12"/>
          </p:nvPr>
        </p:nvSpPr>
        <p:spPr/>
        <p:txBody>
          <a:bodyPr/>
          <a:lstStyle/>
          <a:p>
            <a:fld id="{4B7512A4-8CEA-47C2-9076-D6B0500FE8F9}" type="slidenum">
              <a:rPr lang="en-US" smtClean="0"/>
              <a:t>9</a:t>
            </a:fld>
            <a:r>
              <a:rPr lang="en-US" dirty="0" smtClean="0"/>
              <a:t>/35</a:t>
            </a:r>
            <a:endParaRPr lang="en-US" dirty="0"/>
          </a:p>
        </p:txBody>
      </p:sp>
    </p:spTree>
    <p:extLst>
      <p:ext uri="{BB962C8B-B14F-4D97-AF65-F5344CB8AC3E}">
        <p14:creationId xmlns:p14="http://schemas.microsoft.com/office/powerpoint/2010/main" val="29265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643</TotalTime>
  <Words>1071</Words>
  <Application>Microsoft Office PowerPoint</Application>
  <PresentationFormat>Affichage à l'écran (4:3)</PresentationFormat>
  <Paragraphs>306</Paragraphs>
  <Slides>35</Slides>
  <Notes>4</Notes>
  <HiddenSlides>0</HiddenSlides>
  <MMClips>0</MMClips>
  <ScaleCrop>false</ScaleCrop>
  <HeadingPairs>
    <vt:vector size="4" baseType="variant">
      <vt:variant>
        <vt:lpstr>Thème</vt:lpstr>
      </vt:variant>
      <vt:variant>
        <vt:i4>1</vt:i4>
      </vt:variant>
      <vt:variant>
        <vt:lpstr>Titres des diapositives</vt:lpstr>
      </vt:variant>
      <vt:variant>
        <vt:i4>35</vt:i4>
      </vt:variant>
    </vt:vector>
  </HeadingPairs>
  <TitlesOfParts>
    <vt:vector size="36" baseType="lpstr">
      <vt:lpstr>Thème Office</vt:lpstr>
      <vt:lpstr>CONCEPTION ET INTEGRATION DE SYSTÈME D’INFORMATION</vt:lpstr>
      <vt:lpstr>Présentation PowerPoint</vt:lpstr>
      <vt:lpstr>La présentation va couvrir les points suivants:</vt:lpstr>
      <vt:lpstr>DYSFONCTIONNEMENTS</vt:lpstr>
      <vt:lpstr>Présentation PowerPoint</vt:lpstr>
      <vt:lpstr>Présentation PowerPoint</vt:lpstr>
      <vt:lpstr>Présentation PowerPoint</vt:lpstr>
      <vt:lpstr>Présentation PowerPoint</vt:lpstr>
      <vt:lpstr>PRÉSENTATION DES THÈMES DE PROGRÈS</vt:lpstr>
      <vt:lpstr>DES AMÉLIORATIONS SUR PLUSIEURS PLANS SONT ENVISAGÉES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Monica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ET INTEGRATION DU SYSTEME d’information</dc:title>
  <dc:creator>Monica</dc:creator>
  <cp:lastModifiedBy>Monica</cp:lastModifiedBy>
  <cp:revision>53</cp:revision>
  <dcterms:created xsi:type="dcterms:W3CDTF">2011-03-07T19:11:38Z</dcterms:created>
  <dcterms:modified xsi:type="dcterms:W3CDTF">2011-03-09T07:51:34Z</dcterms:modified>
</cp:coreProperties>
</file>