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2" r:id="rId1"/>
    <p:sldMasterId id="2147483798" r:id="rId2"/>
  </p:sldMasterIdLst>
  <p:notesMasterIdLst>
    <p:notesMasterId r:id="rId5"/>
  </p:notesMasterIdLst>
  <p:handoutMasterIdLst>
    <p:handoutMasterId r:id="rId6"/>
  </p:handoutMasterIdLst>
  <p:sldIdLst>
    <p:sldId id="360" r:id="rId3"/>
    <p:sldId id="361" r:id="rId4"/>
  </p:sldIdLst>
  <p:sldSz cx="12192000" cy="6858000"/>
  <p:notesSz cx="6858000" cy="9144000"/>
  <p:embeddedFontLst>
    <p:embeddedFont>
      <p:font typeface="ING Me" panose="02000506040000020004" pitchFamily="2" charset="0"/>
      <p:regular r:id="rId7"/>
      <p:bold r:id="rId8"/>
      <p:italic r:id="rId9"/>
      <p:boldItalic r:id="rId10"/>
    </p:embeddedFont>
  </p:embeddedFontLst>
  <p:custDataLst>
    <p:tags r:id="rId11"/>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 id="3" name="CAV.nl" initials="CAV" lastIdx="1" clrIdx="2">
    <p:extLst>
      <p:ext uri="{19B8F6BF-5375-455C-9EA6-DF929625EA0E}">
        <p15:presenceInfo xmlns:p15="http://schemas.microsoft.com/office/powerpoint/2012/main" userId="CAV.nl" providerId="None"/>
      </p:ext>
    </p:extLst>
  </p:cmAuthor>
  <p:cmAuthor id="4" name="Panneman, A. (Bert)" initials="PA(" lastIdx="1" clrIdx="3">
    <p:extLst>
      <p:ext uri="{19B8F6BF-5375-455C-9EA6-DF929625EA0E}">
        <p15:presenceInfo xmlns:p15="http://schemas.microsoft.com/office/powerpoint/2012/main" userId="S::Bert.Panneman@ing.com::35db2cae-8697-4a52-8d02-8b31de488b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651"/>
    <a:srgbClr val="D7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7AF9EF-7F60-4BE2-B048-E21843C071CA}">
  <a:tblStyle styleId="{C07AF9EF-7F60-4BE2-B048-E21843C071CA}" styleName="ING Default Table">
    <a:tblBg>
      <a:effect>
        <a:effectLst/>
      </a:effect>
    </a:tblBg>
    <a:wholeTbl>
      <a:tcTxStyle b="off" i="off">
        <a:fontRef idx="minor"/>
        <a:srgbClr val="333333">
          <a:alpha val="100000"/>
        </a:srgbClr>
      </a:tcTxStyle>
      <a:tcStyle>
        <a:tcBdr>
          <a:left>
            <a:ln>
              <a:noFill/>
            </a:ln>
          </a:left>
          <a:right>
            <a:ln>
              <a:noFill/>
            </a:ln>
          </a:right>
          <a:top>
            <a:ln>
              <a:noFill/>
            </a:ln>
          </a:top>
          <a:bottom>
            <a:ln w="10000">
              <a:solidFill>
                <a:srgbClr val="E1E1E1">
                  <a:alpha val="100000"/>
                </a:srgbClr>
              </a:solidFill>
            </a:ln>
          </a:bottom>
          <a:insideH>
            <a:ln w="10000">
              <a:solidFill>
                <a:srgbClr val="E1E1E1">
                  <a:alpha val="100000"/>
                </a:srgbClr>
              </a:solidFill>
            </a:ln>
          </a:insideH>
          <a:insideV>
            <a:ln>
              <a:noFill/>
            </a:ln>
          </a:insideV>
          <a:tl2br>
            <a:ln>
              <a:noFill/>
            </a:ln>
          </a:tl2br>
          <a:tr2bl>
            <a:ln>
              <a:noFill/>
            </a:ln>
          </a:tr2bl>
        </a:tcBdr>
        <a:fill>
          <a:solidFill>
            <a:srgbClr val="FFFFFF">
              <a:alpha val="100000"/>
            </a:srgbClr>
          </a:solidFill>
        </a:fill>
      </a:tcStyle>
    </a:wholeTbl>
    <a:lastRow>
      <a:tcTxStyle b="off" i="off">
        <a:fontRef idx="minor"/>
        <a:srgbClr val="333333">
          <a:alpha val="100000"/>
        </a:srgbClr>
      </a:tcTxStyle>
      <a:tcStyle>
        <a:tcBdr/>
        <a:fill>
          <a:solidFill>
            <a:srgbClr val="E1E1E1">
              <a:alpha val="100000"/>
            </a:srgbClr>
          </a:solidFill>
        </a:fill>
      </a:tcStyle>
    </a:lastRow>
    <a:firstRow>
      <a:tcTxStyle b="off" i="off">
        <a:fontRef idx="minor"/>
        <a:srgbClr val="FFFFFF">
          <a:alpha val="100000"/>
        </a:srgbClr>
      </a:tcTxStyle>
      <a:tcStyle>
        <a:tcBdr/>
        <a:fill>
          <a:solidFill>
            <a:srgbClr val="FF62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6150" autoAdjust="0"/>
  </p:normalViewPr>
  <p:slideViewPr>
    <p:cSldViewPr snapToGrid="0" showGuides="1">
      <p:cViewPr varScale="1">
        <p:scale>
          <a:sx n="96" d="100"/>
          <a:sy n="96" d="100"/>
        </p:scale>
        <p:origin x="184" y="704"/>
      </p:cViewPr>
      <p:guideLst/>
    </p:cSldViewPr>
  </p:slideViewPr>
  <p:outlineViewPr>
    <p:cViewPr>
      <p:scale>
        <a:sx n="33" d="100"/>
        <a:sy n="33" d="100"/>
      </p:scale>
      <p:origin x="0" y="-16206"/>
    </p:cViewPr>
  </p:outlineViewPr>
  <p:notesTextViewPr>
    <p:cViewPr>
      <p:scale>
        <a:sx n="125" d="100"/>
        <a:sy n="125" d="100"/>
      </p:scale>
      <p:origin x="0" y="0"/>
    </p:cViewPr>
  </p:notesTextViewPr>
  <p:sorterViewPr>
    <p:cViewPr>
      <p:scale>
        <a:sx n="100" d="100"/>
        <a:sy n="100" d="100"/>
      </p:scale>
      <p:origin x="0" y="0"/>
    </p:cViewPr>
  </p:sorterViewPr>
  <p:notesViewPr>
    <p:cSldViewPr snapToGrid="0" showGuides="1">
      <p:cViewPr varScale="1">
        <p:scale>
          <a:sx n="80" d="100"/>
          <a:sy n="80" d="100"/>
        </p:scale>
        <p:origin x="39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font" Target="fonts/font1.fntdata"/><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gs" Target="tags/tag1.xml"/><Relationship Id="rId5" Type="http://schemas.openxmlformats.org/officeDocument/2006/relationships/notesMaster" Target="notesMasters/notesMaster1.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font" Target="fonts/font3.fntdata"/><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13/02/2023</a:t>
            </a:fld>
            <a:endParaRPr lang="en-GB">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13/02/2023</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4.png"/><Relationship Id="rId3" Type="http://schemas.openxmlformats.org/officeDocument/2006/relationships/hyperlink" Target="http://www.slideshare.net/ing" TargetMode="External"/><Relationship Id="rId7" Type="http://schemas.openxmlformats.org/officeDocument/2006/relationships/hyperlink" Target="http://www.linkedin.com/company/ing" TargetMode="External"/><Relationship Id="rId12" Type="http://schemas.openxmlformats.org/officeDocument/2006/relationships/hyperlink" Target="http://www.facebook.com/ING" TargetMode="External"/><Relationship Id="rId17" Type="http://schemas.openxmlformats.org/officeDocument/2006/relationships/hyperlink" Target="https://medium.com/ing-blog" TargetMode="External"/><Relationship Id="rId2" Type="http://schemas.openxmlformats.org/officeDocument/2006/relationships/image" Target="../media/image19.png"/><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21.pn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hyperlink" Target="http://www.ing.com/" TargetMode="External"/><Relationship Id="rId10" Type="http://schemas.openxmlformats.org/officeDocument/2006/relationships/hyperlink" Target="http://www.flickr.com/inggroup" TargetMode="External"/><Relationship Id="rId4" Type="http://schemas.openxmlformats.org/officeDocument/2006/relationships/hyperlink" Target="http://www.twitter.com/ING_news" TargetMode="External"/><Relationship Id="rId9" Type="http://schemas.openxmlformats.org/officeDocument/2006/relationships/hyperlink" Target="http://www.youtube.com/ING" TargetMode="External"/><Relationship Id="rId14" Type="http://schemas.openxmlformats.org/officeDocument/2006/relationships/image" Target="../media/image2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0" name="TextBox 9">
            <a:extLst>
              <a:ext uri="{FF2B5EF4-FFF2-40B4-BE49-F238E27FC236}">
                <a16:creationId xmlns:a16="http://schemas.microsoft.com/office/drawing/2014/main" id="{3824EE40-67F0-44BB-B2EB-D22DE201FA0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686825790"/>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287731730"/>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GB" noProof="0"/>
              <a:t>Click icon to add picture</a:t>
            </a:r>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GB"/>
              <a:t>Click to edit Master title style</a:t>
            </a:r>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496741468"/>
      </p:ext>
    </p:extLst>
  </p:cSld>
  <p:clrMapOvr>
    <a:masterClrMapping/>
  </p:clrMapOvr>
  <p:extLst>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GB" noProof="0"/>
              <a:t>Click icon to add picture</a:t>
            </a:r>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GB"/>
              <a:t>Click to edit Master title style</a:t>
            </a:r>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769853172"/>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259048711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GB" noProof="0"/>
              <a:t>Click icon to add picture</a:t>
            </a:r>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3248675170"/>
      </p:ext>
    </p:extLst>
  </p:cSld>
  <p:clrMapOvr>
    <a:masterClrMapping/>
  </p:clrMapOvr>
  <p:extLst>
    <p:ext uri="{DCECCB84-F9BA-43D5-87BE-67443E8EF086}">
      <p15:sldGuideLst xmlns:p15="http://schemas.microsoft.com/office/powerpoint/2012/main">
        <p15:guide id="1" pos="302" userDrawn="1">
          <p15:clr>
            <a:srgbClr val="FBAE40"/>
          </p15:clr>
        </p15:guide>
        <p15:guide id="2" orient="horz" pos="1491" userDrawn="1">
          <p15:clr>
            <a:srgbClr val="FBAE40"/>
          </p15:clr>
        </p15:guide>
        <p15:guide id="3" orient="horz" pos="1542" userDrawn="1">
          <p15:clr>
            <a:srgbClr val="FBAE40"/>
          </p15:clr>
        </p15:guide>
        <p15:guide id="4" orient="horz" pos="2006" userDrawn="1">
          <p15:clr>
            <a:srgbClr val="FBAE40"/>
          </p15:clr>
        </p15:guide>
        <p15:guide id="5" orient="horz" pos="20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15:guide id="1" pos="3736" userDrawn="1">
          <p15:clr>
            <a:srgbClr val="FBAE40"/>
          </p15:clr>
        </p15:guide>
        <p15:guide id="2" pos="39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GB" noProof="0"/>
              <a:t>Click to edit Master title style</a:t>
            </a:r>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6123899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903425831"/>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26849380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GB" noProof="0"/>
              <a:t>Click to edit Master title style</a:t>
            </a:r>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15:guide id="0" pos="3941" userDrawn="1">
          <p15:clr>
            <a:srgbClr val="FBAE40"/>
          </p15:clr>
        </p15:guide>
        <p15:guide id="1" pos="3739" userDrawn="1">
          <p15:clr>
            <a:srgbClr val="FBAE40"/>
          </p15:clr>
        </p15:guide>
        <p15:guide id="2" orient="horz" pos="2240" userDrawn="1">
          <p15:clr>
            <a:srgbClr val="FBAE40"/>
          </p15:clr>
        </p15:guide>
        <p15:guide id="3" orient="horz" pos="239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GB" noProof="0"/>
              <a:t>Click to edit Master title style</a:t>
            </a:r>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15:guide id="1" pos="2558" userDrawn="1">
          <p15:clr>
            <a:srgbClr val="FBAE40"/>
          </p15:clr>
        </p15:guide>
        <p15:guide id="2" pos="2770" userDrawn="1">
          <p15:clr>
            <a:srgbClr val="FBAE40"/>
          </p15:clr>
        </p15:guide>
        <p15:guide id="3" pos="4910" userDrawn="1">
          <p15:clr>
            <a:srgbClr val="FBAE40"/>
          </p15:clr>
        </p15:guide>
        <p15:guide id="4" pos="5122" userDrawn="1">
          <p15:clr>
            <a:srgbClr val="FBAE40"/>
          </p15:clr>
        </p15:guide>
        <p15:guide id="5" orient="horz" pos="2240" userDrawn="1">
          <p15:clr>
            <a:srgbClr val="FBAE40"/>
          </p15:clr>
        </p15:guide>
        <p15:guide id="6" orient="horz" pos="239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GB" noProof="0"/>
              <a:t>Click to edit Master title style</a:t>
            </a:r>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17969887"/>
      </p:ext>
    </p:extLst>
  </p:cSld>
  <p:clrMapOvr>
    <a:masterClrMapping/>
  </p:clrMapOvr>
  <p:extLst>
    <p:ext uri="{DCECCB84-F9BA-43D5-87BE-67443E8EF086}">
      <p15:sldGuideLst xmlns:p15="http://schemas.microsoft.com/office/powerpoint/2012/main">
        <p15:guide id="2" pos="2768" userDrawn="1">
          <p15:clr>
            <a:srgbClr val="FBAE40"/>
          </p15:clr>
        </p15:guide>
        <p15:guide id="3" pos="4912" userDrawn="1">
          <p15:clr>
            <a:srgbClr val="FBAE40"/>
          </p15:clr>
        </p15:guide>
        <p15:guide id="4" pos="5120" userDrawn="1">
          <p15:clr>
            <a:srgbClr val="FBAE40"/>
          </p15:clr>
        </p15:guide>
        <p15:guide id="5" orient="horz" pos="2830" userDrawn="1">
          <p15:clr>
            <a:srgbClr val="FBAE40"/>
          </p15:clr>
        </p15:guide>
        <p15:guide id="6" orient="horz" pos="2998" userDrawn="1">
          <p15:clr>
            <a:srgbClr val="FBAE40"/>
          </p15:clr>
        </p15:guide>
        <p15:guide id="7" pos="25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73586443"/>
      </p:ext>
    </p:extLst>
  </p:cSld>
  <p:clrMapOvr>
    <a:masterClrMapping/>
  </p:clrMapOvr>
  <p:extLst>
    <p:ext uri="{DCECCB84-F9BA-43D5-87BE-67443E8EF086}">
      <p15:sldGuideLst xmlns:p15="http://schemas.microsoft.com/office/powerpoint/2012/main">
        <p15:guide id="2" pos="3736" userDrawn="1">
          <p15:clr>
            <a:srgbClr val="FBAE40"/>
          </p15:clr>
        </p15:guide>
        <p15:guide id="3" pos="3944"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GB" noProof="0"/>
              <a:t>Click to edit Master title style</a:t>
            </a:r>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90928557"/>
      </p:ext>
    </p:extLst>
  </p:cSld>
  <p:clrMapOvr>
    <a:masterClrMapping/>
  </p:clrMapOvr>
  <p:extLst>
    <p:ext uri="{DCECCB84-F9BA-43D5-87BE-67443E8EF086}">
      <p15:sldGuideLst xmlns:p15="http://schemas.microsoft.com/office/powerpoint/2012/main">
        <p15:guide id="2" pos="2556" userDrawn="1">
          <p15:clr>
            <a:srgbClr val="FBAE40"/>
          </p15:clr>
        </p15:guide>
        <p15:guide id="3" pos="5120" userDrawn="1">
          <p15:clr>
            <a:srgbClr val="FBAE40"/>
          </p15:clr>
        </p15:guide>
        <p15:guide id="4" pos="2768" userDrawn="1">
          <p15:clr>
            <a:srgbClr val="FBAE40"/>
          </p15:clr>
        </p15:guide>
        <p15:guide id="5" pos="4912" userDrawn="1">
          <p15:clr>
            <a:srgbClr val="FBAE40"/>
          </p15:clr>
        </p15:guide>
        <p15:guide id="6" orient="horz" pos="2288" userDrawn="1">
          <p15:clr>
            <a:srgbClr val="FBAE40"/>
          </p15:clr>
        </p15:guide>
        <p15:guide id="7" orient="horz" pos="234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GB" noProof="0"/>
              <a:t>Click to edit Master title style</a:t>
            </a:r>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43098956"/>
      </p:ext>
    </p:extLst>
  </p:cSld>
  <p:clrMapOvr>
    <a:masterClrMapping/>
  </p:clrMapOvr>
  <p:extLst>
    <p:ext uri="{DCECCB84-F9BA-43D5-87BE-67443E8EF086}">
      <p15:sldGuideLst xmlns:p15="http://schemas.microsoft.com/office/powerpoint/2012/main">
        <p15:guide id="2" pos="2154" userDrawn="1">
          <p15:clr>
            <a:srgbClr val="FBAE40"/>
          </p15:clr>
        </p15:guide>
        <p15:guide id="4" pos="5526" userDrawn="1">
          <p15:clr>
            <a:srgbClr val="FBAE40"/>
          </p15:clr>
        </p15:guide>
        <p15:guide id="5" pos="3893" userDrawn="1">
          <p15:clr>
            <a:srgbClr val="FBAE40"/>
          </p15:clr>
        </p15:guide>
        <p15:guide id="6" pos="2049" userDrawn="1">
          <p15:clr>
            <a:srgbClr val="FBAE40"/>
          </p15:clr>
        </p15:guide>
        <p15:guide id="7" pos="3788" userDrawn="1">
          <p15:clr>
            <a:srgbClr val="FBAE40"/>
          </p15:clr>
        </p15:guide>
        <p15:guide id="8" pos="5630"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GB"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GB"/>
              <a:t>Click to edit Master title style</a:t>
            </a:r>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GB"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GB"/>
              <a:t>Click to edit Master title style</a:t>
            </a:r>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GB"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171065940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GB" noProof="0"/>
              <a:t>Click icon to add picture</a:t>
            </a:r>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1796733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00033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GB"/>
              <a:t>Click to edit Master title style</a:t>
            </a:r>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1384169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grpSp>
        <p:nvGrpSpPr>
          <p:cNvPr id="4" name="Group 3">
            <a:extLst>
              <a:ext uri="{FF2B5EF4-FFF2-40B4-BE49-F238E27FC236}">
                <a16:creationId xmlns:a16="http://schemas.microsoft.com/office/drawing/2014/main" id="{5C217692-FCD5-4C31-A415-C119C5E1A626}"/>
              </a:ext>
            </a:extLst>
          </p:cNvPr>
          <p:cNvGrpSpPr/>
          <p:nvPr userDrawn="1"/>
        </p:nvGrpSpPr>
        <p:grpSpPr>
          <a:xfrm>
            <a:off x="7512748" y="5676946"/>
            <a:ext cx="2088000" cy="361904"/>
            <a:chOff x="5417448" y="5163514"/>
            <a:chExt cx="2088000" cy="361904"/>
          </a:xfrm>
        </p:grpSpPr>
        <p:sp>
          <p:nvSpPr>
            <p:cNvPr id="6" name="Freeform 56">
              <a:extLst>
                <a:ext uri="{FF2B5EF4-FFF2-40B4-BE49-F238E27FC236}">
                  <a16:creationId xmlns:a16="http://schemas.microsoft.com/office/drawing/2014/main" id="{ACE0C8AD-1313-4FF6-A4F0-ECF91B1BB960}"/>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7" name="Picture 6">
              <a:extLst>
                <a:ext uri="{FF2B5EF4-FFF2-40B4-BE49-F238E27FC236}">
                  <a16:creationId xmlns:a16="http://schemas.microsoft.com/office/drawing/2014/main" id="{48C48F1A-BD25-4C43-962F-8C59FF7C5A23}"/>
                </a:ext>
              </a:extLst>
            </p:cNvPr>
            <p:cNvPicPr>
              <a:picLocks noChangeAspect="1"/>
            </p:cNvPicPr>
            <p:nvPr/>
          </p:nvPicPr>
          <p:blipFill rotWithShape="1">
            <a:blip r:embed="rId2">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8" name="TextBox 7">
              <a:hlinkClick r:id="rId3"/>
              <a:extLst>
                <a:ext uri="{FF2B5EF4-FFF2-40B4-BE49-F238E27FC236}">
                  <a16:creationId xmlns:a16="http://schemas.microsoft.com/office/drawing/2014/main" id="{F64A3F4E-1604-4BFC-B2A3-ACB3E24BC557}"/>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SlideShare.net/ING</a:t>
              </a:r>
            </a:p>
          </p:txBody>
        </p:sp>
      </p:grpSp>
      <p:grpSp>
        <p:nvGrpSpPr>
          <p:cNvPr id="9" name="Group 8">
            <a:extLst>
              <a:ext uri="{FF2B5EF4-FFF2-40B4-BE49-F238E27FC236}">
                <a16:creationId xmlns:a16="http://schemas.microsoft.com/office/drawing/2014/main" id="{365DAE37-0F48-46EF-8B48-470E6816D6FD}"/>
              </a:ext>
            </a:extLst>
          </p:cNvPr>
          <p:cNvGrpSpPr/>
          <p:nvPr userDrawn="1"/>
        </p:nvGrpSpPr>
        <p:grpSpPr>
          <a:xfrm>
            <a:off x="2942261" y="5163514"/>
            <a:ext cx="2091962" cy="361904"/>
            <a:chOff x="805662" y="5163514"/>
            <a:chExt cx="2091962" cy="361904"/>
          </a:xfrm>
        </p:grpSpPr>
        <p:sp>
          <p:nvSpPr>
            <p:cNvPr id="10" name="Freeform 60">
              <a:extLst>
                <a:ext uri="{FF2B5EF4-FFF2-40B4-BE49-F238E27FC236}">
                  <a16:creationId xmlns:a16="http://schemas.microsoft.com/office/drawing/2014/main" id="{A5659301-77BB-4823-A8BD-8ACC5902025B}"/>
                </a:ext>
              </a:extLst>
            </p:cNvPr>
            <p:cNvSpPr>
              <a:spLocks/>
            </p:cNvSpPr>
            <p:nvPr/>
          </p:nvSpPr>
          <p:spPr bwMode="auto">
            <a:xfrm>
              <a:off x="805662"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TextBox 10">
              <a:hlinkClick r:id="rId4"/>
              <a:extLst>
                <a:ext uri="{FF2B5EF4-FFF2-40B4-BE49-F238E27FC236}">
                  <a16:creationId xmlns:a16="http://schemas.microsoft.com/office/drawing/2014/main" id="{6571F6A8-FF5C-43BD-8CAF-266D46693275}"/>
                </a:ext>
              </a:extLst>
            </p:cNvPr>
            <p:cNvSpPr txBox="1"/>
            <p:nvPr/>
          </p:nvSpPr>
          <p:spPr>
            <a:xfrm>
              <a:off x="809624"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a:t>
              </a:r>
              <a:r>
                <a:rPr lang="en-GB" sz="1000" dirty="0" err="1"/>
                <a:t>ING_News</a:t>
              </a:r>
              <a:endParaRPr lang="en-GB" sz="1000" dirty="0"/>
            </a:p>
          </p:txBody>
        </p:sp>
        <p:pic>
          <p:nvPicPr>
            <p:cNvPr id="12" name="Picture 11">
              <a:extLst>
                <a:ext uri="{FF2B5EF4-FFF2-40B4-BE49-F238E27FC236}">
                  <a16:creationId xmlns:a16="http://schemas.microsoft.com/office/drawing/2014/main" id="{C5EB6EC5-7511-4012-80E4-12E1BA2110E7}"/>
                </a:ext>
              </a:extLst>
            </p:cNvPr>
            <p:cNvPicPr>
              <a:picLocks noChangeAspect="1"/>
            </p:cNvPicPr>
            <p:nvPr/>
          </p:nvPicPr>
          <p:blipFill rotWithShape="1">
            <a:blip r:embed="rId5">
              <a:extLst>
                <a:ext uri="{28A0092B-C50C-407E-A947-70E740481C1C}">
                  <a14:useLocalDpi xmlns:a14="http://schemas.microsoft.com/office/drawing/2010/main" val="0"/>
                </a:ext>
              </a:extLst>
            </a:blip>
            <a:srcRect l="12470" t="12470" r="15432" b="15432"/>
            <a:stretch/>
          </p:blipFill>
          <p:spPr>
            <a:xfrm>
              <a:off x="854869" y="5208406"/>
              <a:ext cx="259556" cy="259556"/>
            </a:xfrm>
            <a:prstGeom prst="rect">
              <a:avLst/>
            </a:prstGeom>
            <a:solidFill>
              <a:srgbClr val="A8A8A8"/>
            </a:solidFill>
          </p:spPr>
        </p:pic>
      </p:grpSp>
      <p:grpSp>
        <p:nvGrpSpPr>
          <p:cNvPr id="13" name="Group 12">
            <a:extLst>
              <a:ext uri="{FF2B5EF4-FFF2-40B4-BE49-F238E27FC236}">
                <a16:creationId xmlns:a16="http://schemas.microsoft.com/office/drawing/2014/main" id="{77EDE480-02F0-4A36-B600-66A8C0DEE99F}"/>
              </a:ext>
            </a:extLst>
          </p:cNvPr>
          <p:cNvGrpSpPr/>
          <p:nvPr userDrawn="1"/>
        </p:nvGrpSpPr>
        <p:grpSpPr>
          <a:xfrm>
            <a:off x="5229485" y="5163514"/>
            <a:ext cx="2088000" cy="361904"/>
            <a:chOff x="3113536" y="5163514"/>
            <a:chExt cx="2088000" cy="361904"/>
          </a:xfrm>
        </p:grpSpPr>
        <p:sp>
          <p:nvSpPr>
            <p:cNvPr id="15" name="Freeform 88">
              <a:extLst>
                <a:ext uri="{FF2B5EF4-FFF2-40B4-BE49-F238E27FC236}">
                  <a16:creationId xmlns:a16="http://schemas.microsoft.com/office/drawing/2014/main" id="{A4723D84-944F-42C0-B181-7964269324AA}"/>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6" name="Picture 15">
              <a:extLst>
                <a:ext uri="{FF2B5EF4-FFF2-40B4-BE49-F238E27FC236}">
                  <a16:creationId xmlns:a16="http://schemas.microsoft.com/office/drawing/2014/main" id="{2B62EA23-90FE-47D2-890D-06299F73FDEB}"/>
                </a:ext>
              </a:extLst>
            </p:cNvPr>
            <p:cNvPicPr>
              <a:picLocks noChangeAspect="1"/>
            </p:cNvPicPr>
            <p:nvPr/>
          </p:nvPicPr>
          <p:blipFill rotWithShape="1">
            <a:blip r:embed="rId6">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7"/>
              <a:extLst>
                <a:ext uri="{FF2B5EF4-FFF2-40B4-BE49-F238E27FC236}">
                  <a16:creationId xmlns:a16="http://schemas.microsoft.com/office/drawing/2014/main" id="{24EE5165-7034-4ACA-BD70-749B1AE03545}"/>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LinkedIn.com/company/ING</a:t>
              </a:r>
            </a:p>
          </p:txBody>
        </p:sp>
      </p:grpSp>
      <p:grpSp>
        <p:nvGrpSpPr>
          <p:cNvPr id="18" name="Group 17">
            <a:extLst>
              <a:ext uri="{FF2B5EF4-FFF2-40B4-BE49-F238E27FC236}">
                <a16:creationId xmlns:a16="http://schemas.microsoft.com/office/drawing/2014/main" id="{B61FC236-6F2B-4566-A45B-BDBD357458DA}"/>
              </a:ext>
            </a:extLst>
          </p:cNvPr>
          <p:cNvGrpSpPr/>
          <p:nvPr userDrawn="1"/>
        </p:nvGrpSpPr>
        <p:grpSpPr>
          <a:xfrm>
            <a:off x="2946223" y="5676946"/>
            <a:ext cx="2088000" cy="361904"/>
            <a:chOff x="3113536" y="5676946"/>
            <a:chExt cx="2088000" cy="361904"/>
          </a:xfrm>
        </p:grpSpPr>
        <p:sp>
          <p:nvSpPr>
            <p:cNvPr id="19" name="Freeform 52">
              <a:extLst>
                <a:ext uri="{FF2B5EF4-FFF2-40B4-BE49-F238E27FC236}">
                  <a16:creationId xmlns:a16="http://schemas.microsoft.com/office/drawing/2014/main" id="{6EA09617-EBEC-41E2-A7B2-4B86BA623C98}"/>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0" name="Picture 19">
              <a:extLst>
                <a:ext uri="{FF2B5EF4-FFF2-40B4-BE49-F238E27FC236}">
                  <a16:creationId xmlns:a16="http://schemas.microsoft.com/office/drawing/2014/main" id="{2BE21BD9-18DC-4C57-A29E-A45F5EC26309}"/>
                </a:ext>
              </a:extLst>
            </p:cNvPr>
            <p:cNvPicPr>
              <a:picLocks noChangeAspect="1"/>
            </p:cNvPicPr>
            <p:nvPr/>
          </p:nvPicPr>
          <p:blipFill rotWithShape="1">
            <a:blip r:embed="rId8">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9"/>
              <a:extLst>
                <a:ext uri="{FF2B5EF4-FFF2-40B4-BE49-F238E27FC236}">
                  <a16:creationId xmlns:a16="http://schemas.microsoft.com/office/drawing/2014/main" id="{25B72633-B5F9-4ABA-92D4-AEEF271F04E9}"/>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YouTube.com/ING</a:t>
              </a:r>
            </a:p>
          </p:txBody>
        </p:sp>
      </p:grpSp>
      <p:grpSp>
        <p:nvGrpSpPr>
          <p:cNvPr id="22" name="Group 21">
            <a:extLst>
              <a:ext uri="{FF2B5EF4-FFF2-40B4-BE49-F238E27FC236}">
                <a16:creationId xmlns:a16="http://schemas.microsoft.com/office/drawing/2014/main" id="{2BC5219F-7082-4409-98C2-6B1824C4C7E6}"/>
              </a:ext>
            </a:extLst>
          </p:cNvPr>
          <p:cNvGrpSpPr/>
          <p:nvPr userDrawn="1"/>
        </p:nvGrpSpPr>
        <p:grpSpPr>
          <a:xfrm>
            <a:off x="5229485" y="5676946"/>
            <a:ext cx="2088000" cy="361904"/>
            <a:chOff x="5417448" y="5676946"/>
            <a:chExt cx="2088000" cy="361904"/>
          </a:xfrm>
        </p:grpSpPr>
        <p:sp>
          <p:nvSpPr>
            <p:cNvPr id="23" name="TextBox 22">
              <a:hlinkClick r:id="rId10"/>
              <a:extLst>
                <a:ext uri="{FF2B5EF4-FFF2-40B4-BE49-F238E27FC236}">
                  <a16:creationId xmlns:a16="http://schemas.microsoft.com/office/drawing/2014/main" id="{28CD0CA9-E6FD-42C5-8E3C-B4AF239EE6E3}"/>
                </a:ext>
              </a:extLst>
            </p:cNvPr>
            <p:cNvSpPr txBox="1"/>
            <p:nvPr/>
          </p:nvSpPr>
          <p:spPr>
            <a:xfrm>
              <a:off x="5417448"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Flickr.com/INGGroup</a:t>
              </a:r>
            </a:p>
          </p:txBody>
        </p:sp>
        <p:sp>
          <p:nvSpPr>
            <p:cNvPr id="24" name="Freeform 93">
              <a:extLst>
                <a:ext uri="{FF2B5EF4-FFF2-40B4-BE49-F238E27FC236}">
                  <a16:creationId xmlns:a16="http://schemas.microsoft.com/office/drawing/2014/main" id="{DB7513DD-9E28-462B-8A84-A6654EA81EE1}"/>
                </a:ext>
              </a:extLst>
            </p:cNvPr>
            <p:cNvSpPr>
              <a:spLocks/>
            </p:cNvSpPr>
            <p:nvPr/>
          </p:nvSpPr>
          <p:spPr bwMode="auto">
            <a:xfrm>
              <a:off x="54174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5" name="Picture 24">
              <a:extLst>
                <a:ext uri="{FF2B5EF4-FFF2-40B4-BE49-F238E27FC236}">
                  <a16:creationId xmlns:a16="http://schemas.microsoft.com/office/drawing/2014/main" id="{F166AFE8-7B8F-43A2-8B5D-7366C1CF0529}"/>
                </a:ext>
              </a:extLst>
            </p:cNvPr>
            <p:cNvPicPr>
              <a:picLocks noChangeAspect="1"/>
            </p:cNvPicPr>
            <p:nvPr/>
          </p:nvPicPr>
          <p:blipFill rotWithShape="1">
            <a:blip r:embed="rId11">
              <a:extLst>
                <a:ext uri="{28A0092B-C50C-407E-A947-70E740481C1C}">
                  <a14:useLocalDpi xmlns:a14="http://schemas.microsoft.com/office/drawing/2010/main" val="0"/>
                </a:ext>
              </a:extLst>
            </a:blip>
            <a:srcRect l="15087" t="19303" r="8184" b="19843"/>
            <a:stretch/>
          </p:blipFill>
          <p:spPr>
            <a:xfrm>
              <a:off x="54721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D2CE9AB1-933D-4D7C-9696-E0F2E5E376C4}"/>
              </a:ext>
            </a:extLst>
          </p:cNvPr>
          <p:cNvGrpSpPr/>
          <p:nvPr userDrawn="1"/>
        </p:nvGrpSpPr>
        <p:grpSpPr>
          <a:xfrm>
            <a:off x="658999" y="5676946"/>
            <a:ext cx="2091962" cy="361904"/>
            <a:chOff x="805662" y="5676946"/>
            <a:chExt cx="2091962" cy="361904"/>
          </a:xfrm>
        </p:grpSpPr>
        <p:sp>
          <p:nvSpPr>
            <p:cNvPr id="27" name="Freeform 96">
              <a:extLst>
                <a:ext uri="{FF2B5EF4-FFF2-40B4-BE49-F238E27FC236}">
                  <a16:creationId xmlns:a16="http://schemas.microsoft.com/office/drawing/2014/main" id="{B6B77213-5628-4E02-B2BF-FB870F71F50F}"/>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8" name="TextBox 27">
              <a:hlinkClick r:id="rId12"/>
              <a:extLst>
                <a:ext uri="{FF2B5EF4-FFF2-40B4-BE49-F238E27FC236}">
                  <a16:creationId xmlns:a16="http://schemas.microsoft.com/office/drawing/2014/main" id="{8B84D44B-D931-488D-844F-9C37FBFA29A3}"/>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Facebook.com/ING</a:t>
              </a:r>
            </a:p>
          </p:txBody>
        </p:sp>
        <p:pic>
          <p:nvPicPr>
            <p:cNvPr id="29" name="Picture 28">
              <a:extLst>
                <a:ext uri="{FF2B5EF4-FFF2-40B4-BE49-F238E27FC236}">
                  <a16:creationId xmlns:a16="http://schemas.microsoft.com/office/drawing/2014/main" id="{88E6DD58-E153-4C1D-B0B1-FD9C844C656B}"/>
                </a:ext>
              </a:extLst>
            </p:cNvPr>
            <p:cNvPicPr>
              <a:picLocks noChangeAspect="1"/>
            </p:cNvPicPr>
            <p:nvPr/>
          </p:nvPicPr>
          <p:blipFill rotWithShape="1">
            <a:blip r:embed="rId13">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3DE20684-EBC3-4C3F-B328-1598605937C3}"/>
              </a:ext>
            </a:extLst>
          </p:cNvPr>
          <p:cNvGrpSpPr/>
          <p:nvPr userDrawn="1"/>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BD320886-EA01-4F49-A878-EED75BCF7D58}"/>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2" name="Picture 31">
              <a:extLst>
                <a:ext uri="{FF2B5EF4-FFF2-40B4-BE49-F238E27FC236}">
                  <a16:creationId xmlns:a16="http://schemas.microsoft.com/office/drawing/2014/main" id="{264DDB19-9605-48E3-9E94-2C2998EB6124}"/>
                </a:ext>
              </a:extLst>
            </p:cNvPr>
            <p:cNvPicPr>
              <a:picLocks noChangeAspect="1"/>
            </p:cNvPicPr>
            <p:nvPr/>
          </p:nvPicPr>
          <p:blipFill>
            <a:blip r:embed="rId14"/>
            <a:stretch>
              <a:fillRect/>
            </a:stretch>
          </p:blipFill>
          <p:spPr>
            <a:xfrm>
              <a:off x="1244205" y="4695826"/>
              <a:ext cx="234204" cy="256462"/>
            </a:xfrm>
            <a:prstGeom prst="rect">
              <a:avLst/>
            </a:prstGeom>
          </p:spPr>
        </p:pic>
        <p:sp>
          <p:nvSpPr>
            <p:cNvPr id="33" name="TextBox 32">
              <a:hlinkClick r:id="rId15"/>
              <a:extLst>
                <a:ext uri="{FF2B5EF4-FFF2-40B4-BE49-F238E27FC236}">
                  <a16:creationId xmlns:a16="http://schemas.microsoft.com/office/drawing/2014/main" id="{962AC3C3-6337-4A02-BD1E-F563C2AA4311}"/>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ing.com</a:t>
              </a:r>
            </a:p>
          </p:txBody>
        </p:sp>
      </p:grpSp>
      <p:grpSp>
        <p:nvGrpSpPr>
          <p:cNvPr id="34" name="Group 33">
            <a:extLst>
              <a:ext uri="{FF2B5EF4-FFF2-40B4-BE49-F238E27FC236}">
                <a16:creationId xmlns:a16="http://schemas.microsoft.com/office/drawing/2014/main" id="{1B679494-FABC-46FA-91DE-54DD5A3BEC13}"/>
              </a:ext>
            </a:extLst>
          </p:cNvPr>
          <p:cNvGrpSpPr/>
          <p:nvPr userDrawn="1"/>
        </p:nvGrpSpPr>
        <p:grpSpPr>
          <a:xfrm>
            <a:off x="7512748" y="5163514"/>
            <a:ext cx="2088000" cy="361904"/>
            <a:chOff x="5417448" y="5163514"/>
            <a:chExt cx="2088000" cy="361904"/>
          </a:xfrm>
        </p:grpSpPr>
        <p:sp>
          <p:nvSpPr>
            <p:cNvPr id="35" name="Freeform 56">
              <a:extLst>
                <a:ext uri="{FF2B5EF4-FFF2-40B4-BE49-F238E27FC236}">
                  <a16:creationId xmlns:a16="http://schemas.microsoft.com/office/drawing/2014/main" id="{0804C39D-3641-4437-9EAC-6026ED109905}"/>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6" name="Picture 35">
              <a:extLst>
                <a:ext uri="{FF2B5EF4-FFF2-40B4-BE49-F238E27FC236}">
                  <a16:creationId xmlns:a16="http://schemas.microsoft.com/office/drawing/2014/main" id="{6FA7383E-1E4E-4F57-9A4C-4119FEE5955F}"/>
                </a:ext>
              </a:extLst>
            </p:cNvPr>
            <p:cNvPicPr>
              <a:picLocks noChangeAspect="1"/>
            </p:cNvPicPr>
            <p:nvPr/>
          </p:nvPicPr>
          <p:blipFill>
            <a:blip r:embed="rId16">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37" name="TextBox 36">
              <a:hlinkClick r:id="rId17"/>
              <a:extLst>
                <a:ext uri="{FF2B5EF4-FFF2-40B4-BE49-F238E27FC236}">
                  <a16:creationId xmlns:a16="http://schemas.microsoft.com/office/drawing/2014/main" id="{5DD54725-7F07-441E-9CD8-79278BC55154}"/>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Medium.com/ing-blog</a:t>
              </a:r>
            </a:p>
          </p:txBody>
        </p:sp>
      </p:grpSp>
    </p:spTree>
    <p:extLst>
      <p:ext uri="{BB962C8B-B14F-4D97-AF65-F5344CB8AC3E}">
        <p14:creationId xmlns:p14="http://schemas.microsoft.com/office/powerpoint/2010/main" val="4228618430"/>
      </p:ext>
    </p:extLst>
  </p:cSld>
  <p:clrMapOvr>
    <a:masterClrMapping/>
  </p:clrMapOvr>
  <p:extLst>
    <p:ext uri="{DCECCB84-F9BA-43D5-87BE-67443E8EF086}">
      <p15:sldGuideLst xmlns:p15="http://schemas.microsoft.com/office/powerpoint/2012/main">
        <p15:guide id="1" orient="horz" pos="2007" userDrawn="1">
          <p15:clr>
            <a:srgbClr val="FBAE40"/>
          </p15:clr>
        </p15:guide>
        <p15:guide id="2" orient="horz" pos="1543" userDrawn="1">
          <p15:clr>
            <a:srgbClr val="FBAE40"/>
          </p15:clr>
        </p15:guide>
        <p15:guide id="3" orient="horz" pos="1490" userDrawn="1">
          <p15:clr>
            <a:srgbClr val="FBAE40"/>
          </p15:clr>
        </p15:guide>
        <p15:guide id="4" orient="horz" pos="205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79442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3631198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29446151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40508549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2585600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sp>
        <p:nvSpPr>
          <p:cNvPr id="28" name="TextBox 27">
            <a:extLst>
              <a:ext uri="{FF2B5EF4-FFF2-40B4-BE49-F238E27FC236}">
                <a16:creationId xmlns:a16="http://schemas.microsoft.com/office/drawing/2014/main" id="{0715040F-C51E-4BC8-BAA4-E7C486B99129}"/>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Tree>
    <p:extLst>
      <p:ext uri="{BB962C8B-B14F-4D97-AF65-F5344CB8AC3E}">
        <p14:creationId xmlns:p14="http://schemas.microsoft.com/office/powerpoint/2010/main" val="2490451046"/>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10618759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21807974"/>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GB" noProof="0"/>
              <a:t>Click to edit Master title style</a:t>
            </a:r>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995106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581584163"/>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1056083539"/>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558767802"/>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995939888"/>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853362766"/>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189201577"/>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534035640"/>
      </p:ext>
    </p:extLst>
  </p:cSld>
  <p:clrMapOvr>
    <a:masterClrMapping/>
  </p:clrMapOvr>
  <p:extLst>
    <p:ext uri="{DCECCB84-F9BA-43D5-87BE-67443E8EF086}">
      <p15:sldGuideLst xmlns:p15="http://schemas.microsoft.com/office/powerpoint/2012/main">
        <p15:guide id="1" pos="302">
          <p15:clr>
            <a:srgbClr val="FBAE40"/>
          </p15:clr>
        </p15:guide>
        <p15:guide id="2" orient="horz" pos="1491">
          <p15:clr>
            <a:srgbClr val="FBAE40"/>
          </p15:clr>
        </p15:guide>
        <p15:guide id="3" orient="horz" pos="1542">
          <p15:clr>
            <a:srgbClr val="FBAE40"/>
          </p15:clr>
        </p15:guide>
        <p15:guide id="4" orient="horz" pos="2006">
          <p15:clr>
            <a:srgbClr val="FBAE40"/>
          </p15:clr>
        </p15:guide>
        <p15:guide id="5" orient="horz" pos="205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300120013"/>
      </p:ext>
    </p:extLst>
  </p:cSld>
  <p:clrMapOvr>
    <a:masterClrMapping/>
  </p:clrMapOvr>
  <p:extLst>
    <p:ext uri="{DCECCB84-F9BA-43D5-87BE-67443E8EF086}">
      <p15:sldGuideLst xmlns:p15="http://schemas.microsoft.com/office/powerpoint/2012/main">
        <p15:guide id="1" pos="3736">
          <p15:clr>
            <a:srgbClr val="FBAE40"/>
          </p15:clr>
        </p15:guide>
        <p15:guide id="2" pos="394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753299672"/>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524968767"/>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GB"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
        <p:nvSpPr>
          <p:cNvPr id="16" name="TextBox 15">
            <a:extLst>
              <a:ext uri="{FF2B5EF4-FFF2-40B4-BE49-F238E27FC236}">
                <a16:creationId xmlns:a16="http://schemas.microsoft.com/office/drawing/2014/main" id="{B1450CF4-29E1-4E2F-8200-290A7992276F}"/>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38BA3321-9936-456C-B89B-6FD2F1E8A37A}"/>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251056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24895094"/>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950429142"/>
      </p:ext>
    </p:extLst>
  </p:cSld>
  <p:clrMapOvr>
    <a:masterClrMapping/>
  </p:clrMapOvr>
  <p:extLst>
    <p:ext uri="{DCECCB84-F9BA-43D5-87BE-67443E8EF086}">
      <p15:sldGuideLst xmlns:p15="http://schemas.microsoft.com/office/powerpoint/2012/main">
        <p15:guide id="0" pos="3941">
          <p15:clr>
            <a:srgbClr val="FBAE40"/>
          </p15:clr>
        </p15:guide>
        <p15:guide id="1" pos="3739">
          <p15:clr>
            <a:srgbClr val="FBAE40"/>
          </p15:clr>
        </p15:guide>
        <p15:guide id="2" orient="horz" pos="2240">
          <p15:clr>
            <a:srgbClr val="FBAE40"/>
          </p15:clr>
        </p15:guide>
        <p15:guide id="3" orient="horz" pos="2392">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30646275"/>
      </p:ext>
    </p:extLst>
  </p:cSld>
  <p:clrMapOvr>
    <a:masterClrMapping/>
  </p:clrMapOvr>
  <p:extLst>
    <p:ext uri="{DCECCB84-F9BA-43D5-87BE-67443E8EF086}">
      <p15:sldGuideLst xmlns:p15="http://schemas.microsoft.com/office/powerpoint/2012/main">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69535059"/>
      </p:ext>
    </p:extLst>
  </p:cSld>
  <p:clrMapOvr>
    <a:masterClrMapping/>
  </p:clrMapOvr>
  <p:extLst>
    <p:ext uri="{DCECCB84-F9BA-43D5-87BE-67443E8EF086}">
      <p15:sldGuideLst xmlns:p15="http://schemas.microsoft.com/office/powerpoint/2012/main">
        <p15:guide id="2" pos="2768">
          <p15:clr>
            <a:srgbClr val="FBAE40"/>
          </p15:clr>
        </p15:guide>
        <p15:guide id="3" pos="4912">
          <p15:clr>
            <a:srgbClr val="FBAE40"/>
          </p15:clr>
        </p15:guide>
        <p15:guide id="4" pos="5120">
          <p15:clr>
            <a:srgbClr val="FBAE40"/>
          </p15:clr>
        </p15:guide>
        <p15:guide id="5" orient="horz" pos="2830">
          <p15:clr>
            <a:srgbClr val="FBAE40"/>
          </p15:clr>
        </p15:guide>
        <p15:guide id="6" orient="horz" pos="2998">
          <p15:clr>
            <a:srgbClr val="FBAE40"/>
          </p15:clr>
        </p15:guide>
        <p15:guide id="7" pos="25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407903036"/>
      </p:ext>
    </p:extLst>
  </p:cSld>
  <p:clrMapOvr>
    <a:masterClrMapping/>
  </p:clrMapOvr>
  <p:extLst>
    <p:ext uri="{DCECCB84-F9BA-43D5-87BE-67443E8EF086}">
      <p15:sldGuideLst xmlns:p15="http://schemas.microsoft.com/office/powerpoint/2012/main">
        <p15:guide id="2" pos="3736">
          <p15:clr>
            <a:srgbClr val="FBAE40"/>
          </p15:clr>
        </p15:guide>
        <p15:guide id="3" pos="3944">
          <p15:clr>
            <a:srgbClr val="FBAE40"/>
          </p15:clr>
        </p15:guide>
        <p15:guide id="4" orient="horz" pos="2274">
          <p15:clr>
            <a:srgbClr val="FBAE40"/>
          </p15:clr>
        </p15:guide>
        <p15:guide id="5" orient="horz" pos="2442">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04768792"/>
      </p:ext>
    </p:extLst>
  </p:cSld>
  <p:clrMapOvr>
    <a:masterClrMapping/>
  </p:clrMapOvr>
  <p:extLst>
    <p:ext uri="{DCECCB84-F9BA-43D5-87BE-67443E8EF086}">
      <p15:sldGuideLst xmlns:p15="http://schemas.microsoft.com/office/powerpoint/2012/main">
        <p15:guide id="2" pos="2556">
          <p15:clr>
            <a:srgbClr val="FBAE40"/>
          </p15:clr>
        </p15:guide>
        <p15:guide id="3" pos="5120">
          <p15:clr>
            <a:srgbClr val="FBAE40"/>
          </p15:clr>
        </p15:guide>
        <p15:guide id="4" pos="2768">
          <p15:clr>
            <a:srgbClr val="FBAE40"/>
          </p15:clr>
        </p15:guide>
        <p15:guide id="5" pos="4912">
          <p15:clr>
            <a:srgbClr val="FBAE40"/>
          </p15:clr>
        </p15:guide>
        <p15:guide id="6" orient="horz" pos="2288">
          <p15:clr>
            <a:srgbClr val="FBAE40"/>
          </p15:clr>
        </p15:guide>
        <p15:guide id="7" orient="horz" pos="2344">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702011234"/>
      </p:ext>
    </p:extLst>
  </p:cSld>
  <p:clrMapOvr>
    <a:masterClrMapping/>
  </p:clrMapOvr>
  <p:extLst>
    <p:ext uri="{DCECCB84-F9BA-43D5-87BE-67443E8EF086}">
      <p15:sldGuideLst xmlns:p15="http://schemas.microsoft.com/office/powerpoint/2012/main">
        <p15:guide id="2" pos="2154">
          <p15:clr>
            <a:srgbClr val="FBAE40"/>
          </p15:clr>
        </p15:guide>
        <p15:guide id="4" pos="5526">
          <p15:clr>
            <a:srgbClr val="FBAE40"/>
          </p15:clr>
        </p15:guide>
        <p15:guide id="5" pos="3893">
          <p15:clr>
            <a:srgbClr val="FBAE40"/>
          </p15:clr>
        </p15:guide>
        <p15:guide id="6" pos="2049">
          <p15:clr>
            <a:srgbClr val="FBAE40"/>
          </p15:clr>
        </p15:guide>
        <p15:guide id="7" pos="3788">
          <p15:clr>
            <a:srgbClr val="FBAE40"/>
          </p15:clr>
        </p15:guide>
        <p15:guide id="8" pos="5630">
          <p15:clr>
            <a:srgbClr val="FBAE40"/>
          </p15:clr>
        </p15:guide>
        <p15:guide id="9" orient="horz" pos="2274">
          <p15:clr>
            <a:srgbClr val="FBAE40"/>
          </p15:clr>
        </p15:guide>
        <p15:guide id="10" orient="horz" pos="2442">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518090477"/>
      </p:ext>
    </p:extLst>
  </p:cSld>
  <p:clrMapOvr>
    <a:masterClrMapping/>
  </p:clrMapOvr>
  <p:extLst>
    <p:ext uri="{DCECCB84-F9BA-43D5-87BE-67443E8EF086}">
      <p15:sldGuideLst xmlns:p15="http://schemas.microsoft.com/office/powerpoint/2012/main">
        <p15:guide id="1" pos="2854">
          <p15:clr>
            <a:srgbClr val="FBAE40"/>
          </p15:clr>
        </p15:guide>
        <p15:guide id="2" pos="261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164935140"/>
      </p:ext>
    </p:extLst>
  </p:cSld>
  <p:clrMapOvr>
    <a:masterClrMapping/>
  </p:clrMapOvr>
  <p:extLst>
    <p:ext uri="{DCECCB84-F9BA-43D5-87BE-67443E8EF086}">
      <p15:sldGuideLst xmlns:p15="http://schemas.microsoft.com/office/powerpoint/2012/main">
        <p15:guide id="1" pos="4806">
          <p15:clr>
            <a:srgbClr val="FBAE40"/>
          </p15:clr>
        </p15:guide>
        <p15:guide id="2" pos="5322">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1207255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GB"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8CB8308A-E701-41F6-94DB-7B598273B2FF}"/>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981768974"/>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5727963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940748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7105112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spTree>
    <p:extLst>
      <p:ext uri="{BB962C8B-B14F-4D97-AF65-F5344CB8AC3E}">
        <p14:creationId xmlns:p14="http://schemas.microsoft.com/office/powerpoint/2010/main" val="3977367381"/>
      </p:ext>
    </p:extLst>
  </p:cSld>
  <p:clrMapOvr>
    <a:masterClrMapping/>
  </p:clrMapOvr>
  <p:extLst>
    <p:ext uri="{DCECCB84-F9BA-43D5-87BE-67443E8EF086}">
      <p15:sldGuideLst xmlns:p15="http://schemas.microsoft.com/office/powerpoint/2012/main">
        <p15:guide id="1" orient="horz" pos="2007">
          <p15:clr>
            <a:srgbClr val="FBAE40"/>
          </p15:clr>
        </p15:guide>
        <p15:guide id="2" orient="horz" pos="1543">
          <p15:clr>
            <a:srgbClr val="FBAE40"/>
          </p15:clr>
        </p15:guide>
        <p15:guide id="3" orient="horz" pos="1490">
          <p15:clr>
            <a:srgbClr val="FBAE40"/>
          </p15:clr>
        </p15:guide>
        <p15:guide id="4" orient="horz" pos="2059">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90239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3" name="TextBox 12">
            <a:extLst>
              <a:ext uri="{FF2B5EF4-FFF2-40B4-BE49-F238E27FC236}">
                <a16:creationId xmlns:a16="http://schemas.microsoft.com/office/drawing/2014/main" id="{A3E72A35-A7D1-43E0-A540-B9177A307238}"/>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1580217835"/>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9" name="TextBox 18">
            <a:extLst>
              <a:ext uri="{FF2B5EF4-FFF2-40B4-BE49-F238E27FC236}">
                <a16:creationId xmlns:a16="http://schemas.microsoft.com/office/drawing/2014/main" id="{BA4E0B8E-6BE9-416D-B911-912E50333F27}"/>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581113217"/>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8" name="TextBox 17">
            <a:extLst>
              <a:ext uri="{FF2B5EF4-FFF2-40B4-BE49-F238E27FC236}">
                <a16:creationId xmlns:a16="http://schemas.microsoft.com/office/drawing/2014/main" id="{D689C158-114A-4690-B8A2-D0BCDDA501DB}"/>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4133833069"/>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6.svg"/><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8.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sv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38"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9" Type="http://schemas.openxmlformats.org/officeDocument/2006/relationships/image" Target="../media/image6.svg"/><Relationship Id="rId21" Type="http://schemas.openxmlformats.org/officeDocument/2006/relationships/slideLayout" Target="../slideLayouts/slideLayout53.xml"/><Relationship Id="rId34" Type="http://schemas.openxmlformats.org/officeDocument/2006/relationships/image" Target="../media/image1.png"/><Relationship Id="rId7" Type="http://schemas.openxmlformats.org/officeDocument/2006/relationships/slideLayout" Target="../slideLayouts/slideLayout3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41" Type="http://schemas.openxmlformats.org/officeDocument/2006/relationships/image" Target="../media/image8.sv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image" Target="../media/image3.png"/><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image" Target="../media/image2.svg"/><Relationship Id="rId8" Type="http://schemas.openxmlformats.org/officeDocument/2006/relationships/slideLayout" Target="../slideLayouts/slideLayout40.xml"/><Relationship Id="rId3" Type="http://schemas.openxmlformats.org/officeDocument/2006/relationships/slideLayout" Target="../slideLayouts/slideLayout35.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38"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5" r:id="rId5"/>
    <p:sldLayoutId id="2147483777" r:id="rId6"/>
    <p:sldLayoutId id="2147483781" r:id="rId7"/>
    <p:sldLayoutId id="2147483796" r:id="rId8"/>
    <p:sldLayoutId id="2147483797" r:id="rId9"/>
    <p:sldLayoutId id="2147483692" r:id="rId10"/>
    <p:sldLayoutId id="2147483711" r:id="rId11"/>
    <p:sldLayoutId id="2147483779" r:id="rId12"/>
    <p:sldLayoutId id="2147483694" r:id="rId13"/>
    <p:sldLayoutId id="2147483695" r:id="rId14"/>
    <p:sldLayoutId id="2147483696" r:id="rId15"/>
    <p:sldLayoutId id="2147483736" r:id="rId16"/>
    <p:sldLayoutId id="2147483773" r:id="rId17"/>
    <p:sldLayoutId id="2147483774" r:id="rId18"/>
    <p:sldLayoutId id="2147483731" r:id="rId19"/>
    <p:sldLayoutId id="2147483697" r:id="rId20"/>
    <p:sldLayoutId id="2147483740" r:id="rId21"/>
    <p:sldLayoutId id="2147483716" r:id="rId22"/>
    <p:sldLayoutId id="2147483718" r:id="rId23"/>
    <p:sldLayoutId id="2147483719" r:id="rId24"/>
    <p:sldLayoutId id="2147483700" r:id="rId25"/>
    <p:sldLayoutId id="2147483743" r:id="rId26"/>
    <p:sldLayoutId id="2147483742" r:id="rId27"/>
    <p:sldLayoutId id="2147483741" r:id="rId28"/>
    <p:sldLayoutId id="2147483775" r:id="rId29"/>
    <p:sldLayoutId id="2147483776" r:id="rId30"/>
    <p:sldLayoutId id="2147483726" r:id="rId31"/>
    <p:sldLayoutId id="2147483778"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userDrawn="1">
          <p15:clr>
            <a:srgbClr val="F26B43"/>
          </p15:clr>
        </p15:guide>
        <p15:guide id="9" orient="horz" pos="205" userDrawn="1">
          <p15:clr>
            <a:srgbClr val="F26B43"/>
          </p15:clr>
        </p15:guide>
        <p15:guide id="11" orient="horz" pos="3904" userDrawn="1">
          <p15:clr>
            <a:srgbClr val="F26B43"/>
          </p15:clr>
        </p15:guide>
        <p15:guide id="13" pos="7473" userDrawn="1">
          <p15:clr>
            <a:srgbClr val="F26B43"/>
          </p15:clr>
        </p15:guide>
        <p15:guide id="14" pos="417" userDrawn="1">
          <p15:clr>
            <a:srgbClr val="F26B43"/>
          </p15:clr>
        </p15:guide>
        <p15:guide id="18" pos="3840" userDrawn="1">
          <p15:clr>
            <a:srgbClr val="F26B43"/>
          </p15:clr>
        </p15:guide>
        <p15:guide id="19" orient="horz" pos="2160" userDrawn="1">
          <p15:clr>
            <a:srgbClr val="F26B43"/>
          </p15:clr>
        </p15:guide>
        <p15:guide id="20" pos="726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340081415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 id="2147483818" r:id="rId20"/>
    <p:sldLayoutId id="2147483819" r:id="rId21"/>
    <p:sldLayoutId id="2147483820" r:id="rId22"/>
    <p:sldLayoutId id="2147483821" r:id="rId23"/>
    <p:sldLayoutId id="2147483822" r:id="rId24"/>
    <p:sldLayoutId id="2147483823" r:id="rId25"/>
    <p:sldLayoutId id="2147483824" r:id="rId26"/>
    <p:sldLayoutId id="2147483825" r:id="rId27"/>
    <p:sldLayoutId id="2147483826" r:id="rId28"/>
    <p:sldLayoutId id="2147483827" r:id="rId29"/>
    <p:sldLayoutId id="2147483828" r:id="rId30"/>
    <p:sldLayoutId id="2147483829" r:id="rId31"/>
    <p:sldLayoutId id="2147483830"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p15:clr>
            <a:srgbClr val="F26B43"/>
          </p15:clr>
        </p15:guide>
        <p15:guide id="9" orient="horz" pos="205">
          <p15:clr>
            <a:srgbClr val="F26B43"/>
          </p15:clr>
        </p15:guide>
        <p15:guide id="11" orient="horz" pos="3904">
          <p15:clr>
            <a:srgbClr val="F26B43"/>
          </p15:clr>
        </p15:guide>
        <p15:guide id="13" pos="7473">
          <p15:clr>
            <a:srgbClr val="F26B43"/>
          </p15:clr>
        </p15:guide>
        <p15:guide id="14" pos="417">
          <p15:clr>
            <a:srgbClr val="F26B43"/>
          </p15:clr>
        </p15:guide>
        <p15:guide id="18" pos="3840">
          <p15:clr>
            <a:srgbClr val="F26B43"/>
          </p15:clr>
        </p15:guide>
        <p15:guide id="19" orient="horz" pos="2160">
          <p15:clr>
            <a:srgbClr val="F26B43"/>
          </p15:clr>
        </p15:guide>
        <p15:guide id="20" pos="72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9D7325-106D-4537-3786-652DC7E00FEA}"/>
              </a:ext>
            </a:extLst>
          </p:cNvPr>
          <p:cNvSpPr>
            <a:spLocks noGrp="1"/>
          </p:cNvSpPr>
          <p:nvPr>
            <p:ph type="sldNum" sz="quarter" idx="11"/>
          </p:nvPr>
        </p:nvSpPr>
        <p:spPr/>
        <p:txBody>
          <a:bodyPr/>
          <a:lstStyle/>
          <a:p>
            <a:fld id="{DDD2A080-DA64-4F5C-9131-47EB793B4410}" type="slidenum">
              <a:rPr lang="en-GB" noProof="0" smtClean="0"/>
              <a:pPr/>
              <a:t>1</a:t>
            </a:fld>
            <a:endParaRPr lang="en-GB" noProof="0" dirty="0"/>
          </a:p>
        </p:txBody>
      </p:sp>
      <p:sp>
        <p:nvSpPr>
          <p:cNvPr id="3" name="Title 2">
            <a:extLst>
              <a:ext uri="{FF2B5EF4-FFF2-40B4-BE49-F238E27FC236}">
                <a16:creationId xmlns:a16="http://schemas.microsoft.com/office/drawing/2014/main" id="{CAEA2421-8FF9-2563-862A-277930A2FE8A}"/>
              </a:ext>
            </a:extLst>
          </p:cNvPr>
          <p:cNvSpPr>
            <a:spLocks noGrp="1"/>
          </p:cNvSpPr>
          <p:nvPr>
            <p:ph type="title"/>
          </p:nvPr>
        </p:nvSpPr>
        <p:spPr/>
        <p:txBody>
          <a:bodyPr/>
          <a:lstStyle/>
          <a:p>
            <a:r>
              <a:rPr lang="en-NL" dirty="0"/>
              <a:t>As a benchmark, we explored other ING markets – Germany seems to perform well in converting traffic to the start of application</a:t>
            </a:r>
          </a:p>
        </p:txBody>
      </p:sp>
      <p:pic>
        <p:nvPicPr>
          <p:cNvPr id="6" name="Picture 5">
            <a:extLst>
              <a:ext uri="{FF2B5EF4-FFF2-40B4-BE49-F238E27FC236}">
                <a16:creationId xmlns:a16="http://schemas.microsoft.com/office/drawing/2014/main" id="{FC47973D-EE06-A13C-61D5-3E1A17AC6274}"/>
              </a:ext>
            </a:extLst>
          </p:cNvPr>
          <p:cNvPicPr>
            <a:picLocks noChangeAspect="1"/>
          </p:cNvPicPr>
          <p:nvPr/>
        </p:nvPicPr>
        <p:blipFill>
          <a:blip r:embed="rId2"/>
          <a:stretch>
            <a:fillRect/>
          </a:stretch>
        </p:blipFill>
        <p:spPr>
          <a:xfrm>
            <a:off x="534780" y="1288839"/>
            <a:ext cx="4911438" cy="3853007"/>
          </a:xfrm>
          <a:prstGeom prst="rect">
            <a:avLst/>
          </a:prstGeom>
        </p:spPr>
      </p:pic>
      <p:pic>
        <p:nvPicPr>
          <p:cNvPr id="7" name="Picture 6">
            <a:extLst>
              <a:ext uri="{FF2B5EF4-FFF2-40B4-BE49-F238E27FC236}">
                <a16:creationId xmlns:a16="http://schemas.microsoft.com/office/drawing/2014/main" id="{DE963D12-05C2-6863-981C-78BA6D489A89}"/>
              </a:ext>
            </a:extLst>
          </p:cNvPr>
          <p:cNvPicPr>
            <a:picLocks noChangeAspect="1"/>
          </p:cNvPicPr>
          <p:nvPr/>
        </p:nvPicPr>
        <p:blipFill>
          <a:blip r:embed="rId3"/>
          <a:stretch>
            <a:fillRect/>
          </a:stretch>
        </p:blipFill>
        <p:spPr>
          <a:xfrm>
            <a:off x="5672500" y="1288839"/>
            <a:ext cx="4911438" cy="3853007"/>
          </a:xfrm>
          <a:prstGeom prst="rect">
            <a:avLst/>
          </a:prstGeom>
        </p:spPr>
      </p:pic>
      <p:sp>
        <p:nvSpPr>
          <p:cNvPr id="8" name="TextBox 7">
            <a:extLst>
              <a:ext uri="{FF2B5EF4-FFF2-40B4-BE49-F238E27FC236}">
                <a16:creationId xmlns:a16="http://schemas.microsoft.com/office/drawing/2014/main" id="{C820DEAB-52B6-BCA0-B3E2-B87E9A385F83}"/>
              </a:ext>
            </a:extLst>
          </p:cNvPr>
          <p:cNvSpPr txBox="1"/>
          <p:nvPr/>
        </p:nvSpPr>
        <p:spPr>
          <a:xfrm>
            <a:off x="659008" y="1142396"/>
            <a:ext cx="4213934" cy="318924"/>
          </a:xfrm>
          <a:prstGeom prst="rect">
            <a:avLst/>
          </a:prstGeom>
          <a:noFill/>
        </p:spPr>
        <p:txBody>
          <a:bodyPr wrap="square" lIns="36000" tIns="36000" rIns="36000" bIns="36000"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effectLst/>
                <a:uLnTx/>
                <a:uFillTx/>
                <a:latin typeface="ING Me"/>
                <a:ea typeface="+mn-ea"/>
                <a:cs typeface="+mn-cs"/>
              </a:rPr>
              <a:t>Mortgage conversion 1 &amp; 2 – Desktop*</a:t>
            </a:r>
          </a:p>
        </p:txBody>
      </p:sp>
      <p:sp>
        <p:nvSpPr>
          <p:cNvPr id="9" name="TextBox 8">
            <a:extLst>
              <a:ext uri="{FF2B5EF4-FFF2-40B4-BE49-F238E27FC236}">
                <a16:creationId xmlns:a16="http://schemas.microsoft.com/office/drawing/2014/main" id="{38AAB6E2-4EBE-3DA3-B5A8-4A4D6D26593B}"/>
              </a:ext>
            </a:extLst>
          </p:cNvPr>
          <p:cNvSpPr txBox="1"/>
          <p:nvPr/>
        </p:nvSpPr>
        <p:spPr>
          <a:xfrm>
            <a:off x="6096000" y="1142396"/>
            <a:ext cx="4213934" cy="318924"/>
          </a:xfrm>
          <a:prstGeom prst="rect">
            <a:avLst/>
          </a:prstGeom>
          <a:noFill/>
        </p:spPr>
        <p:txBody>
          <a:bodyPr wrap="square" lIns="36000" tIns="36000" rIns="36000" bIns="36000"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effectLst/>
                <a:uLnTx/>
                <a:uFillTx/>
                <a:latin typeface="ING Me"/>
                <a:ea typeface="+mn-ea"/>
                <a:cs typeface="+mn-cs"/>
              </a:rPr>
              <a:t>Mortgage conversion 1 &amp; 2 – mobile*</a:t>
            </a:r>
          </a:p>
        </p:txBody>
      </p:sp>
      <p:sp>
        <p:nvSpPr>
          <p:cNvPr id="10" name="TextBox 1">
            <a:extLst>
              <a:ext uri="{FF2B5EF4-FFF2-40B4-BE49-F238E27FC236}">
                <a16:creationId xmlns:a16="http://schemas.microsoft.com/office/drawing/2014/main" id="{4D88BC48-43AA-D569-D7BE-B99C31581BA1}"/>
              </a:ext>
            </a:extLst>
          </p:cNvPr>
          <p:cNvSpPr txBox="1"/>
          <p:nvPr/>
        </p:nvSpPr>
        <p:spPr>
          <a:xfrm>
            <a:off x="659008" y="6292337"/>
            <a:ext cx="7942267" cy="257369"/>
          </a:xfrm>
          <a:prstGeom prst="rect">
            <a:avLst/>
          </a:prstGeom>
          <a:noFill/>
        </p:spPr>
        <p:txBody>
          <a:bodyPr wrap="square" lIns="36000" tIns="36000" rIns="36000" bIns="36000" rtlCol="0">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NL" sz="1200" dirty="0"/>
              <a:t>*Source: QPC – Q4 2022</a:t>
            </a:r>
          </a:p>
        </p:txBody>
      </p:sp>
      <p:sp>
        <p:nvSpPr>
          <p:cNvPr id="11" name="Freeform 10">
            <a:extLst>
              <a:ext uri="{FF2B5EF4-FFF2-40B4-BE49-F238E27FC236}">
                <a16:creationId xmlns:a16="http://schemas.microsoft.com/office/drawing/2014/main" id="{5FC06498-57F7-F5E3-52D7-AE1370EB6512}"/>
              </a:ext>
            </a:extLst>
          </p:cNvPr>
          <p:cNvSpPr/>
          <p:nvPr/>
        </p:nvSpPr>
        <p:spPr>
          <a:xfrm rot="5400000">
            <a:off x="1428657" y="3519660"/>
            <a:ext cx="1895648" cy="501227"/>
          </a:xfrm>
          <a:custGeom>
            <a:avLst/>
            <a:gdLst>
              <a:gd name="connsiteX0" fmla="*/ 787078 w 926290"/>
              <a:gd name="connsiteY0" fmla="*/ 15090 h 501227"/>
              <a:gd name="connsiteX1" fmla="*/ 520861 w 926290"/>
              <a:gd name="connsiteY1" fmla="*/ 3516 h 501227"/>
              <a:gd name="connsiteX2" fmla="*/ 104172 w 926290"/>
              <a:gd name="connsiteY2" fmla="*/ 26665 h 501227"/>
              <a:gd name="connsiteX3" fmla="*/ 57873 w 926290"/>
              <a:gd name="connsiteY3" fmla="*/ 84538 h 501227"/>
              <a:gd name="connsiteX4" fmla="*/ 23149 w 926290"/>
              <a:gd name="connsiteY4" fmla="*/ 119262 h 501227"/>
              <a:gd name="connsiteX5" fmla="*/ 0 w 926290"/>
              <a:gd name="connsiteY5" fmla="*/ 153987 h 501227"/>
              <a:gd name="connsiteX6" fmla="*/ 11575 w 926290"/>
              <a:gd name="connsiteY6" fmla="*/ 350756 h 501227"/>
              <a:gd name="connsiteX7" fmla="*/ 57873 w 926290"/>
              <a:gd name="connsiteY7" fmla="*/ 420204 h 501227"/>
              <a:gd name="connsiteX8" fmla="*/ 127321 w 926290"/>
              <a:gd name="connsiteY8" fmla="*/ 454928 h 501227"/>
              <a:gd name="connsiteX9" fmla="*/ 231494 w 926290"/>
              <a:gd name="connsiteY9" fmla="*/ 478078 h 501227"/>
              <a:gd name="connsiteX10" fmla="*/ 347240 w 926290"/>
              <a:gd name="connsiteY10" fmla="*/ 501227 h 501227"/>
              <a:gd name="connsiteX11" fmla="*/ 636607 w 926290"/>
              <a:gd name="connsiteY11" fmla="*/ 489652 h 501227"/>
              <a:gd name="connsiteX12" fmla="*/ 682906 w 926290"/>
              <a:gd name="connsiteY12" fmla="*/ 478078 h 501227"/>
              <a:gd name="connsiteX13" fmla="*/ 740780 w 926290"/>
              <a:gd name="connsiteY13" fmla="*/ 466503 h 501227"/>
              <a:gd name="connsiteX14" fmla="*/ 856526 w 926290"/>
              <a:gd name="connsiteY14" fmla="*/ 431779 h 501227"/>
              <a:gd name="connsiteX15" fmla="*/ 891251 w 926290"/>
              <a:gd name="connsiteY15" fmla="*/ 408630 h 501227"/>
              <a:gd name="connsiteX16" fmla="*/ 902825 w 926290"/>
              <a:gd name="connsiteY16" fmla="*/ 373906 h 501227"/>
              <a:gd name="connsiteX17" fmla="*/ 925975 w 926290"/>
              <a:gd name="connsiteY17" fmla="*/ 327607 h 501227"/>
              <a:gd name="connsiteX18" fmla="*/ 902825 w 926290"/>
              <a:gd name="connsiteY18" fmla="*/ 165561 h 501227"/>
              <a:gd name="connsiteX19" fmla="*/ 879676 w 926290"/>
              <a:gd name="connsiteY19" fmla="*/ 130837 h 501227"/>
              <a:gd name="connsiteX20" fmla="*/ 844952 w 926290"/>
              <a:gd name="connsiteY20" fmla="*/ 107688 h 501227"/>
              <a:gd name="connsiteX21" fmla="*/ 787078 w 926290"/>
              <a:gd name="connsiteY21" fmla="*/ 61389 h 501227"/>
              <a:gd name="connsiteX22" fmla="*/ 648182 w 926290"/>
              <a:gd name="connsiteY22" fmla="*/ 49814 h 50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26290" h="501227">
                <a:moveTo>
                  <a:pt x="787078" y="15090"/>
                </a:moveTo>
                <a:cubicBezTo>
                  <a:pt x="698339" y="11232"/>
                  <a:pt x="609684" y="3516"/>
                  <a:pt x="520861" y="3516"/>
                </a:cubicBezTo>
                <a:cubicBezTo>
                  <a:pt x="182853" y="3516"/>
                  <a:pt x="264088" y="-13315"/>
                  <a:pt x="104172" y="26665"/>
                </a:cubicBezTo>
                <a:cubicBezTo>
                  <a:pt x="26514" y="78436"/>
                  <a:pt x="102599" y="17449"/>
                  <a:pt x="57873" y="84538"/>
                </a:cubicBezTo>
                <a:cubicBezTo>
                  <a:pt x="48793" y="98158"/>
                  <a:pt x="33628" y="106687"/>
                  <a:pt x="23149" y="119262"/>
                </a:cubicBezTo>
                <a:cubicBezTo>
                  <a:pt x="14243" y="129949"/>
                  <a:pt x="7716" y="142412"/>
                  <a:pt x="0" y="153987"/>
                </a:cubicBezTo>
                <a:cubicBezTo>
                  <a:pt x="3858" y="219577"/>
                  <a:pt x="-2382" y="286553"/>
                  <a:pt x="11575" y="350756"/>
                </a:cubicBezTo>
                <a:cubicBezTo>
                  <a:pt x="17485" y="377943"/>
                  <a:pt x="31479" y="411406"/>
                  <a:pt x="57873" y="420204"/>
                </a:cubicBezTo>
                <a:cubicBezTo>
                  <a:pt x="145153" y="449298"/>
                  <a:pt x="37570" y="410052"/>
                  <a:pt x="127321" y="454928"/>
                </a:cubicBezTo>
                <a:cubicBezTo>
                  <a:pt x="156741" y="469638"/>
                  <a:pt x="203040" y="472743"/>
                  <a:pt x="231494" y="478078"/>
                </a:cubicBezTo>
                <a:cubicBezTo>
                  <a:pt x="270166" y="485329"/>
                  <a:pt x="347240" y="501227"/>
                  <a:pt x="347240" y="501227"/>
                </a:cubicBezTo>
                <a:cubicBezTo>
                  <a:pt x="443696" y="497369"/>
                  <a:pt x="540303" y="496294"/>
                  <a:pt x="636607" y="489652"/>
                </a:cubicBezTo>
                <a:cubicBezTo>
                  <a:pt x="652477" y="488558"/>
                  <a:pt x="667377" y="481529"/>
                  <a:pt x="682906" y="478078"/>
                </a:cubicBezTo>
                <a:cubicBezTo>
                  <a:pt x="702111" y="473810"/>
                  <a:pt x="721575" y="470771"/>
                  <a:pt x="740780" y="466503"/>
                </a:cubicBezTo>
                <a:cubicBezTo>
                  <a:pt x="765042" y="461111"/>
                  <a:pt x="842101" y="441395"/>
                  <a:pt x="856526" y="431779"/>
                </a:cubicBezTo>
                <a:lnTo>
                  <a:pt x="891251" y="408630"/>
                </a:lnTo>
                <a:cubicBezTo>
                  <a:pt x="895109" y="397055"/>
                  <a:pt x="898019" y="385120"/>
                  <a:pt x="902825" y="373906"/>
                </a:cubicBezTo>
                <a:cubicBezTo>
                  <a:pt x="909622" y="358046"/>
                  <a:pt x="924827" y="344823"/>
                  <a:pt x="925975" y="327607"/>
                </a:cubicBezTo>
                <a:cubicBezTo>
                  <a:pt x="927541" y="304119"/>
                  <a:pt x="923798" y="207507"/>
                  <a:pt x="902825" y="165561"/>
                </a:cubicBezTo>
                <a:cubicBezTo>
                  <a:pt x="896604" y="153119"/>
                  <a:pt x="889513" y="140674"/>
                  <a:pt x="879676" y="130837"/>
                </a:cubicBezTo>
                <a:cubicBezTo>
                  <a:pt x="869839" y="121000"/>
                  <a:pt x="855815" y="116378"/>
                  <a:pt x="844952" y="107688"/>
                </a:cubicBezTo>
                <a:cubicBezTo>
                  <a:pt x="823970" y="90903"/>
                  <a:pt x="815580" y="69940"/>
                  <a:pt x="787078" y="61389"/>
                </a:cubicBezTo>
                <a:cubicBezTo>
                  <a:pt x="739401" y="47086"/>
                  <a:pt x="696255" y="49814"/>
                  <a:pt x="648182" y="49814"/>
                </a:cubicBez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Freeform 11">
            <a:extLst>
              <a:ext uri="{FF2B5EF4-FFF2-40B4-BE49-F238E27FC236}">
                <a16:creationId xmlns:a16="http://schemas.microsoft.com/office/drawing/2014/main" id="{F7E0F2D2-1D6B-56C0-7EF9-ECBEA75E2486}"/>
              </a:ext>
            </a:extLst>
          </p:cNvPr>
          <p:cNvSpPr/>
          <p:nvPr/>
        </p:nvSpPr>
        <p:spPr>
          <a:xfrm rot="5400000">
            <a:off x="6365231" y="3373705"/>
            <a:ext cx="2266431" cy="501227"/>
          </a:xfrm>
          <a:custGeom>
            <a:avLst/>
            <a:gdLst>
              <a:gd name="connsiteX0" fmla="*/ 787078 w 926290"/>
              <a:gd name="connsiteY0" fmla="*/ 15090 h 501227"/>
              <a:gd name="connsiteX1" fmla="*/ 520861 w 926290"/>
              <a:gd name="connsiteY1" fmla="*/ 3516 h 501227"/>
              <a:gd name="connsiteX2" fmla="*/ 104172 w 926290"/>
              <a:gd name="connsiteY2" fmla="*/ 26665 h 501227"/>
              <a:gd name="connsiteX3" fmla="*/ 57873 w 926290"/>
              <a:gd name="connsiteY3" fmla="*/ 84538 h 501227"/>
              <a:gd name="connsiteX4" fmla="*/ 23149 w 926290"/>
              <a:gd name="connsiteY4" fmla="*/ 119262 h 501227"/>
              <a:gd name="connsiteX5" fmla="*/ 0 w 926290"/>
              <a:gd name="connsiteY5" fmla="*/ 153987 h 501227"/>
              <a:gd name="connsiteX6" fmla="*/ 11575 w 926290"/>
              <a:gd name="connsiteY6" fmla="*/ 350756 h 501227"/>
              <a:gd name="connsiteX7" fmla="*/ 57873 w 926290"/>
              <a:gd name="connsiteY7" fmla="*/ 420204 h 501227"/>
              <a:gd name="connsiteX8" fmla="*/ 127321 w 926290"/>
              <a:gd name="connsiteY8" fmla="*/ 454928 h 501227"/>
              <a:gd name="connsiteX9" fmla="*/ 231494 w 926290"/>
              <a:gd name="connsiteY9" fmla="*/ 478078 h 501227"/>
              <a:gd name="connsiteX10" fmla="*/ 347240 w 926290"/>
              <a:gd name="connsiteY10" fmla="*/ 501227 h 501227"/>
              <a:gd name="connsiteX11" fmla="*/ 636607 w 926290"/>
              <a:gd name="connsiteY11" fmla="*/ 489652 h 501227"/>
              <a:gd name="connsiteX12" fmla="*/ 682906 w 926290"/>
              <a:gd name="connsiteY12" fmla="*/ 478078 h 501227"/>
              <a:gd name="connsiteX13" fmla="*/ 740780 w 926290"/>
              <a:gd name="connsiteY13" fmla="*/ 466503 h 501227"/>
              <a:gd name="connsiteX14" fmla="*/ 856526 w 926290"/>
              <a:gd name="connsiteY14" fmla="*/ 431779 h 501227"/>
              <a:gd name="connsiteX15" fmla="*/ 891251 w 926290"/>
              <a:gd name="connsiteY15" fmla="*/ 408630 h 501227"/>
              <a:gd name="connsiteX16" fmla="*/ 902825 w 926290"/>
              <a:gd name="connsiteY16" fmla="*/ 373906 h 501227"/>
              <a:gd name="connsiteX17" fmla="*/ 925975 w 926290"/>
              <a:gd name="connsiteY17" fmla="*/ 327607 h 501227"/>
              <a:gd name="connsiteX18" fmla="*/ 902825 w 926290"/>
              <a:gd name="connsiteY18" fmla="*/ 165561 h 501227"/>
              <a:gd name="connsiteX19" fmla="*/ 879676 w 926290"/>
              <a:gd name="connsiteY19" fmla="*/ 130837 h 501227"/>
              <a:gd name="connsiteX20" fmla="*/ 844952 w 926290"/>
              <a:gd name="connsiteY20" fmla="*/ 107688 h 501227"/>
              <a:gd name="connsiteX21" fmla="*/ 787078 w 926290"/>
              <a:gd name="connsiteY21" fmla="*/ 61389 h 501227"/>
              <a:gd name="connsiteX22" fmla="*/ 648182 w 926290"/>
              <a:gd name="connsiteY22" fmla="*/ 49814 h 50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26290" h="501227">
                <a:moveTo>
                  <a:pt x="787078" y="15090"/>
                </a:moveTo>
                <a:cubicBezTo>
                  <a:pt x="698339" y="11232"/>
                  <a:pt x="609684" y="3516"/>
                  <a:pt x="520861" y="3516"/>
                </a:cubicBezTo>
                <a:cubicBezTo>
                  <a:pt x="182853" y="3516"/>
                  <a:pt x="264088" y="-13315"/>
                  <a:pt x="104172" y="26665"/>
                </a:cubicBezTo>
                <a:cubicBezTo>
                  <a:pt x="26514" y="78436"/>
                  <a:pt x="102599" y="17449"/>
                  <a:pt x="57873" y="84538"/>
                </a:cubicBezTo>
                <a:cubicBezTo>
                  <a:pt x="48793" y="98158"/>
                  <a:pt x="33628" y="106687"/>
                  <a:pt x="23149" y="119262"/>
                </a:cubicBezTo>
                <a:cubicBezTo>
                  <a:pt x="14243" y="129949"/>
                  <a:pt x="7716" y="142412"/>
                  <a:pt x="0" y="153987"/>
                </a:cubicBezTo>
                <a:cubicBezTo>
                  <a:pt x="3858" y="219577"/>
                  <a:pt x="-2382" y="286553"/>
                  <a:pt x="11575" y="350756"/>
                </a:cubicBezTo>
                <a:cubicBezTo>
                  <a:pt x="17485" y="377943"/>
                  <a:pt x="31479" y="411406"/>
                  <a:pt x="57873" y="420204"/>
                </a:cubicBezTo>
                <a:cubicBezTo>
                  <a:pt x="145153" y="449298"/>
                  <a:pt x="37570" y="410052"/>
                  <a:pt x="127321" y="454928"/>
                </a:cubicBezTo>
                <a:cubicBezTo>
                  <a:pt x="156741" y="469638"/>
                  <a:pt x="203040" y="472743"/>
                  <a:pt x="231494" y="478078"/>
                </a:cubicBezTo>
                <a:cubicBezTo>
                  <a:pt x="270166" y="485329"/>
                  <a:pt x="347240" y="501227"/>
                  <a:pt x="347240" y="501227"/>
                </a:cubicBezTo>
                <a:cubicBezTo>
                  <a:pt x="443696" y="497369"/>
                  <a:pt x="540303" y="496294"/>
                  <a:pt x="636607" y="489652"/>
                </a:cubicBezTo>
                <a:cubicBezTo>
                  <a:pt x="652477" y="488558"/>
                  <a:pt x="667377" y="481529"/>
                  <a:pt x="682906" y="478078"/>
                </a:cubicBezTo>
                <a:cubicBezTo>
                  <a:pt x="702111" y="473810"/>
                  <a:pt x="721575" y="470771"/>
                  <a:pt x="740780" y="466503"/>
                </a:cubicBezTo>
                <a:cubicBezTo>
                  <a:pt x="765042" y="461111"/>
                  <a:pt x="842101" y="441395"/>
                  <a:pt x="856526" y="431779"/>
                </a:cubicBezTo>
                <a:lnTo>
                  <a:pt x="891251" y="408630"/>
                </a:lnTo>
                <a:cubicBezTo>
                  <a:pt x="895109" y="397055"/>
                  <a:pt x="898019" y="385120"/>
                  <a:pt x="902825" y="373906"/>
                </a:cubicBezTo>
                <a:cubicBezTo>
                  <a:pt x="909622" y="358046"/>
                  <a:pt x="924827" y="344823"/>
                  <a:pt x="925975" y="327607"/>
                </a:cubicBezTo>
                <a:cubicBezTo>
                  <a:pt x="927541" y="304119"/>
                  <a:pt x="923798" y="207507"/>
                  <a:pt x="902825" y="165561"/>
                </a:cubicBezTo>
                <a:cubicBezTo>
                  <a:pt x="896604" y="153119"/>
                  <a:pt x="889513" y="140674"/>
                  <a:pt x="879676" y="130837"/>
                </a:cubicBezTo>
                <a:cubicBezTo>
                  <a:pt x="869839" y="121000"/>
                  <a:pt x="855815" y="116378"/>
                  <a:pt x="844952" y="107688"/>
                </a:cubicBezTo>
                <a:cubicBezTo>
                  <a:pt x="823970" y="90903"/>
                  <a:pt x="815580" y="69940"/>
                  <a:pt x="787078" y="61389"/>
                </a:cubicBezTo>
                <a:cubicBezTo>
                  <a:pt x="739401" y="47086"/>
                  <a:pt x="696255" y="49814"/>
                  <a:pt x="648182" y="49814"/>
                </a:cubicBez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91EE6863-9E00-BE9D-5A79-CBBB1A695FED}"/>
              </a:ext>
            </a:extLst>
          </p:cNvPr>
          <p:cNvSpPr txBox="1"/>
          <p:nvPr/>
        </p:nvSpPr>
        <p:spPr>
          <a:xfrm>
            <a:off x="659007" y="5122641"/>
            <a:ext cx="10592089" cy="1057588"/>
          </a:xfrm>
          <a:prstGeom prst="rect">
            <a:avLst/>
          </a:prstGeom>
          <a:noFill/>
        </p:spPr>
        <p:txBody>
          <a:bodyPr wrap="square" lIns="36000" tIns="36000" rIns="36000" bIns="36000"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effectLst/>
                <a:uLnTx/>
                <a:uFillTx/>
                <a:latin typeface="ING Me"/>
                <a:ea typeface="+mn-ea"/>
                <a:cs typeface="+mn-cs"/>
              </a:rPr>
              <a:t>Outtake</a:t>
            </a:r>
          </a:p>
          <a:p>
            <a:pPr marL="285750" marR="0" lvl="0" indent="-285750" algn="l"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latin typeface="ING Me"/>
              </a:rPr>
              <a:t>Germany manages to convert 42% of their traffic to a start of the mortgage flow (starter mortgage);</a:t>
            </a:r>
          </a:p>
          <a:p>
            <a:pPr marL="285750" marR="0" lvl="0" indent="-285750" algn="l"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i="0" u="none" strike="noStrike" kern="1200" cap="none" spc="0" normalizeH="0" baseline="0" noProof="0" dirty="0">
                <a:ln>
                  <a:noFill/>
                </a:ln>
                <a:effectLst/>
                <a:uLnTx/>
                <a:uFillTx/>
                <a:latin typeface="ING Me"/>
                <a:ea typeface="+mn-ea"/>
                <a:cs typeface="+mn-cs"/>
              </a:rPr>
              <a:t>55% out of these starts submits the form;</a:t>
            </a:r>
          </a:p>
          <a:p>
            <a:pPr marL="285750" marR="0" lvl="0" indent="-285750" algn="l"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latin typeface="ING Me"/>
              </a:rPr>
              <a:t>Australia is the E2B funnel champ </a:t>
            </a:r>
            <a:r>
              <a:rPr lang="en-US" sz="1600" dirty="0">
                <a:latin typeface="ING Me"/>
                <a:sym typeface="Wingdings" pitchFamily="2" charset="2"/>
              </a:rPr>
              <a:t> </a:t>
            </a:r>
            <a:endParaRPr kumimoji="0" lang="en-US" sz="1600" i="0" u="none" strike="noStrike" kern="1200" cap="none" spc="0" normalizeH="0" baseline="0" noProof="0" dirty="0">
              <a:ln>
                <a:noFill/>
              </a:ln>
              <a:effectLst/>
              <a:uLnTx/>
              <a:uFillTx/>
              <a:latin typeface="ING Me"/>
              <a:ea typeface="+mn-ea"/>
              <a:cs typeface="+mn-cs"/>
            </a:endParaRPr>
          </a:p>
        </p:txBody>
      </p:sp>
    </p:spTree>
    <p:extLst>
      <p:ext uri="{BB962C8B-B14F-4D97-AF65-F5344CB8AC3E}">
        <p14:creationId xmlns:p14="http://schemas.microsoft.com/office/powerpoint/2010/main" val="3875009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244A11-0640-2336-AE1B-332F911BCE33}"/>
              </a:ext>
            </a:extLst>
          </p:cNvPr>
          <p:cNvSpPr>
            <a:spLocks noGrp="1"/>
          </p:cNvSpPr>
          <p:nvPr>
            <p:ph type="sldNum" sz="quarter" idx="11"/>
          </p:nvPr>
        </p:nvSpPr>
        <p:spPr/>
        <p:txBody>
          <a:bodyPr/>
          <a:lstStyle/>
          <a:p>
            <a:fld id="{DDD2A080-DA64-4F5C-9131-47EB793B4410}" type="slidenum">
              <a:rPr lang="en-GB" noProof="0" smtClean="0"/>
              <a:pPr/>
              <a:t>2</a:t>
            </a:fld>
            <a:endParaRPr lang="en-GB" noProof="0" dirty="0"/>
          </a:p>
        </p:txBody>
      </p:sp>
      <p:sp>
        <p:nvSpPr>
          <p:cNvPr id="3" name="Title 2">
            <a:extLst>
              <a:ext uri="{FF2B5EF4-FFF2-40B4-BE49-F238E27FC236}">
                <a16:creationId xmlns:a16="http://schemas.microsoft.com/office/drawing/2014/main" id="{BE672A22-6469-851C-7806-B0BD828BA67F}"/>
              </a:ext>
            </a:extLst>
          </p:cNvPr>
          <p:cNvSpPr>
            <a:spLocks noGrp="1"/>
          </p:cNvSpPr>
          <p:nvPr>
            <p:ph type="title"/>
          </p:nvPr>
        </p:nvSpPr>
        <p:spPr/>
        <p:txBody>
          <a:bodyPr/>
          <a:lstStyle/>
          <a:p>
            <a:endParaRPr lang="en-NL"/>
          </a:p>
        </p:txBody>
      </p:sp>
      <p:sp>
        <p:nvSpPr>
          <p:cNvPr id="4" name="Text Placeholder 3">
            <a:extLst>
              <a:ext uri="{FF2B5EF4-FFF2-40B4-BE49-F238E27FC236}">
                <a16:creationId xmlns:a16="http://schemas.microsoft.com/office/drawing/2014/main" id="{A84D921C-3EF8-ED58-B4AA-4899A67ECA3A}"/>
              </a:ext>
            </a:extLst>
          </p:cNvPr>
          <p:cNvSpPr>
            <a:spLocks noGrp="1"/>
          </p:cNvSpPr>
          <p:nvPr>
            <p:ph type="body" sz="quarter" idx="13"/>
          </p:nvPr>
        </p:nvSpPr>
        <p:spPr/>
        <p:txBody>
          <a:bodyPr/>
          <a:lstStyle/>
          <a:p>
            <a:endParaRPr lang="en-NL"/>
          </a:p>
        </p:txBody>
      </p:sp>
    </p:spTree>
    <p:extLst>
      <p:ext uri="{BB962C8B-B14F-4D97-AF65-F5344CB8AC3E}">
        <p14:creationId xmlns:p14="http://schemas.microsoft.com/office/powerpoint/2010/main" val="40579339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Presentation1" id="{AA03BD89-DE69-440C-B6C0-7E4EE3A84D5E}" vid="{0E985E53-AD5D-43D4-98F6-63ED5E9389F1}"/>
    </a:ext>
  </a:extLst>
</a:theme>
</file>

<file path=ppt/theme/theme2.xml><?xml version="1.0" encoding="utf-8"?>
<a:theme xmlns:a="http://schemas.openxmlformats.org/drawingml/2006/main" name="1_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Presentation1" id="{AA03BD89-DE69-440C-B6C0-7E4EE3A84D5E}" vid="{175B3AD0-9A44-4CBA-97F2-83A38BD88FEA}"/>
    </a:ext>
  </a:extLst>
</a:theme>
</file>

<file path=ppt/theme/theme3.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ING_PP_Template_16x9_January2020</Template>
  <TotalTime>48</TotalTime>
  <Words>86</Words>
  <Application>Microsoft Macintosh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vt:i4>
      </vt:variant>
    </vt:vector>
  </HeadingPairs>
  <TitlesOfParts>
    <vt:vector size="6" baseType="lpstr">
      <vt:lpstr>ING Me</vt:lpstr>
      <vt:lpstr>Arial</vt:lpstr>
      <vt:lpstr>ING_PP_Template_16x9_January2020</vt:lpstr>
      <vt:lpstr>1_ING_PP_Template_16x9_January2020</vt:lpstr>
      <vt:lpstr>As a benchmark, we explored other ING markets – Germany seems to perform well in converting traffic to the start of application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this presentation</dc:title>
  <dc:creator>Bakker, M. (Moniek)</dc:creator>
  <cp:keywords>16x9; Template; Global; Think Forward; External</cp:keywords>
  <dc:description>April 2020</dc:description>
  <cp:lastModifiedBy>Bakker, M. (Moniek)</cp:lastModifiedBy>
  <cp:revision>3</cp:revision>
  <dcterms:created xsi:type="dcterms:W3CDTF">2023-02-13T00:35:42Z</dcterms:created>
  <dcterms:modified xsi:type="dcterms:W3CDTF">2023-02-13T01:24:11Z</dcterms:modified>
  <cp:version>3</cp:version>
</cp:coreProperties>
</file>