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1"/>
    <p:sldMasterId id="2147483798" r:id="rId2"/>
  </p:sldMasterIdLst>
  <p:notesMasterIdLst>
    <p:notesMasterId r:id="rId5"/>
  </p:notesMasterIdLst>
  <p:handoutMasterIdLst>
    <p:handoutMasterId r:id="rId6"/>
  </p:handoutMasterIdLst>
  <p:sldIdLst>
    <p:sldId id="294" r:id="rId3"/>
    <p:sldId id="295" r:id="rId4"/>
  </p:sldIdLst>
  <p:sldSz cx="12192000" cy="6858000"/>
  <p:notesSz cx="6858000" cy="9144000"/>
  <p:embeddedFontLst>
    <p:embeddedFont>
      <p:font typeface="ING Me" panose="02000506040000020004" pitchFamily="2" charset="0"/>
      <p:regular r:id="rId7"/>
      <p:bold r:id="rId8"/>
      <p:italic r:id="rId9"/>
      <p:boldItalic r:id="rId10"/>
    </p:embeddedFont>
  </p:embeddedFontLst>
  <p:custDataLst>
    <p:tags r:id="rId11"/>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6150" autoAdjust="0"/>
  </p:normalViewPr>
  <p:slideViewPr>
    <p:cSldViewPr snapToGrid="0" showGuides="1">
      <p:cViewPr>
        <p:scale>
          <a:sx n="110" d="100"/>
          <a:sy n="110" d="100"/>
        </p:scale>
        <p:origin x="456" y="360"/>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gs" Target="tags/tag1.xml"/><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20/06/2023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20/06/2023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GB" noProof="0"/>
              <a:t>Click icon to add picture</a:t>
            </a:r>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GB"/>
              <a:t>Click to edit Master title style</a:t>
            </a:r>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GB"/>
              <a:t>Click to edit Master title style</a:t>
            </a:r>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3C274B-ED15-830E-8B43-E27D371B3C81}"/>
              </a:ext>
            </a:extLst>
          </p:cNvPr>
          <p:cNvSpPr>
            <a:spLocks noGrp="1"/>
          </p:cNvSpPr>
          <p:nvPr>
            <p:ph type="sldNum" sz="quarter" idx="11"/>
          </p:nvPr>
        </p:nvSpPr>
        <p:spPr/>
        <p:txBody>
          <a:bodyPr/>
          <a:lstStyle/>
          <a:p>
            <a:fld id="{DDD2A080-DA64-4F5C-9131-47EB793B4410}" type="slidenum">
              <a:rPr lang="en-GB" noProof="0" smtClean="0"/>
              <a:pPr/>
              <a:t>1</a:t>
            </a:fld>
            <a:endParaRPr lang="en-GB" noProof="0" dirty="0"/>
          </a:p>
        </p:txBody>
      </p:sp>
      <p:sp>
        <p:nvSpPr>
          <p:cNvPr id="3" name="Title 2">
            <a:extLst>
              <a:ext uri="{FF2B5EF4-FFF2-40B4-BE49-F238E27FC236}">
                <a16:creationId xmlns:a16="http://schemas.microsoft.com/office/drawing/2014/main" id="{A6739628-F869-94A2-BE4D-65D4A823757A}"/>
              </a:ext>
            </a:extLst>
          </p:cNvPr>
          <p:cNvSpPr>
            <a:spLocks noGrp="1"/>
          </p:cNvSpPr>
          <p:nvPr>
            <p:ph type="title"/>
          </p:nvPr>
        </p:nvSpPr>
        <p:spPr/>
        <p:txBody>
          <a:bodyPr/>
          <a:lstStyle/>
          <a:p>
            <a:r>
              <a:rPr lang="en-NL" dirty="0"/>
              <a:t>Start application has shown a decline since 3 weeks – </a:t>
            </a:r>
            <a:r>
              <a:rPr lang="en-NL" b="0" dirty="0"/>
              <a:t>the peak in April seems to be driven mainly via direct traffic </a:t>
            </a:r>
            <a:endParaRPr lang="en-NL" dirty="0"/>
          </a:p>
        </p:txBody>
      </p:sp>
      <p:pic>
        <p:nvPicPr>
          <p:cNvPr id="6" name="Picture 5">
            <a:extLst>
              <a:ext uri="{FF2B5EF4-FFF2-40B4-BE49-F238E27FC236}">
                <a16:creationId xmlns:a16="http://schemas.microsoft.com/office/drawing/2014/main" id="{42745332-905E-6D5B-E18F-D098FB72F491}"/>
              </a:ext>
            </a:extLst>
          </p:cNvPr>
          <p:cNvPicPr>
            <a:picLocks noChangeAspect="1"/>
          </p:cNvPicPr>
          <p:nvPr/>
        </p:nvPicPr>
        <p:blipFill>
          <a:blip r:embed="rId2"/>
          <a:stretch>
            <a:fillRect/>
          </a:stretch>
        </p:blipFill>
        <p:spPr>
          <a:xfrm>
            <a:off x="324289" y="1308747"/>
            <a:ext cx="5669835" cy="3622063"/>
          </a:xfrm>
          <a:prstGeom prst="rect">
            <a:avLst/>
          </a:prstGeom>
        </p:spPr>
      </p:pic>
      <p:pic>
        <p:nvPicPr>
          <p:cNvPr id="8" name="Picture 7">
            <a:extLst>
              <a:ext uri="{FF2B5EF4-FFF2-40B4-BE49-F238E27FC236}">
                <a16:creationId xmlns:a16="http://schemas.microsoft.com/office/drawing/2014/main" id="{EB85BA34-3688-8BA3-D440-B5064DE66A55}"/>
              </a:ext>
            </a:extLst>
          </p:cNvPr>
          <p:cNvPicPr>
            <a:picLocks noChangeAspect="1"/>
          </p:cNvPicPr>
          <p:nvPr/>
        </p:nvPicPr>
        <p:blipFill>
          <a:blip r:embed="rId3"/>
          <a:stretch>
            <a:fillRect/>
          </a:stretch>
        </p:blipFill>
        <p:spPr>
          <a:xfrm>
            <a:off x="5779156" y="1308747"/>
            <a:ext cx="5930900" cy="3924300"/>
          </a:xfrm>
          <a:prstGeom prst="rect">
            <a:avLst/>
          </a:prstGeom>
        </p:spPr>
      </p:pic>
      <p:cxnSp>
        <p:nvCxnSpPr>
          <p:cNvPr id="10" name="Straight Connector 9">
            <a:extLst>
              <a:ext uri="{FF2B5EF4-FFF2-40B4-BE49-F238E27FC236}">
                <a16:creationId xmlns:a16="http://schemas.microsoft.com/office/drawing/2014/main" id="{D4E9E44E-1E03-BCEF-3637-2D2A7F81F24B}"/>
              </a:ext>
            </a:extLst>
          </p:cNvPr>
          <p:cNvCxnSpPr>
            <a:cxnSpLocks/>
          </p:cNvCxnSpPr>
          <p:nvPr/>
        </p:nvCxnSpPr>
        <p:spPr>
          <a:xfrm flipV="1">
            <a:off x="977462" y="3233530"/>
            <a:ext cx="4801694" cy="918057"/>
          </a:xfrm>
          <a:prstGeom prst="line">
            <a:avLst/>
          </a:prstGeom>
          <a:ln>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B4EB3EF-65E3-2860-AA74-F2998C39CB08}"/>
              </a:ext>
            </a:extLst>
          </p:cNvPr>
          <p:cNvCxnSpPr/>
          <p:nvPr/>
        </p:nvCxnSpPr>
        <p:spPr>
          <a:xfrm>
            <a:off x="977462" y="3048000"/>
            <a:ext cx="4801694"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86D0F7-C5E0-172D-A9E8-9AB03D2D12EE}"/>
              </a:ext>
            </a:extLst>
          </p:cNvPr>
          <p:cNvSpPr txBox="1"/>
          <p:nvPr/>
        </p:nvSpPr>
        <p:spPr>
          <a:xfrm>
            <a:off x="977462" y="5258138"/>
            <a:ext cx="5118538" cy="1149921"/>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NL" sz="1400" dirty="0"/>
              <a:t>Despite the long term upward trend, conversion seems to decline in the recent weeks</a:t>
            </a:r>
          </a:p>
          <a:p>
            <a:pPr marL="285750" indent="-285750">
              <a:buFont typeface="Arial" panose="020B0604020202020204" pitchFamily="34" charset="0"/>
              <a:buChar char="•"/>
            </a:pPr>
            <a:r>
              <a:rPr lang="en-NL" sz="1400" dirty="0"/>
              <a:t>Traffic has shown a consistent development, with a dip in January as exception, so we try to clarify the decleaning conversion trend. </a:t>
            </a:r>
          </a:p>
        </p:txBody>
      </p:sp>
      <p:sp>
        <p:nvSpPr>
          <p:cNvPr id="15" name="Freeform 14">
            <a:extLst>
              <a:ext uri="{FF2B5EF4-FFF2-40B4-BE49-F238E27FC236}">
                <a16:creationId xmlns:a16="http://schemas.microsoft.com/office/drawing/2014/main" id="{90B5A748-3FC7-4217-8408-345D3A62C0D6}"/>
              </a:ext>
            </a:extLst>
          </p:cNvPr>
          <p:cNvSpPr/>
          <p:nvPr/>
        </p:nvSpPr>
        <p:spPr>
          <a:xfrm>
            <a:off x="5210846" y="3236274"/>
            <a:ext cx="609600" cy="735724"/>
          </a:xfrm>
          <a:custGeom>
            <a:avLst/>
            <a:gdLst>
              <a:gd name="connsiteX0" fmla="*/ 557048 w 609600"/>
              <a:gd name="connsiteY0" fmla="*/ 42041 h 735724"/>
              <a:gd name="connsiteX1" fmla="*/ 483476 w 609600"/>
              <a:gd name="connsiteY1" fmla="*/ 52551 h 735724"/>
              <a:gd name="connsiteX2" fmla="*/ 451944 w 609600"/>
              <a:gd name="connsiteY2" fmla="*/ 42041 h 735724"/>
              <a:gd name="connsiteX3" fmla="*/ 252248 w 609600"/>
              <a:gd name="connsiteY3" fmla="*/ 10510 h 735724"/>
              <a:gd name="connsiteX4" fmla="*/ 199696 w 609600"/>
              <a:gd name="connsiteY4" fmla="*/ 0 h 735724"/>
              <a:gd name="connsiteX5" fmla="*/ 126124 w 609600"/>
              <a:gd name="connsiteY5" fmla="*/ 31531 h 735724"/>
              <a:gd name="connsiteX6" fmla="*/ 73572 w 609600"/>
              <a:gd name="connsiteY6" fmla="*/ 84082 h 735724"/>
              <a:gd name="connsiteX7" fmla="*/ 52551 w 609600"/>
              <a:gd name="connsiteY7" fmla="*/ 126124 h 735724"/>
              <a:gd name="connsiteX8" fmla="*/ 31531 w 609600"/>
              <a:gd name="connsiteY8" fmla="*/ 157655 h 735724"/>
              <a:gd name="connsiteX9" fmla="*/ 0 w 609600"/>
              <a:gd name="connsiteY9" fmla="*/ 262758 h 735724"/>
              <a:gd name="connsiteX10" fmla="*/ 10510 w 609600"/>
              <a:gd name="connsiteY10" fmla="*/ 451944 h 735724"/>
              <a:gd name="connsiteX11" fmla="*/ 52551 w 609600"/>
              <a:gd name="connsiteY11" fmla="*/ 546538 h 735724"/>
              <a:gd name="connsiteX12" fmla="*/ 84082 w 609600"/>
              <a:gd name="connsiteY12" fmla="*/ 578069 h 735724"/>
              <a:gd name="connsiteX13" fmla="*/ 147144 w 609600"/>
              <a:gd name="connsiteY13" fmla="*/ 620110 h 735724"/>
              <a:gd name="connsiteX14" fmla="*/ 210207 w 609600"/>
              <a:gd name="connsiteY14" fmla="*/ 662151 h 735724"/>
              <a:gd name="connsiteX15" fmla="*/ 273269 w 609600"/>
              <a:gd name="connsiteY15" fmla="*/ 714703 h 735724"/>
              <a:gd name="connsiteX16" fmla="*/ 304800 w 609600"/>
              <a:gd name="connsiteY16" fmla="*/ 735724 h 735724"/>
              <a:gd name="connsiteX17" fmla="*/ 441434 w 609600"/>
              <a:gd name="connsiteY17" fmla="*/ 725213 h 735724"/>
              <a:gd name="connsiteX18" fmla="*/ 515007 w 609600"/>
              <a:gd name="connsiteY18" fmla="*/ 704193 h 735724"/>
              <a:gd name="connsiteX19" fmla="*/ 557048 w 609600"/>
              <a:gd name="connsiteY19" fmla="*/ 641131 h 735724"/>
              <a:gd name="connsiteX20" fmla="*/ 578069 w 609600"/>
              <a:gd name="connsiteY20" fmla="*/ 578069 h 735724"/>
              <a:gd name="connsiteX21" fmla="*/ 599089 w 609600"/>
              <a:gd name="connsiteY21" fmla="*/ 504496 h 735724"/>
              <a:gd name="connsiteX22" fmla="*/ 609600 w 609600"/>
              <a:gd name="connsiteY22" fmla="*/ 399393 h 735724"/>
              <a:gd name="connsiteX23" fmla="*/ 599089 w 609600"/>
              <a:gd name="connsiteY23" fmla="*/ 294289 h 735724"/>
              <a:gd name="connsiteX24" fmla="*/ 578069 w 609600"/>
              <a:gd name="connsiteY24" fmla="*/ 231227 h 735724"/>
              <a:gd name="connsiteX25" fmla="*/ 525517 w 609600"/>
              <a:gd name="connsiteY25" fmla="*/ 136634 h 735724"/>
              <a:gd name="connsiteX26" fmla="*/ 493986 w 609600"/>
              <a:gd name="connsiteY26" fmla="*/ 126124 h 735724"/>
              <a:gd name="connsiteX27" fmla="*/ 367862 w 609600"/>
              <a:gd name="connsiteY27" fmla="*/ 63062 h 735724"/>
              <a:gd name="connsiteX28" fmla="*/ 357351 w 609600"/>
              <a:gd name="connsiteY28" fmla="*/ 63062 h 73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 h="735724">
                <a:moveTo>
                  <a:pt x="557048" y="42041"/>
                </a:moveTo>
                <a:cubicBezTo>
                  <a:pt x="532524" y="45544"/>
                  <a:pt x="508249" y="52551"/>
                  <a:pt x="483476" y="52551"/>
                </a:cubicBezTo>
                <a:cubicBezTo>
                  <a:pt x="472397" y="52551"/>
                  <a:pt x="462808" y="44214"/>
                  <a:pt x="451944" y="42041"/>
                </a:cubicBezTo>
                <a:cubicBezTo>
                  <a:pt x="309669" y="13586"/>
                  <a:pt x="363197" y="29001"/>
                  <a:pt x="252248" y="10510"/>
                </a:cubicBezTo>
                <a:cubicBezTo>
                  <a:pt x="234627" y="7573"/>
                  <a:pt x="217213" y="3503"/>
                  <a:pt x="199696" y="0"/>
                </a:cubicBezTo>
                <a:cubicBezTo>
                  <a:pt x="167533" y="8041"/>
                  <a:pt x="150319" y="7336"/>
                  <a:pt x="126124" y="31531"/>
                </a:cubicBezTo>
                <a:cubicBezTo>
                  <a:pt x="56059" y="101596"/>
                  <a:pt x="157650" y="28032"/>
                  <a:pt x="73572" y="84082"/>
                </a:cubicBezTo>
                <a:cubicBezTo>
                  <a:pt x="66565" y="98096"/>
                  <a:pt x="60324" y="112520"/>
                  <a:pt x="52551" y="126124"/>
                </a:cubicBezTo>
                <a:cubicBezTo>
                  <a:pt x="46284" y="137091"/>
                  <a:pt x="36661" y="146112"/>
                  <a:pt x="31531" y="157655"/>
                </a:cubicBezTo>
                <a:cubicBezTo>
                  <a:pt x="16907" y="190559"/>
                  <a:pt x="8736" y="227815"/>
                  <a:pt x="0" y="262758"/>
                </a:cubicBezTo>
                <a:cubicBezTo>
                  <a:pt x="3503" y="325820"/>
                  <a:pt x="2676" y="389272"/>
                  <a:pt x="10510" y="451944"/>
                </a:cubicBezTo>
                <a:cubicBezTo>
                  <a:pt x="14554" y="484292"/>
                  <a:pt x="31196" y="520911"/>
                  <a:pt x="52551" y="546538"/>
                </a:cubicBezTo>
                <a:cubicBezTo>
                  <a:pt x="62067" y="557957"/>
                  <a:pt x="72349" y="568944"/>
                  <a:pt x="84082" y="578069"/>
                </a:cubicBezTo>
                <a:cubicBezTo>
                  <a:pt x="104024" y="593579"/>
                  <a:pt x="126123" y="606096"/>
                  <a:pt x="147144" y="620110"/>
                </a:cubicBezTo>
                <a:lnTo>
                  <a:pt x="210207" y="662151"/>
                </a:lnTo>
                <a:cubicBezTo>
                  <a:pt x="288485" y="714336"/>
                  <a:pt x="192352" y="647271"/>
                  <a:pt x="273269" y="714703"/>
                </a:cubicBezTo>
                <a:cubicBezTo>
                  <a:pt x="282973" y="722790"/>
                  <a:pt x="294290" y="728717"/>
                  <a:pt x="304800" y="735724"/>
                </a:cubicBezTo>
                <a:cubicBezTo>
                  <a:pt x="350345" y="732220"/>
                  <a:pt x="396068" y="730550"/>
                  <a:pt x="441434" y="725213"/>
                </a:cubicBezTo>
                <a:cubicBezTo>
                  <a:pt x="461832" y="722813"/>
                  <a:pt x="494615" y="710990"/>
                  <a:pt x="515007" y="704193"/>
                </a:cubicBezTo>
                <a:cubicBezTo>
                  <a:pt x="529021" y="683172"/>
                  <a:pt x="549059" y="665098"/>
                  <a:pt x="557048" y="641131"/>
                </a:cubicBezTo>
                <a:cubicBezTo>
                  <a:pt x="564055" y="620110"/>
                  <a:pt x="572695" y="599565"/>
                  <a:pt x="578069" y="578069"/>
                </a:cubicBezTo>
                <a:cubicBezTo>
                  <a:pt x="591266" y="525279"/>
                  <a:pt x="584011" y="549731"/>
                  <a:pt x="599089" y="504496"/>
                </a:cubicBezTo>
                <a:cubicBezTo>
                  <a:pt x="602593" y="469462"/>
                  <a:pt x="609600" y="434602"/>
                  <a:pt x="609600" y="399393"/>
                </a:cubicBezTo>
                <a:cubicBezTo>
                  <a:pt x="609600" y="364184"/>
                  <a:pt x="605578" y="328895"/>
                  <a:pt x="599089" y="294289"/>
                </a:cubicBezTo>
                <a:cubicBezTo>
                  <a:pt x="595006" y="272511"/>
                  <a:pt x="585076" y="252248"/>
                  <a:pt x="578069" y="231227"/>
                </a:cubicBezTo>
                <a:cubicBezTo>
                  <a:pt x="568815" y="203465"/>
                  <a:pt x="552619" y="145668"/>
                  <a:pt x="525517" y="136634"/>
                </a:cubicBezTo>
                <a:lnTo>
                  <a:pt x="493986" y="126124"/>
                </a:lnTo>
                <a:cubicBezTo>
                  <a:pt x="462100" y="104867"/>
                  <a:pt x="411379" y="63062"/>
                  <a:pt x="367862" y="63062"/>
                </a:cubicBezTo>
                <a:lnTo>
                  <a:pt x="357351" y="63062"/>
                </a:lnTo>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extBox 15">
            <a:extLst>
              <a:ext uri="{FF2B5EF4-FFF2-40B4-BE49-F238E27FC236}">
                <a16:creationId xmlns:a16="http://schemas.microsoft.com/office/drawing/2014/main" id="{C25577AC-11AB-5028-DA05-5B3E58E32C81}"/>
              </a:ext>
            </a:extLst>
          </p:cNvPr>
          <p:cNvSpPr txBox="1"/>
          <p:nvPr/>
        </p:nvSpPr>
        <p:spPr>
          <a:xfrm>
            <a:off x="875586" y="1225004"/>
            <a:ext cx="5118538" cy="288147"/>
          </a:xfrm>
          <a:prstGeom prst="rect">
            <a:avLst/>
          </a:prstGeom>
          <a:noFill/>
        </p:spPr>
        <p:txBody>
          <a:bodyPr wrap="square" lIns="36000" tIns="36000" rIns="36000" bIns="36000" rtlCol="0">
            <a:spAutoFit/>
          </a:bodyPr>
          <a:lstStyle/>
          <a:p>
            <a:r>
              <a:rPr lang="en-NL" sz="1400" b="1" dirty="0"/>
              <a:t>Start application evolution (visits start flow/ visits PP)</a:t>
            </a:r>
          </a:p>
        </p:txBody>
      </p:sp>
      <p:sp>
        <p:nvSpPr>
          <p:cNvPr id="17" name="TextBox 16">
            <a:extLst>
              <a:ext uri="{FF2B5EF4-FFF2-40B4-BE49-F238E27FC236}">
                <a16:creationId xmlns:a16="http://schemas.microsoft.com/office/drawing/2014/main" id="{E48A9FEB-165C-6646-B26C-9F9C7A758E82}"/>
              </a:ext>
            </a:extLst>
          </p:cNvPr>
          <p:cNvSpPr txBox="1"/>
          <p:nvPr/>
        </p:nvSpPr>
        <p:spPr>
          <a:xfrm>
            <a:off x="6414425" y="1225004"/>
            <a:ext cx="5118538" cy="288147"/>
          </a:xfrm>
          <a:prstGeom prst="rect">
            <a:avLst/>
          </a:prstGeom>
          <a:noFill/>
        </p:spPr>
        <p:txBody>
          <a:bodyPr wrap="square" lIns="36000" tIns="36000" rIns="36000" bIns="36000" rtlCol="0">
            <a:spAutoFit/>
          </a:bodyPr>
          <a:lstStyle/>
          <a:p>
            <a:r>
              <a:rPr lang="en-NL" sz="1400" b="1" dirty="0"/>
              <a:t>Start application evolution * source</a:t>
            </a:r>
          </a:p>
        </p:txBody>
      </p:sp>
      <p:sp>
        <p:nvSpPr>
          <p:cNvPr id="18" name="TextBox 17">
            <a:extLst>
              <a:ext uri="{FF2B5EF4-FFF2-40B4-BE49-F238E27FC236}">
                <a16:creationId xmlns:a16="http://schemas.microsoft.com/office/drawing/2014/main" id="{43BD8575-1C9B-0FCE-4C5F-76D1B3933225}"/>
              </a:ext>
            </a:extLst>
          </p:cNvPr>
          <p:cNvSpPr txBox="1"/>
          <p:nvPr/>
        </p:nvSpPr>
        <p:spPr>
          <a:xfrm>
            <a:off x="6432329" y="5258138"/>
            <a:ext cx="5118538" cy="503590"/>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NL" sz="1400" dirty="0"/>
              <a:t>The peak in conversion in april seems to be driven by direct traffic</a:t>
            </a:r>
          </a:p>
        </p:txBody>
      </p:sp>
    </p:spTree>
    <p:extLst>
      <p:ext uri="{BB962C8B-B14F-4D97-AF65-F5344CB8AC3E}">
        <p14:creationId xmlns:p14="http://schemas.microsoft.com/office/powerpoint/2010/main" val="49087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C6C7E6-C5F9-36A9-4CBF-380AFD6FBD79}"/>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3" name="Title 2">
            <a:extLst>
              <a:ext uri="{FF2B5EF4-FFF2-40B4-BE49-F238E27FC236}">
                <a16:creationId xmlns:a16="http://schemas.microsoft.com/office/drawing/2014/main" id="{2C54A5AB-3A1B-3263-3DFA-6FDEE5568662}"/>
              </a:ext>
            </a:extLst>
          </p:cNvPr>
          <p:cNvSpPr>
            <a:spLocks noGrp="1"/>
          </p:cNvSpPr>
          <p:nvPr>
            <p:ph type="title"/>
          </p:nvPr>
        </p:nvSpPr>
        <p:spPr>
          <a:xfrm>
            <a:off x="659007" y="325235"/>
            <a:ext cx="11112445" cy="817244"/>
          </a:xfrm>
        </p:spPr>
        <p:txBody>
          <a:bodyPr/>
          <a:lstStyle/>
          <a:p>
            <a:r>
              <a:rPr lang="en-NL" dirty="0"/>
              <a:t>Start application does not seem to be impacted by rate changes – </a:t>
            </a:r>
            <a:r>
              <a:rPr lang="en-NL" b="0" dirty="0"/>
              <a:t>even though there are too little data points to draw hard conclusions</a:t>
            </a:r>
            <a:endParaRPr lang="en-NL" dirty="0"/>
          </a:p>
        </p:txBody>
      </p:sp>
      <p:pic>
        <p:nvPicPr>
          <p:cNvPr id="5" name="Picture 4">
            <a:extLst>
              <a:ext uri="{FF2B5EF4-FFF2-40B4-BE49-F238E27FC236}">
                <a16:creationId xmlns:a16="http://schemas.microsoft.com/office/drawing/2014/main" id="{1DB707D5-6C4D-C65C-BED2-8AEB996572B0}"/>
              </a:ext>
            </a:extLst>
          </p:cNvPr>
          <p:cNvPicPr>
            <a:picLocks noChangeAspect="1"/>
          </p:cNvPicPr>
          <p:nvPr/>
        </p:nvPicPr>
        <p:blipFill>
          <a:blip r:embed="rId2"/>
          <a:stretch>
            <a:fillRect/>
          </a:stretch>
        </p:blipFill>
        <p:spPr>
          <a:xfrm>
            <a:off x="300411" y="1207027"/>
            <a:ext cx="5477165" cy="3865845"/>
          </a:xfrm>
          <a:prstGeom prst="rect">
            <a:avLst/>
          </a:prstGeom>
        </p:spPr>
      </p:pic>
      <p:sp>
        <p:nvSpPr>
          <p:cNvPr id="6" name="TextBox 5">
            <a:extLst>
              <a:ext uri="{FF2B5EF4-FFF2-40B4-BE49-F238E27FC236}">
                <a16:creationId xmlns:a16="http://schemas.microsoft.com/office/drawing/2014/main" id="{27F2BBB7-74E4-38A7-656A-B27BE827C701}"/>
              </a:ext>
            </a:extLst>
          </p:cNvPr>
          <p:cNvSpPr txBox="1"/>
          <p:nvPr/>
        </p:nvSpPr>
        <p:spPr>
          <a:xfrm>
            <a:off x="875586" y="1201854"/>
            <a:ext cx="5118538" cy="288147"/>
          </a:xfrm>
          <a:prstGeom prst="rect">
            <a:avLst/>
          </a:prstGeom>
          <a:noFill/>
        </p:spPr>
        <p:txBody>
          <a:bodyPr wrap="square" lIns="36000" tIns="36000" rIns="36000" bIns="36000" rtlCol="0">
            <a:spAutoFit/>
          </a:bodyPr>
          <a:lstStyle/>
          <a:p>
            <a:r>
              <a:rPr lang="en-NL" sz="1400" b="1" dirty="0"/>
              <a:t>Start application evolution (visits start flow/ visits PP)</a:t>
            </a:r>
          </a:p>
        </p:txBody>
      </p:sp>
      <p:sp>
        <p:nvSpPr>
          <p:cNvPr id="8" name="TextBox 7">
            <a:extLst>
              <a:ext uri="{FF2B5EF4-FFF2-40B4-BE49-F238E27FC236}">
                <a16:creationId xmlns:a16="http://schemas.microsoft.com/office/drawing/2014/main" id="{B3B59E44-069F-B298-4044-00BB305565D4}"/>
              </a:ext>
            </a:extLst>
          </p:cNvPr>
          <p:cNvSpPr txBox="1"/>
          <p:nvPr/>
        </p:nvSpPr>
        <p:spPr>
          <a:xfrm>
            <a:off x="659038" y="5127685"/>
            <a:ext cx="5335086" cy="1580808"/>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NL" sz="1400" dirty="0"/>
              <a:t>One of the hypothesis is that rate changes might impact the start application rate negatively. </a:t>
            </a:r>
          </a:p>
          <a:p>
            <a:pPr marL="285750" indent="-285750">
              <a:buFont typeface="Arial" panose="020B0604020202020204" pitchFamily="34" charset="0"/>
              <a:buChar char="•"/>
            </a:pPr>
            <a:r>
              <a:rPr lang="en-GB" sz="1400" dirty="0"/>
              <a:t>T</a:t>
            </a:r>
            <a:r>
              <a:rPr lang="en-NL" sz="1400" dirty="0"/>
              <a:t>he rate change above is indicative, as of Feb -&gt; it seems that as ling as the rates are stable (April) conversion is not impacted. </a:t>
            </a:r>
          </a:p>
          <a:p>
            <a:pPr marL="285750" indent="-285750">
              <a:buFont typeface="Arial" panose="020B0604020202020204" pitchFamily="34" charset="0"/>
              <a:buChar char="•"/>
            </a:pPr>
            <a:r>
              <a:rPr lang="en-NL" sz="1400" dirty="0"/>
              <a:t>Correlation shows actually zero relation between rate changes and start application (P 0.02). </a:t>
            </a:r>
          </a:p>
        </p:txBody>
      </p:sp>
      <p:pic>
        <p:nvPicPr>
          <p:cNvPr id="12" name="Picture 11">
            <a:extLst>
              <a:ext uri="{FF2B5EF4-FFF2-40B4-BE49-F238E27FC236}">
                <a16:creationId xmlns:a16="http://schemas.microsoft.com/office/drawing/2014/main" id="{6FF54E42-11F0-F05A-B112-7EDCB31A39C0}"/>
              </a:ext>
            </a:extLst>
          </p:cNvPr>
          <p:cNvPicPr>
            <a:picLocks noChangeAspect="1"/>
          </p:cNvPicPr>
          <p:nvPr/>
        </p:nvPicPr>
        <p:blipFill>
          <a:blip r:embed="rId3"/>
          <a:stretch>
            <a:fillRect/>
          </a:stretch>
        </p:blipFill>
        <p:spPr>
          <a:xfrm>
            <a:off x="5759672" y="1207027"/>
            <a:ext cx="5260087" cy="4015765"/>
          </a:xfrm>
          <a:prstGeom prst="rect">
            <a:avLst/>
          </a:prstGeom>
        </p:spPr>
      </p:pic>
      <p:sp>
        <p:nvSpPr>
          <p:cNvPr id="11" name="TextBox 10">
            <a:extLst>
              <a:ext uri="{FF2B5EF4-FFF2-40B4-BE49-F238E27FC236}">
                <a16:creationId xmlns:a16="http://schemas.microsoft.com/office/drawing/2014/main" id="{70745384-07D9-DD48-7B24-9E0DFACCD1BF}"/>
              </a:ext>
            </a:extLst>
          </p:cNvPr>
          <p:cNvSpPr txBox="1"/>
          <p:nvPr/>
        </p:nvSpPr>
        <p:spPr>
          <a:xfrm>
            <a:off x="6414425" y="1201854"/>
            <a:ext cx="5118538" cy="288147"/>
          </a:xfrm>
          <a:prstGeom prst="rect">
            <a:avLst/>
          </a:prstGeom>
          <a:noFill/>
        </p:spPr>
        <p:txBody>
          <a:bodyPr wrap="square" lIns="36000" tIns="36000" rIns="36000" bIns="36000" rtlCol="0">
            <a:spAutoFit/>
          </a:bodyPr>
          <a:lstStyle/>
          <a:p>
            <a:r>
              <a:rPr lang="en-NL" sz="1400" b="1" dirty="0"/>
              <a:t>Start application evolution * device</a:t>
            </a:r>
          </a:p>
        </p:txBody>
      </p:sp>
      <p:sp>
        <p:nvSpPr>
          <p:cNvPr id="16" name="TextBox 15">
            <a:extLst>
              <a:ext uri="{FF2B5EF4-FFF2-40B4-BE49-F238E27FC236}">
                <a16:creationId xmlns:a16="http://schemas.microsoft.com/office/drawing/2014/main" id="{BEEF4983-9B70-5C9F-68DE-1755DE10082D}"/>
              </a:ext>
            </a:extLst>
          </p:cNvPr>
          <p:cNvSpPr txBox="1"/>
          <p:nvPr/>
        </p:nvSpPr>
        <p:spPr>
          <a:xfrm>
            <a:off x="6432329" y="5127685"/>
            <a:ext cx="5118538" cy="1149921"/>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NL" sz="1400" dirty="0"/>
              <a:t>Start application for mobile has shown an uplift since April.</a:t>
            </a:r>
          </a:p>
          <a:p>
            <a:pPr marL="285750" indent="-285750">
              <a:buFont typeface="Arial" panose="020B0604020202020204" pitchFamily="34" charset="0"/>
              <a:buChar char="•"/>
            </a:pPr>
            <a:r>
              <a:rPr lang="en-NL" sz="1400" dirty="0"/>
              <a:t> Whereas desktop seems to outperform mobile, there has been a more equal diviation since April. </a:t>
            </a:r>
          </a:p>
          <a:p>
            <a:pPr marL="285750" indent="-285750">
              <a:buFont typeface="Arial" panose="020B0604020202020204" pitchFamily="34" charset="0"/>
              <a:buChar char="•"/>
            </a:pPr>
            <a:r>
              <a:rPr lang="en-GB" sz="1400" dirty="0"/>
              <a:t>T</a:t>
            </a:r>
            <a:r>
              <a:rPr lang="en-NL" sz="1400" dirty="0"/>
              <a:t>here is just one week in April (24) where start application for desktop specifically peaks. </a:t>
            </a:r>
          </a:p>
        </p:txBody>
      </p:sp>
    </p:spTree>
    <p:extLst>
      <p:ext uri="{BB962C8B-B14F-4D97-AF65-F5344CB8AC3E}">
        <p14:creationId xmlns:p14="http://schemas.microsoft.com/office/powerpoint/2010/main" val="1106153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ING_PP_Template_16x9_January2020</Template>
  <TotalTime>49</TotalTime>
  <Words>242</Words>
  <Application>Microsoft Macintosh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ING Me</vt:lpstr>
      <vt:lpstr>Arial</vt:lpstr>
      <vt:lpstr>ING_PP_Template_16x9_January2020</vt:lpstr>
      <vt:lpstr>1_ING_PP_Template_16x9_January2020</vt:lpstr>
      <vt:lpstr>Start application has shown a decline since 3 weeks – the peak in April seems to be driven mainly via direct traffic </vt:lpstr>
      <vt:lpstr>Start application does not seem to be impacted by rate changes – even though there are too little data points to draw hard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application has shown a decline since 3 weeks – the peak in April seems to be driven mainly via direct traffic </dc:title>
  <dc:creator>Bakker, M. (Moniek)</dc:creator>
  <cp:keywords>16x9; Template; Global; Think Forward; External</cp:keywords>
  <dc:description>April 2020</dc:description>
  <cp:lastModifiedBy>Bakker, M. (Moniek)</cp:lastModifiedBy>
  <cp:revision>1</cp:revision>
  <dcterms:created xsi:type="dcterms:W3CDTF">2023-06-20T05:11:31Z</dcterms:created>
  <dcterms:modified xsi:type="dcterms:W3CDTF">2023-06-20T06:01:21Z</dcterms:modified>
  <cp:version>3</cp:version>
</cp:coreProperties>
</file>