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2" r:id="rId4"/>
    <p:sldMasterId id="2147483798" r:id="rId5"/>
  </p:sldMasterIdLst>
  <p:notesMasterIdLst>
    <p:notesMasterId r:id="rId15"/>
  </p:notesMasterIdLst>
  <p:handoutMasterIdLst>
    <p:handoutMasterId r:id="rId16"/>
  </p:handoutMasterIdLst>
  <p:sldIdLst>
    <p:sldId id="266" r:id="rId6"/>
    <p:sldId id="264" r:id="rId7"/>
    <p:sldId id="268" r:id="rId8"/>
    <p:sldId id="265" r:id="rId9"/>
    <p:sldId id="267" r:id="rId10"/>
    <p:sldId id="261" r:id="rId11"/>
    <p:sldId id="262" r:id="rId12"/>
    <p:sldId id="263" r:id="rId13"/>
    <p:sldId id="260" r:id="rId14"/>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ING Me" panose="02000506040000020004" pitchFamily="2" charset="0"/>
      <p:regular r:id="rId21"/>
      <p:bold r:id="rId22"/>
      <p:italic r:id="rId23"/>
      <p:boldItalic r:id="rId24"/>
    </p:embeddedFont>
    <p:embeddedFont>
      <p:font typeface="INGMe" panose="02000506040000020004" pitchFamily="2" charset="0"/>
      <p:regular r:id="rId25"/>
    </p:embeddedFont>
  </p:embeddedFontLst>
  <p:custDataLst>
    <p:tags r:id="rId26"/>
  </p:custData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 id="3" name="CAV.nl" initials="CAV" lastIdx="1" clrIdx="2">
    <p:extLst>
      <p:ext uri="{19B8F6BF-5375-455C-9EA6-DF929625EA0E}">
        <p15:presenceInfo xmlns:p15="http://schemas.microsoft.com/office/powerpoint/2012/main" userId="CAV.nl" providerId="None"/>
      </p:ext>
    </p:extLst>
  </p:cmAuthor>
  <p:cmAuthor id="4" name="Panneman, A. (Bert)" initials="PA(" lastIdx="1" clrIdx="3">
    <p:extLst>
      <p:ext uri="{19B8F6BF-5375-455C-9EA6-DF929625EA0E}">
        <p15:presenceInfo xmlns:p15="http://schemas.microsoft.com/office/powerpoint/2012/main" userId="S::Bert.Panneman@ing.com::35db2cae-8697-4a52-8d02-8b31de488b2c" providerId="AD"/>
      </p:ext>
    </p:extLst>
  </p:cmAuthor>
  <p:cmAuthor id="5" name="Jansen, M.L. (Michiel)" initials="JM(" lastIdx="1" clrIdx="4">
    <p:extLst>
      <p:ext uri="{19B8F6BF-5375-455C-9EA6-DF929625EA0E}">
        <p15:presenceInfo xmlns:p15="http://schemas.microsoft.com/office/powerpoint/2012/main" userId="S::Michiel.Jansen@ing.com::c65152c1-776e-41ee-b6c2-800bf23f17f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651"/>
    <a:srgbClr val="D7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07AF9EF-7F60-4BE2-B048-E21843C071CA}">
  <a:tblStyle styleId="{C07AF9EF-7F60-4BE2-B048-E21843C071CA}" styleName="ING Default Table">
    <a:tblBg>
      <a:effect>
        <a:effectLst/>
      </a:effect>
    </a:tblBg>
    <a:wholeTbl>
      <a:tcTxStyle b="off" i="off">
        <a:fontRef idx="minor"/>
        <a:srgbClr val="333333">
          <a:alpha val="100000"/>
        </a:srgbClr>
      </a:tcTxStyle>
      <a:tcStyle>
        <a:tcBdr>
          <a:left>
            <a:ln>
              <a:noFill/>
            </a:ln>
          </a:left>
          <a:right>
            <a:ln>
              <a:noFill/>
            </a:ln>
          </a:right>
          <a:top>
            <a:ln>
              <a:noFill/>
            </a:ln>
          </a:top>
          <a:bottom>
            <a:ln w="10000">
              <a:solidFill>
                <a:srgbClr val="E1E1E1">
                  <a:alpha val="100000"/>
                </a:srgbClr>
              </a:solidFill>
            </a:ln>
          </a:bottom>
          <a:insideH>
            <a:ln w="10000">
              <a:solidFill>
                <a:srgbClr val="E1E1E1">
                  <a:alpha val="100000"/>
                </a:srgbClr>
              </a:solidFill>
            </a:ln>
          </a:insideH>
          <a:insideV>
            <a:ln>
              <a:noFill/>
            </a:ln>
          </a:insideV>
          <a:tl2br>
            <a:ln>
              <a:noFill/>
            </a:ln>
          </a:tl2br>
          <a:tr2bl>
            <a:ln>
              <a:noFill/>
            </a:ln>
          </a:tr2bl>
        </a:tcBdr>
        <a:fill>
          <a:solidFill>
            <a:srgbClr val="FFFFFF">
              <a:alpha val="100000"/>
            </a:srgbClr>
          </a:solidFill>
        </a:fill>
      </a:tcStyle>
    </a:wholeTbl>
    <a:lastRow>
      <a:tcTxStyle b="off" i="off">
        <a:fontRef idx="minor"/>
        <a:srgbClr val="333333">
          <a:alpha val="100000"/>
        </a:srgbClr>
      </a:tcTxStyle>
      <a:tcStyle>
        <a:tcBdr/>
        <a:fill>
          <a:solidFill>
            <a:srgbClr val="E1E1E1">
              <a:alpha val="100000"/>
            </a:srgbClr>
          </a:solidFill>
        </a:fill>
      </a:tcStyle>
    </a:lastRow>
    <a:firstRow>
      <a:tcTxStyle b="off" i="off">
        <a:fontRef idx="minor"/>
        <a:srgbClr val="FFFFFF">
          <a:alpha val="100000"/>
        </a:srgbClr>
      </a:tcTxStyle>
      <a:tcStyle>
        <a:tcBdr/>
        <a:fill>
          <a:solidFill>
            <a:srgbClr val="FF6200"/>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67" autoAdjust="0"/>
    <p:restoredTop sz="96150" autoAdjust="0"/>
  </p:normalViewPr>
  <p:slideViewPr>
    <p:cSldViewPr snapToGrid="0" showGuides="1">
      <p:cViewPr varScale="1">
        <p:scale>
          <a:sx n="123" d="100"/>
          <a:sy n="123" d="100"/>
        </p:scale>
        <p:origin x="1008" y="-128"/>
      </p:cViewPr>
      <p:guideLst/>
    </p:cSldViewPr>
  </p:slideViewPr>
  <p:outlineViewPr>
    <p:cViewPr>
      <p:scale>
        <a:sx n="33" d="100"/>
        <a:sy n="33" d="100"/>
      </p:scale>
      <p:origin x="0" y="-16206"/>
    </p:cViewPr>
  </p:outlineViewPr>
  <p:notesTextViewPr>
    <p:cViewPr>
      <p:scale>
        <a:sx n="125" d="100"/>
        <a:sy n="125" d="100"/>
      </p:scale>
      <p:origin x="0" y="0"/>
    </p:cViewPr>
  </p:notesTextViewPr>
  <p:sorterViewPr>
    <p:cViewPr>
      <p:scale>
        <a:sx n="100" d="100"/>
        <a:sy n="100" d="100"/>
      </p:scale>
      <p:origin x="0" y="0"/>
    </p:cViewPr>
  </p:sorterViewPr>
  <p:notesViewPr>
    <p:cSldViewPr snapToGrid="0" showGuides="1">
      <p:cViewPr varScale="1">
        <p:scale>
          <a:sx n="80" d="100"/>
          <a:sy n="80" d="100"/>
        </p:scale>
        <p:origin x="39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2.fntdata"/><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8.fntdata"/><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6.fntdata"/><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ING Me" pitchFamily="2"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latin typeface="ING Me" pitchFamily="2" charset="0"/>
              </a:rPr>
              <a:t>13/07/2023</a:t>
            </a:fld>
            <a:endParaRPr lang="en-GB">
              <a:latin typeface="ING Me" pitchFamily="2"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ING Me" pitchFamily="2" charset="0"/>
            </a:endParaRPr>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13/07/2023</a:t>
            </a:fld>
            <a:endParaRPr lang="en-GB"/>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83363" cy="3703638"/>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FF1FB56-120C-9D48-B804-533A3727EEEB}" type="slidenum">
              <a:rPr lang="en-US" smtClean="0"/>
              <a:t>3</a:t>
            </a:fld>
            <a:endParaRPr lang="en-US"/>
          </a:p>
        </p:txBody>
      </p:sp>
    </p:spTree>
    <p:extLst>
      <p:ext uri="{BB962C8B-B14F-4D97-AF65-F5344CB8AC3E}">
        <p14:creationId xmlns:p14="http://schemas.microsoft.com/office/powerpoint/2010/main" val="36152140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4.png"/><Relationship Id="rId3" Type="http://schemas.openxmlformats.org/officeDocument/2006/relationships/hyperlink" Target="http://www.slideshare.net/ing" TargetMode="External"/><Relationship Id="rId7" Type="http://schemas.openxmlformats.org/officeDocument/2006/relationships/hyperlink" Target="http://www.linkedin.com/company/ing" TargetMode="External"/><Relationship Id="rId12" Type="http://schemas.openxmlformats.org/officeDocument/2006/relationships/hyperlink" Target="http://www.facebook.com/ING" TargetMode="External"/><Relationship Id="rId17" Type="http://schemas.openxmlformats.org/officeDocument/2006/relationships/hyperlink" Target="https://medium.com/ing-blog" TargetMode="External"/><Relationship Id="rId2" Type="http://schemas.openxmlformats.org/officeDocument/2006/relationships/image" Target="../media/image19.png"/><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21.png"/><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hyperlink" Target="http://www.ing.com/" TargetMode="External"/><Relationship Id="rId10" Type="http://schemas.openxmlformats.org/officeDocument/2006/relationships/hyperlink" Target="http://www.flickr.com/inggroup" TargetMode="External"/><Relationship Id="rId4" Type="http://schemas.openxmlformats.org/officeDocument/2006/relationships/hyperlink" Target="http://www.twitter.com/ING_news" TargetMode="External"/><Relationship Id="rId9" Type="http://schemas.openxmlformats.org/officeDocument/2006/relationships/hyperlink" Target="http://www.youtube.com/ING" TargetMode="External"/><Relationship Id="rId14" Type="http://schemas.openxmlformats.org/officeDocument/2006/relationships/image" Target="../media/image2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0" name="TextBox 9">
            <a:extLst>
              <a:ext uri="{FF2B5EF4-FFF2-40B4-BE49-F238E27FC236}">
                <a16:creationId xmlns:a16="http://schemas.microsoft.com/office/drawing/2014/main" id="{3824EE40-67F0-44BB-B2EB-D22DE201FA0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686825790"/>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287731730"/>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496741468"/>
      </p:ext>
    </p:extLst>
  </p:cSld>
  <p:clrMapOvr>
    <a:masterClrMapping/>
  </p:clrMapOvr>
  <p:extLst>
    <p:ext uri="{DCECCB84-F9BA-43D5-87BE-67443E8EF086}">
      <p15:sldGuideLst xmlns:p15="http://schemas.microsoft.com/office/powerpoint/2012/main">
        <p15:guide id="1" pos="4308" userDrawn="1">
          <p15:clr>
            <a:srgbClr val="FBAE40"/>
          </p15:clr>
        </p15:guide>
        <p15:guide id="2" pos="459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769853172"/>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259048711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3248675170"/>
      </p:ext>
    </p:extLst>
  </p:cSld>
  <p:clrMapOvr>
    <a:masterClrMapping/>
  </p:clrMapOvr>
  <p:extLst>
    <p:ext uri="{DCECCB84-F9BA-43D5-87BE-67443E8EF086}">
      <p15:sldGuideLst xmlns:p15="http://schemas.microsoft.com/office/powerpoint/2012/main">
        <p15:guide id="1" pos="302" userDrawn="1">
          <p15:clr>
            <a:srgbClr val="FBAE40"/>
          </p15:clr>
        </p15:guide>
        <p15:guide id="2" orient="horz" pos="1491" userDrawn="1">
          <p15:clr>
            <a:srgbClr val="FBAE40"/>
          </p15:clr>
        </p15:guide>
        <p15:guide id="3" orient="horz" pos="1542" userDrawn="1">
          <p15:clr>
            <a:srgbClr val="FBAE40"/>
          </p15:clr>
        </p15:guide>
        <p15:guide id="4" orient="horz" pos="2006" userDrawn="1">
          <p15:clr>
            <a:srgbClr val="FBAE40"/>
          </p15:clr>
        </p15:guide>
        <p15:guide id="5" orient="horz" pos="20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15:guide id="1" pos="3736" userDrawn="1">
          <p15:clr>
            <a:srgbClr val="FBAE40"/>
          </p15:clr>
        </p15:guide>
        <p15:guide id="2" pos="394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6123899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903425831"/>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26849380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15:guide id="0" pos="3941" userDrawn="1">
          <p15:clr>
            <a:srgbClr val="FBAE40"/>
          </p15:clr>
        </p15:guide>
        <p15:guide id="1" pos="3739" userDrawn="1">
          <p15:clr>
            <a:srgbClr val="FBAE40"/>
          </p15:clr>
        </p15:guide>
        <p15:guide id="2" orient="horz" pos="2240" userDrawn="1">
          <p15:clr>
            <a:srgbClr val="FBAE40"/>
          </p15:clr>
        </p15:guide>
        <p15:guide id="3" orient="horz" pos="239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366038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15:guide id="1" pos="2558" userDrawn="1">
          <p15:clr>
            <a:srgbClr val="FBAE40"/>
          </p15:clr>
        </p15:guide>
        <p15:guide id="2" pos="2770" userDrawn="1">
          <p15:clr>
            <a:srgbClr val="FBAE40"/>
          </p15:clr>
        </p15:guide>
        <p15:guide id="3" pos="4910" userDrawn="1">
          <p15:clr>
            <a:srgbClr val="FBAE40"/>
          </p15:clr>
        </p15:guide>
        <p15:guide id="4" pos="5122" userDrawn="1">
          <p15:clr>
            <a:srgbClr val="FBAE40"/>
          </p15:clr>
        </p15:guide>
        <p15:guide id="5" orient="horz" pos="2240" userDrawn="1">
          <p15:clr>
            <a:srgbClr val="FBAE40"/>
          </p15:clr>
        </p15:guide>
        <p15:guide id="6" orient="horz" pos="239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17969887"/>
      </p:ext>
    </p:extLst>
  </p:cSld>
  <p:clrMapOvr>
    <a:masterClrMapping/>
  </p:clrMapOvr>
  <p:extLst>
    <p:ext uri="{DCECCB84-F9BA-43D5-87BE-67443E8EF086}">
      <p15:sldGuideLst xmlns:p15="http://schemas.microsoft.com/office/powerpoint/2012/main">
        <p15:guide id="2" pos="2768" userDrawn="1">
          <p15:clr>
            <a:srgbClr val="FBAE40"/>
          </p15:clr>
        </p15:guide>
        <p15:guide id="3" pos="4912" userDrawn="1">
          <p15:clr>
            <a:srgbClr val="FBAE40"/>
          </p15:clr>
        </p15:guide>
        <p15:guide id="4" pos="5120" userDrawn="1">
          <p15:clr>
            <a:srgbClr val="FBAE40"/>
          </p15:clr>
        </p15:guide>
        <p15:guide id="5" orient="horz" pos="2830" userDrawn="1">
          <p15:clr>
            <a:srgbClr val="FBAE40"/>
          </p15:clr>
        </p15:guide>
        <p15:guide id="6" orient="horz" pos="2998" userDrawn="1">
          <p15:clr>
            <a:srgbClr val="FBAE40"/>
          </p15:clr>
        </p15:guide>
        <p15:guide id="7" pos="25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73586443"/>
      </p:ext>
    </p:extLst>
  </p:cSld>
  <p:clrMapOvr>
    <a:masterClrMapping/>
  </p:clrMapOvr>
  <p:extLst>
    <p:ext uri="{DCECCB84-F9BA-43D5-87BE-67443E8EF086}">
      <p15:sldGuideLst xmlns:p15="http://schemas.microsoft.com/office/powerpoint/2012/main">
        <p15:guide id="2" pos="3736" userDrawn="1">
          <p15:clr>
            <a:srgbClr val="FBAE40"/>
          </p15:clr>
        </p15:guide>
        <p15:guide id="3" pos="3944" userDrawn="1">
          <p15:clr>
            <a:srgbClr val="FBAE40"/>
          </p15:clr>
        </p15:guide>
        <p15:guide id="4" orient="horz" pos="2274" userDrawn="1">
          <p15:clr>
            <a:srgbClr val="FBAE40"/>
          </p15:clr>
        </p15:guide>
        <p15:guide id="5" orient="horz" pos="244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90928557"/>
      </p:ext>
    </p:extLst>
  </p:cSld>
  <p:clrMapOvr>
    <a:masterClrMapping/>
  </p:clrMapOvr>
  <p:extLst>
    <p:ext uri="{DCECCB84-F9BA-43D5-87BE-67443E8EF086}">
      <p15:sldGuideLst xmlns:p15="http://schemas.microsoft.com/office/powerpoint/2012/main">
        <p15:guide id="2" pos="2556" userDrawn="1">
          <p15:clr>
            <a:srgbClr val="FBAE40"/>
          </p15:clr>
        </p15:guide>
        <p15:guide id="3" pos="5120" userDrawn="1">
          <p15:clr>
            <a:srgbClr val="FBAE40"/>
          </p15:clr>
        </p15:guide>
        <p15:guide id="4" pos="2768" userDrawn="1">
          <p15:clr>
            <a:srgbClr val="FBAE40"/>
          </p15:clr>
        </p15:guide>
        <p15:guide id="5" pos="4912" userDrawn="1">
          <p15:clr>
            <a:srgbClr val="FBAE40"/>
          </p15:clr>
        </p15:guide>
        <p15:guide id="6" orient="horz" pos="2288" userDrawn="1">
          <p15:clr>
            <a:srgbClr val="FBAE40"/>
          </p15:clr>
        </p15:guide>
        <p15:guide id="7" orient="horz" pos="234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43098956"/>
      </p:ext>
    </p:extLst>
  </p:cSld>
  <p:clrMapOvr>
    <a:masterClrMapping/>
  </p:clrMapOvr>
  <p:extLst>
    <p:ext uri="{DCECCB84-F9BA-43D5-87BE-67443E8EF086}">
      <p15:sldGuideLst xmlns:p15="http://schemas.microsoft.com/office/powerpoint/2012/main">
        <p15:guide id="2" pos="2154" userDrawn="1">
          <p15:clr>
            <a:srgbClr val="FBAE40"/>
          </p15:clr>
        </p15:guide>
        <p15:guide id="4" pos="5526" userDrawn="1">
          <p15:clr>
            <a:srgbClr val="FBAE40"/>
          </p15:clr>
        </p15:guide>
        <p15:guide id="5" pos="3893" userDrawn="1">
          <p15:clr>
            <a:srgbClr val="FBAE40"/>
          </p15:clr>
        </p15:guide>
        <p15:guide id="6" pos="2049" userDrawn="1">
          <p15:clr>
            <a:srgbClr val="FBAE40"/>
          </p15:clr>
        </p15:guide>
        <p15:guide id="7" pos="3788" userDrawn="1">
          <p15:clr>
            <a:srgbClr val="FBAE40"/>
          </p15:clr>
        </p15:guide>
        <p15:guide id="8" pos="5630" userDrawn="1">
          <p15:clr>
            <a:srgbClr val="FBAE40"/>
          </p15:clr>
        </p15:guide>
        <p15:guide id="9" orient="horz" pos="2274" userDrawn="1">
          <p15:clr>
            <a:srgbClr val="FBAE40"/>
          </p15:clr>
        </p15:guide>
        <p15:guide id="10" orient="horz" pos="244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15:guide id="1" pos="2854" userDrawn="1">
          <p15:clr>
            <a:srgbClr val="FBAE40"/>
          </p15:clr>
        </p15:guide>
        <p15:guide id="2" pos="261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15:guide id="1" pos="4806" userDrawn="1">
          <p15:clr>
            <a:srgbClr val="FBAE40"/>
          </p15:clr>
        </p15:guide>
        <p15:guide id="2" pos="5322"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10659405"/>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1796733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300033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999866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11384169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grpSp>
        <p:nvGrpSpPr>
          <p:cNvPr id="4" name="Group 3">
            <a:extLst>
              <a:ext uri="{FF2B5EF4-FFF2-40B4-BE49-F238E27FC236}">
                <a16:creationId xmlns:a16="http://schemas.microsoft.com/office/drawing/2014/main" id="{5C217692-FCD5-4C31-A415-C119C5E1A626}"/>
              </a:ext>
            </a:extLst>
          </p:cNvPr>
          <p:cNvGrpSpPr/>
          <p:nvPr userDrawn="1"/>
        </p:nvGrpSpPr>
        <p:grpSpPr>
          <a:xfrm>
            <a:off x="7512748" y="5676946"/>
            <a:ext cx="2088000" cy="361904"/>
            <a:chOff x="5417448" y="5163514"/>
            <a:chExt cx="2088000" cy="361904"/>
          </a:xfrm>
        </p:grpSpPr>
        <p:sp>
          <p:nvSpPr>
            <p:cNvPr id="6" name="Freeform 56">
              <a:extLst>
                <a:ext uri="{FF2B5EF4-FFF2-40B4-BE49-F238E27FC236}">
                  <a16:creationId xmlns:a16="http://schemas.microsoft.com/office/drawing/2014/main" id="{ACE0C8AD-1313-4FF6-A4F0-ECF91B1BB960}"/>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7" name="Picture 6">
              <a:extLst>
                <a:ext uri="{FF2B5EF4-FFF2-40B4-BE49-F238E27FC236}">
                  <a16:creationId xmlns:a16="http://schemas.microsoft.com/office/drawing/2014/main" id="{48C48F1A-BD25-4C43-962F-8C59FF7C5A23}"/>
                </a:ext>
              </a:extLst>
            </p:cNvPr>
            <p:cNvPicPr>
              <a:picLocks noChangeAspect="1"/>
            </p:cNvPicPr>
            <p:nvPr/>
          </p:nvPicPr>
          <p:blipFill rotWithShape="1">
            <a:blip r:embed="rId2">
              <a:extLst>
                <a:ext uri="{28A0092B-C50C-407E-A947-70E740481C1C}">
                  <a14:useLocalDpi xmlns:a14="http://schemas.microsoft.com/office/drawing/2010/main" val="0"/>
                </a:ext>
              </a:extLst>
            </a:blip>
            <a:srcRect l="11779" t="11779" r="13616" b="13616"/>
            <a:stretch/>
          </p:blipFill>
          <p:spPr>
            <a:xfrm>
              <a:off x="5460206" y="5205919"/>
              <a:ext cx="268576" cy="268576"/>
            </a:xfrm>
            <a:prstGeom prst="rect">
              <a:avLst/>
            </a:prstGeom>
            <a:solidFill>
              <a:srgbClr val="A8A8A8"/>
            </a:solidFill>
          </p:spPr>
        </p:pic>
        <p:sp>
          <p:nvSpPr>
            <p:cNvPr id="8" name="TextBox 7">
              <a:hlinkClick r:id="rId3"/>
              <a:extLst>
                <a:ext uri="{FF2B5EF4-FFF2-40B4-BE49-F238E27FC236}">
                  <a16:creationId xmlns:a16="http://schemas.microsoft.com/office/drawing/2014/main" id="{F64A3F4E-1604-4BFC-B2A3-ACB3E24BC557}"/>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SlideShare.net/ING</a:t>
              </a:r>
            </a:p>
          </p:txBody>
        </p:sp>
      </p:grpSp>
      <p:grpSp>
        <p:nvGrpSpPr>
          <p:cNvPr id="9" name="Group 8">
            <a:extLst>
              <a:ext uri="{FF2B5EF4-FFF2-40B4-BE49-F238E27FC236}">
                <a16:creationId xmlns:a16="http://schemas.microsoft.com/office/drawing/2014/main" id="{365DAE37-0F48-46EF-8B48-470E6816D6FD}"/>
              </a:ext>
            </a:extLst>
          </p:cNvPr>
          <p:cNvGrpSpPr/>
          <p:nvPr userDrawn="1"/>
        </p:nvGrpSpPr>
        <p:grpSpPr>
          <a:xfrm>
            <a:off x="2942261" y="5163514"/>
            <a:ext cx="2091962" cy="361904"/>
            <a:chOff x="805662" y="5163514"/>
            <a:chExt cx="2091962" cy="361904"/>
          </a:xfrm>
        </p:grpSpPr>
        <p:sp>
          <p:nvSpPr>
            <p:cNvPr id="10" name="Freeform 60">
              <a:extLst>
                <a:ext uri="{FF2B5EF4-FFF2-40B4-BE49-F238E27FC236}">
                  <a16:creationId xmlns:a16="http://schemas.microsoft.com/office/drawing/2014/main" id="{A5659301-77BB-4823-A8BD-8ACC5902025B}"/>
                </a:ext>
              </a:extLst>
            </p:cNvPr>
            <p:cNvSpPr>
              <a:spLocks/>
            </p:cNvSpPr>
            <p:nvPr/>
          </p:nvSpPr>
          <p:spPr bwMode="auto">
            <a:xfrm>
              <a:off x="805662"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TextBox 10">
              <a:hlinkClick r:id="rId4"/>
              <a:extLst>
                <a:ext uri="{FF2B5EF4-FFF2-40B4-BE49-F238E27FC236}">
                  <a16:creationId xmlns:a16="http://schemas.microsoft.com/office/drawing/2014/main" id="{6571F6A8-FF5C-43BD-8CAF-266D46693275}"/>
                </a:ext>
              </a:extLst>
            </p:cNvPr>
            <p:cNvSpPr txBox="1"/>
            <p:nvPr/>
          </p:nvSpPr>
          <p:spPr>
            <a:xfrm>
              <a:off x="809624"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a:t>
              </a:r>
              <a:r>
                <a:rPr lang="en-GB" sz="1000" dirty="0" err="1"/>
                <a:t>ING_News</a:t>
              </a:r>
              <a:endParaRPr lang="en-GB" sz="1000" dirty="0"/>
            </a:p>
          </p:txBody>
        </p:sp>
        <p:pic>
          <p:nvPicPr>
            <p:cNvPr id="12" name="Picture 11">
              <a:extLst>
                <a:ext uri="{FF2B5EF4-FFF2-40B4-BE49-F238E27FC236}">
                  <a16:creationId xmlns:a16="http://schemas.microsoft.com/office/drawing/2014/main" id="{C5EB6EC5-7511-4012-80E4-12E1BA2110E7}"/>
                </a:ext>
              </a:extLst>
            </p:cNvPr>
            <p:cNvPicPr>
              <a:picLocks noChangeAspect="1"/>
            </p:cNvPicPr>
            <p:nvPr/>
          </p:nvPicPr>
          <p:blipFill rotWithShape="1">
            <a:blip r:embed="rId5">
              <a:extLst>
                <a:ext uri="{28A0092B-C50C-407E-A947-70E740481C1C}">
                  <a14:useLocalDpi xmlns:a14="http://schemas.microsoft.com/office/drawing/2010/main" val="0"/>
                </a:ext>
              </a:extLst>
            </a:blip>
            <a:srcRect l="12470" t="12470" r="15432" b="15432"/>
            <a:stretch/>
          </p:blipFill>
          <p:spPr>
            <a:xfrm>
              <a:off x="854869" y="5208406"/>
              <a:ext cx="259556" cy="259556"/>
            </a:xfrm>
            <a:prstGeom prst="rect">
              <a:avLst/>
            </a:prstGeom>
            <a:solidFill>
              <a:srgbClr val="A8A8A8"/>
            </a:solidFill>
          </p:spPr>
        </p:pic>
      </p:grpSp>
      <p:grpSp>
        <p:nvGrpSpPr>
          <p:cNvPr id="13" name="Group 12">
            <a:extLst>
              <a:ext uri="{FF2B5EF4-FFF2-40B4-BE49-F238E27FC236}">
                <a16:creationId xmlns:a16="http://schemas.microsoft.com/office/drawing/2014/main" id="{77EDE480-02F0-4A36-B600-66A8C0DEE99F}"/>
              </a:ext>
            </a:extLst>
          </p:cNvPr>
          <p:cNvGrpSpPr/>
          <p:nvPr userDrawn="1"/>
        </p:nvGrpSpPr>
        <p:grpSpPr>
          <a:xfrm>
            <a:off x="5229485" y="5163514"/>
            <a:ext cx="2088000" cy="361904"/>
            <a:chOff x="3113536" y="5163514"/>
            <a:chExt cx="2088000" cy="361904"/>
          </a:xfrm>
        </p:grpSpPr>
        <p:sp>
          <p:nvSpPr>
            <p:cNvPr id="15" name="Freeform 88">
              <a:extLst>
                <a:ext uri="{FF2B5EF4-FFF2-40B4-BE49-F238E27FC236}">
                  <a16:creationId xmlns:a16="http://schemas.microsoft.com/office/drawing/2014/main" id="{A4723D84-944F-42C0-B181-7964269324AA}"/>
                </a:ext>
              </a:extLst>
            </p:cNvPr>
            <p:cNvSpPr>
              <a:spLocks/>
            </p:cNvSpPr>
            <p:nvPr/>
          </p:nvSpPr>
          <p:spPr bwMode="auto">
            <a:xfrm>
              <a:off x="3115919"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16" name="Picture 15">
              <a:extLst>
                <a:ext uri="{FF2B5EF4-FFF2-40B4-BE49-F238E27FC236}">
                  <a16:creationId xmlns:a16="http://schemas.microsoft.com/office/drawing/2014/main" id="{2B62EA23-90FE-47D2-890D-06299F73FDEB}"/>
                </a:ext>
              </a:extLst>
            </p:cNvPr>
            <p:cNvPicPr>
              <a:picLocks noChangeAspect="1"/>
            </p:cNvPicPr>
            <p:nvPr/>
          </p:nvPicPr>
          <p:blipFill rotWithShape="1">
            <a:blip r:embed="rId6">
              <a:extLst>
                <a:ext uri="{28A0092B-C50C-407E-A947-70E740481C1C}">
                  <a14:useLocalDpi xmlns:a14="http://schemas.microsoft.com/office/drawing/2010/main" val="0"/>
                </a:ext>
              </a:extLst>
            </a:blip>
            <a:srcRect l="12125" t="9654" r="13130" b="8985"/>
            <a:stretch/>
          </p:blipFill>
          <p:spPr>
            <a:xfrm>
              <a:off x="3157538" y="5198268"/>
              <a:ext cx="269082" cy="292895"/>
            </a:xfrm>
            <a:prstGeom prst="rect">
              <a:avLst/>
            </a:prstGeom>
            <a:solidFill>
              <a:srgbClr val="A8A8A8"/>
            </a:solidFill>
          </p:spPr>
        </p:pic>
        <p:sp>
          <p:nvSpPr>
            <p:cNvPr id="17" name="TextBox 16">
              <a:hlinkClick r:id="rId7"/>
              <a:extLst>
                <a:ext uri="{FF2B5EF4-FFF2-40B4-BE49-F238E27FC236}">
                  <a16:creationId xmlns:a16="http://schemas.microsoft.com/office/drawing/2014/main" id="{24EE5165-7034-4ACA-BD70-749B1AE03545}"/>
                </a:ext>
              </a:extLst>
            </p:cNvPr>
            <p:cNvSpPr txBox="1"/>
            <p:nvPr/>
          </p:nvSpPr>
          <p:spPr>
            <a:xfrm>
              <a:off x="3113536"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LinkedIn.com/company/ING</a:t>
              </a:r>
            </a:p>
          </p:txBody>
        </p:sp>
      </p:grpSp>
      <p:grpSp>
        <p:nvGrpSpPr>
          <p:cNvPr id="18" name="Group 17">
            <a:extLst>
              <a:ext uri="{FF2B5EF4-FFF2-40B4-BE49-F238E27FC236}">
                <a16:creationId xmlns:a16="http://schemas.microsoft.com/office/drawing/2014/main" id="{B61FC236-6F2B-4566-A45B-BDBD357458DA}"/>
              </a:ext>
            </a:extLst>
          </p:cNvPr>
          <p:cNvGrpSpPr/>
          <p:nvPr userDrawn="1"/>
        </p:nvGrpSpPr>
        <p:grpSpPr>
          <a:xfrm>
            <a:off x="2946223" y="5676946"/>
            <a:ext cx="2088000" cy="361904"/>
            <a:chOff x="3113536" y="5676946"/>
            <a:chExt cx="2088000" cy="361904"/>
          </a:xfrm>
        </p:grpSpPr>
        <p:sp>
          <p:nvSpPr>
            <p:cNvPr id="19" name="Freeform 52">
              <a:extLst>
                <a:ext uri="{FF2B5EF4-FFF2-40B4-BE49-F238E27FC236}">
                  <a16:creationId xmlns:a16="http://schemas.microsoft.com/office/drawing/2014/main" id="{6EA09617-EBEC-41E2-A7B2-4B86BA623C98}"/>
                </a:ext>
              </a:extLst>
            </p:cNvPr>
            <p:cNvSpPr>
              <a:spLocks/>
            </p:cNvSpPr>
            <p:nvPr/>
          </p:nvSpPr>
          <p:spPr bwMode="auto">
            <a:xfrm>
              <a:off x="3115919"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0" name="Picture 19">
              <a:extLst>
                <a:ext uri="{FF2B5EF4-FFF2-40B4-BE49-F238E27FC236}">
                  <a16:creationId xmlns:a16="http://schemas.microsoft.com/office/drawing/2014/main" id="{2BE21BD9-18DC-4C57-A29E-A45F5EC26309}"/>
                </a:ext>
              </a:extLst>
            </p:cNvPr>
            <p:cNvPicPr>
              <a:picLocks noChangeAspect="1"/>
            </p:cNvPicPr>
            <p:nvPr/>
          </p:nvPicPr>
          <p:blipFill rotWithShape="1">
            <a:blip r:embed="rId8">
              <a:extLst>
                <a:ext uri="{28A0092B-C50C-407E-A947-70E740481C1C}">
                  <a14:useLocalDpi xmlns:a14="http://schemas.microsoft.com/office/drawing/2010/main" val="0"/>
                </a:ext>
              </a:extLst>
            </a:blip>
            <a:srcRect l="10802" t="12026" r="9824" b="13890"/>
            <a:stretch/>
          </p:blipFill>
          <p:spPr>
            <a:xfrm>
              <a:off x="3152775" y="5722144"/>
              <a:ext cx="285750" cy="266700"/>
            </a:xfrm>
            <a:prstGeom prst="rect">
              <a:avLst/>
            </a:prstGeom>
            <a:solidFill>
              <a:srgbClr val="A8A8A8"/>
            </a:solidFill>
          </p:spPr>
        </p:pic>
        <p:sp>
          <p:nvSpPr>
            <p:cNvPr id="21" name="TextBox 20">
              <a:hlinkClick r:id="rId9"/>
              <a:extLst>
                <a:ext uri="{FF2B5EF4-FFF2-40B4-BE49-F238E27FC236}">
                  <a16:creationId xmlns:a16="http://schemas.microsoft.com/office/drawing/2014/main" id="{25B72633-B5F9-4ABA-92D4-AEEF271F04E9}"/>
                </a:ext>
              </a:extLst>
            </p:cNvPr>
            <p:cNvSpPr txBox="1"/>
            <p:nvPr/>
          </p:nvSpPr>
          <p:spPr>
            <a:xfrm>
              <a:off x="3113536"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YouTube.com/ING</a:t>
              </a:r>
            </a:p>
          </p:txBody>
        </p:sp>
      </p:grpSp>
      <p:grpSp>
        <p:nvGrpSpPr>
          <p:cNvPr id="22" name="Group 21">
            <a:extLst>
              <a:ext uri="{FF2B5EF4-FFF2-40B4-BE49-F238E27FC236}">
                <a16:creationId xmlns:a16="http://schemas.microsoft.com/office/drawing/2014/main" id="{2BC5219F-7082-4409-98C2-6B1824C4C7E6}"/>
              </a:ext>
            </a:extLst>
          </p:cNvPr>
          <p:cNvGrpSpPr/>
          <p:nvPr userDrawn="1"/>
        </p:nvGrpSpPr>
        <p:grpSpPr>
          <a:xfrm>
            <a:off x="5229485" y="5676946"/>
            <a:ext cx="2088000" cy="361904"/>
            <a:chOff x="5417448" y="5676946"/>
            <a:chExt cx="2088000" cy="361904"/>
          </a:xfrm>
        </p:grpSpPr>
        <p:sp>
          <p:nvSpPr>
            <p:cNvPr id="23" name="TextBox 22">
              <a:hlinkClick r:id="rId10"/>
              <a:extLst>
                <a:ext uri="{FF2B5EF4-FFF2-40B4-BE49-F238E27FC236}">
                  <a16:creationId xmlns:a16="http://schemas.microsoft.com/office/drawing/2014/main" id="{28CD0CA9-E6FD-42C5-8E3C-B4AF239EE6E3}"/>
                </a:ext>
              </a:extLst>
            </p:cNvPr>
            <p:cNvSpPr txBox="1"/>
            <p:nvPr/>
          </p:nvSpPr>
          <p:spPr>
            <a:xfrm>
              <a:off x="5417448"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a:t>Flickr.com/INGGroup</a:t>
              </a:r>
            </a:p>
          </p:txBody>
        </p:sp>
        <p:sp>
          <p:nvSpPr>
            <p:cNvPr id="24" name="Freeform 93">
              <a:extLst>
                <a:ext uri="{FF2B5EF4-FFF2-40B4-BE49-F238E27FC236}">
                  <a16:creationId xmlns:a16="http://schemas.microsoft.com/office/drawing/2014/main" id="{DB7513DD-9E28-462B-8A84-A6654EA81EE1}"/>
                </a:ext>
              </a:extLst>
            </p:cNvPr>
            <p:cNvSpPr>
              <a:spLocks/>
            </p:cNvSpPr>
            <p:nvPr/>
          </p:nvSpPr>
          <p:spPr bwMode="auto">
            <a:xfrm>
              <a:off x="5417448"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5" name="Picture 24">
              <a:extLst>
                <a:ext uri="{FF2B5EF4-FFF2-40B4-BE49-F238E27FC236}">
                  <a16:creationId xmlns:a16="http://schemas.microsoft.com/office/drawing/2014/main" id="{F166AFE8-7B8F-43A2-8B5D-7366C1CF0529}"/>
                </a:ext>
              </a:extLst>
            </p:cNvPr>
            <p:cNvPicPr>
              <a:picLocks noChangeAspect="1"/>
            </p:cNvPicPr>
            <p:nvPr/>
          </p:nvPicPr>
          <p:blipFill rotWithShape="1">
            <a:blip r:embed="rId11">
              <a:extLst>
                <a:ext uri="{28A0092B-C50C-407E-A947-70E740481C1C}">
                  <a14:useLocalDpi xmlns:a14="http://schemas.microsoft.com/office/drawing/2010/main" val="0"/>
                </a:ext>
              </a:extLst>
            </a:blip>
            <a:srcRect l="15087" t="19303" r="8184" b="19843"/>
            <a:stretch/>
          </p:blipFill>
          <p:spPr>
            <a:xfrm>
              <a:off x="5472113" y="5748338"/>
              <a:ext cx="276225" cy="219075"/>
            </a:xfrm>
            <a:prstGeom prst="rect">
              <a:avLst/>
            </a:prstGeom>
            <a:solidFill>
              <a:srgbClr val="A8A8A8"/>
            </a:solidFill>
          </p:spPr>
        </p:pic>
      </p:grpSp>
      <p:grpSp>
        <p:nvGrpSpPr>
          <p:cNvPr id="26" name="Group 25">
            <a:extLst>
              <a:ext uri="{FF2B5EF4-FFF2-40B4-BE49-F238E27FC236}">
                <a16:creationId xmlns:a16="http://schemas.microsoft.com/office/drawing/2014/main" id="{D2CE9AB1-933D-4D7C-9696-E0F2E5E376C4}"/>
              </a:ext>
            </a:extLst>
          </p:cNvPr>
          <p:cNvGrpSpPr/>
          <p:nvPr userDrawn="1"/>
        </p:nvGrpSpPr>
        <p:grpSpPr>
          <a:xfrm>
            <a:off x="658999" y="5676946"/>
            <a:ext cx="2091962" cy="361904"/>
            <a:chOff x="805662" y="5676946"/>
            <a:chExt cx="2091962" cy="361904"/>
          </a:xfrm>
        </p:grpSpPr>
        <p:sp>
          <p:nvSpPr>
            <p:cNvPr id="27" name="Freeform 96">
              <a:extLst>
                <a:ext uri="{FF2B5EF4-FFF2-40B4-BE49-F238E27FC236}">
                  <a16:creationId xmlns:a16="http://schemas.microsoft.com/office/drawing/2014/main" id="{B6B77213-5628-4E02-B2BF-FB870F71F50F}"/>
                </a:ext>
              </a:extLst>
            </p:cNvPr>
            <p:cNvSpPr>
              <a:spLocks/>
            </p:cNvSpPr>
            <p:nvPr/>
          </p:nvSpPr>
          <p:spPr bwMode="auto">
            <a:xfrm>
              <a:off x="805662"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8" name="TextBox 27">
              <a:hlinkClick r:id="rId12"/>
              <a:extLst>
                <a:ext uri="{FF2B5EF4-FFF2-40B4-BE49-F238E27FC236}">
                  <a16:creationId xmlns:a16="http://schemas.microsoft.com/office/drawing/2014/main" id="{8B84D44B-D931-488D-844F-9C37FBFA29A3}"/>
                </a:ext>
              </a:extLst>
            </p:cNvPr>
            <p:cNvSpPr txBox="1"/>
            <p:nvPr/>
          </p:nvSpPr>
          <p:spPr>
            <a:xfrm>
              <a:off x="809624"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Facebook.com/ING</a:t>
              </a:r>
            </a:p>
          </p:txBody>
        </p:sp>
        <p:pic>
          <p:nvPicPr>
            <p:cNvPr id="29" name="Picture 28">
              <a:extLst>
                <a:ext uri="{FF2B5EF4-FFF2-40B4-BE49-F238E27FC236}">
                  <a16:creationId xmlns:a16="http://schemas.microsoft.com/office/drawing/2014/main" id="{88E6DD58-E153-4C1D-B0B1-FD9C844C656B}"/>
                </a:ext>
              </a:extLst>
            </p:cNvPr>
            <p:cNvPicPr>
              <a:picLocks noChangeAspect="1"/>
            </p:cNvPicPr>
            <p:nvPr/>
          </p:nvPicPr>
          <p:blipFill rotWithShape="1">
            <a:blip r:embed="rId13">
              <a:extLst>
                <a:ext uri="{28A0092B-C50C-407E-A947-70E740481C1C}">
                  <a14:useLocalDpi xmlns:a14="http://schemas.microsoft.com/office/drawing/2010/main" val="0"/>
                </a:ext>
              </a:extLst>
            </a:blip>
            <a:srcRect l="12470" t="10703" r="11463" b="13890"/>
            <a:stretch/>
          </p:blipFill>
          <p:spPr>
            <a:xfrm>
              <a:off x="854869" y="5717381"/>
              <a:ext cx="273844" cy="271464"/>
            </a:xfrm>
            <a:prstGeom prst="rect">
              <a:avLst/>
            </a:prstGeom>
            <a:solidFill>
              <a:srgbClr val="A8A8A8"/>
            </a:solidFill>
          </p:spPr>
        </p:pic>
      </p:grpSp>
      <p:grpSp>
        <p:nvGrpSpPr>
          <p:cNvPr id="30" name="Group 29">
            <a:extLst>
              <a:ext uri="{FF2B5EF4-FFF2-40B4-BE49-F238E27FC236}">
                <a16:creationId xmlns:a16="http://schemas.microsoft.com/office/drawing/2014/main" id="{3DE20684-EBC3-4C3F-B328-1598605937C3}"/>
              </a:ext>
            </a:extLst>
          </p:cNvPr>
          <p:cNvGrpSpPr/>
          <p:nvPr userDrawn="1"/>
        </p:nvGrpSpPr>
        <p:grpSpPr>
          <a:xfrm>
            <a:off x="658999" y="5163514"/>
            <a:ext cx="2091962" cy="361904"/>
            <a:chOff x="1182322" y="4643104"/>
            <a:chExt cx="2091962" cy="361904"/>
          </a:xfrm>
        </p:grpSpPr>
        <p:sp>
          <p:nvSpPr>
            <p:cNvPr id="31" name="Freeform 60">
              <a:extLst>
                <a:ext uri="{FF2B5EF4-FFF2-40B4-BE49-F238E27FC236}">
                  <a16:creationId xmlns:a16="http://schemas.microsoft.com/office/drawing/2014/main" id="{BD320886-EA01-4F49-A878-EED75BCF7D58}"/>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2" name="Picture 31">
              <a:extLst>
                <a:ext uri="{FF2B5EF4-FFF2-40B4-BE49-F238E27FC236}">
                  <a16:creationId xmlns:a16="http://schemas.microsoft.com/office/drawing/2014/main" id="{264DDB19-9605-48E3-9E94-2C2998EB6124}"/>
                </a:ext>
              </a:extLst>
            </p:cNvPr>
            <p:cNvPicPr>
              <a:picLocks noChangeAspect="1"/>
            </p:cNvPicPr>
            <p:nvPr/>
          </p:nvPicPr>
          <p:blipFill>
            <a:blip r:embed="rId14"/>
            <a:stretch>
              <a:fillRect/>
            </a:stretch>
          </p:blipFill>
          <p:spPr>
            <a:xfrm>
              <a:off x="1244205" y="4695826"/>
              <a:ext cx="234204" cy="256462"/>
            </a:xfrm>
            <a:prstGeom prst="rect">
              <a:avLst/>
            </a:prstGeom>
          </p:spPr>
        </p:pic>
        <p:sp>
          <p:nvSpPr>
            <p:cNvPr id="33" name="TextBox 32">
              <a:hlinkClick r:id="rId15"/>
              <a:extLst>
                <a:ext uri="{FF2B5EF4-FFF2-40B4-BE49-F238E27FC236}">
                  <a16:creationId xmlns:a16="http://schemas.microsoft.com/office/drawing/2014/main" id="{962AC3C3-6337-4A02-BD1E-F563C2AA4311}"/>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ing.com</a:t>
              </a:r>
            </a:p>
          </p:txBody>
        </p:sp>
      </p:grpSp>
      <p:grpSp>
        <p:nvGrpSpPr>
          <p:cNvPr id="34" name="Group 33">
            <a:extLst>
              <a:ext uri="{FF2B5EF4-FFF2-40B4-BE49-F238E27FC236}">
                <a16:creationId xmlns:a16="http://schemas.microsoft.com/office/drawing/2014/main" id="{1B679494-FABC-46FA-91DE-54DD5A3BEC13}"/>
              </a:ext>
            </a:extLst>
          </p:cNvPr>
          <p:cNvGrpSpPr/>
          <p:nvPr userDrawn="1"/>
        </p:nvGrpSpPr>
        <p:grpSpPr>
          <a:xfrm>
            <a:off x="7512748" y="5163514"/>
            <a:ext cx="2088000" cy="361904"/>
            <a:chOff x="5417448" y="5163514"/>
            <a:chExt cx="2088000" cy="361904"/>
          </a:xfrm>
        </p:grpSpPr>
        <p:sp>
          <p:nvSpPr>
            <p:cNvPr id="35" name="Freeform 56">
              <a:extLst>
                <a:ext uri="{FF2B5EF4-FFF2-40B4-BE49-F238E27FC236}">
                  <a16:creationId xmlns:a16="http://schemas.microsoft.com/office/drawing/2014/main" id="{0804C39D-3641-4437-9EAC-6026ED109905}"/>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6" name="Picture 35">
              <a:extLst>
                <a:ext uri="{FF2B5EF4-FFF2-40B4-BE49-F238E27FC236}">
                  <a16:creationId xmlns:a16="http://schemas.microsoft.com/office/drawing/2014/main" id="{6FA7383E-1E4E-4F57-9A4C-4119FEE5955F}"/>
                </a:ext>
              </a:extLst>
            </p:cNvPr>
            <p:cNvPicPr>
              <a:picLocks noChangeAspect="1"/>
            </p:cNvPicPr>
            <p:nvPr/>
          </p:nvPicPr>
          <p:blipFill>
            <a:blip r:embed="rId16">
              <a:clrChange>
                <a:clrFrom>
                  <a:srgbClr val="12100E"/>
                </a:clrFrom>
                <a:clrTo>
                  <a:srgbClr val="12100E">
                    <a:alpha val="0"/>
                  </a:srgbClr>
                </a:clrTo>
              </a:clrChange>
            </a:blip>
            <a:srcRect/>
            <a:stretch/>
          </p:blipFill>
          <p:spPr>
            <a:xfrm>
              <a:off x="5460206" y="5205919"/>
              <a:ext cx="268576" cy="268576"/>
            </a:xfrm>
            <a:prstGeom prst="rect">
              <a:avLst/>
            </a:prstGeom>
            <a:solidFill>
              <a:srgbClr val="A8A8A8"/>
            </a:solidFill>
          </p:spPr>
        </p:pic>
        <p:sp>
          <p:nvSpPr>
            <p:cNvPr id="37" name="TextBox 36">
              <a:hlinkClick r:id="rId17"/>
              <a:extLst>
                <a:ext uri="{FF2B5EF4-FFF2-40B4-BE49-F238E27FC236}">
                  <a16:creationId xmlns:a16="http://schemas.microsoft.com/office/drawing/2014/main" id="{5DD54725-7F07-441E-9CD8-79278BC55154}"/>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Medium.com/ing-blog</a:t>
              </a:r>
            </a:p>
          </p:txBody>
        </p:sp>
      </p:grpSp>
    </p:spTree>
    <p:extLst>
      <p:ext uri="{BB962C8B-B14F-4D97-AF65-F5344CB8AC3E}">
        <p14:creationId xmlns:p14="http://schemas.microsoft.com/office/powerpoint/2010/main" val="4228618430"/>
      </p:ext>
    </p:extLst>
  </p:cSld>
  <p:clrMapOvr>
    <a:masterClrMapping/>
  </p:clrMapOvr>
  <p:extLst>
    <p:ext uri="{DCECCB84-F9BA-43D5-87BE-67443E8EF086}">
      <p15:sldGuideLst xmlns:p15="http://schemas.microsoft.com/office/powerpoint/2012/main">
        <p15:guide id="1" orient="horz" pos="2007" userDrawn="1">
          <p15:clr>
            <a:srgbClr val="FBAE40"/>
          </p15:clr>
        </p15:guide>
        <p15:guide id="2" orient="horz" pos="1543" userDrawn="1">
          <p15:clr>
            <a:srgbClr val="FBAE40"/>
          </p15:clr>
        </p15:guide>
        <p15:guide id="3" orient="horz" pos="1490" userDrawn="1">
          <p15:clr>
            <a:srgbClr val="FBAE40"/>
          </p15:clr>
        </p15:guide>
        <p15:guide id="4" orient="horz" pos="2059"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79442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ext Content Slid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278384"/>
            <a:ext cx="10489175" cy="4922391"/>
          </a:xfrm>
          <a:prstGeom prst="rect">
            <a:avLst/>
          </a:prstGeom>
        </p:spPr>
        <p:txBody>
          <a:bodyPr vert="horz" lIns="0" tIns="0" rIns="0" bIns="0" rtlCol="0">
            <a:noAutofit/>
          </a:bodyPr>
          <a:lstStyle>
            <a:lvl2pPr marL="268288" indent="-268288">
              <a:buClr>
                <a:schemeClr val="accent1"/>
              </a:buClr>
              <a:buFont typeface="ING Me" pitchFamily="2" charset="0"/>
              <a:buChar char="•"/>
              <a:defRPr/>
            </a:lvl2pPr>
            <a:lvl3pPr marL="536575" indent="-266700">
              <a:buClr>
                <a:schemeClr val="accent2"/>
              </a:buClr>
              <a:defRPr/>
            </a:lvl3pPr>
            <a:lvl4pPr marL="808038" indent="-260350">
              <a:buClr>
                <a:schemeClr val="accent3"/>
              </a:buClr>
              <a:defRPr/>
            </a:lvl4pPr>
            <a:lvl5pPr marL="1071563" indent="-252413">
              <a:buClr>
                <a:schemeClr val="accent4"/>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2491922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3631198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29446151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40508549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2585600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sp>
        <p:nvSpPr>
          <p:cNvPr id="28" name="TextBox 27">
            <a:extLst>
              <a:ext uri="{FF2B5EF4-FFF2-40B4-BE49-F238E27FC236}">
                <a16:creationId xmlns:a16="http://schemas.microsoft.com/office/drawing/2014/main" id="{0715040F-C51E-4BC8-BAA4-E7C486B99129}"/>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Tree>
    <p:extLst>
      <p:ext uri="{BB962C8B-B14F-4D97-AF65-F5344CB8AC3E}">
        <p14:creationId xmlns:p14="http://schemas.microsoft.com/office/powerpoint/2010/main" val="2490451046"/>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10618759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995106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21807974"/>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581584163"/>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1056083539"/>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558767802"/>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995939888"/>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853362766"/>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189201577"/>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534035640"/>
      </p:ext>
    </p:extLst>
  </p:cSld>
  <p:clrMapOvr>
    <a:masterClrMapping/>
  </p:clrMapOvr>
  <p:extLst>
    <p:ext uri="{DCECCB84-F9BA-43D5-87BE-67443E8EF086}">
      <p15:sldGuideLst xmlns:p15="http://schemas.microsoft.com/office/powerpoint/2012/main">
        <p15:guide id="1" pos="302">
          <p15:clr>
            <a:srgbClr val="FBAE40"/>
          </p15:clr>
        </p15:guide>
        <p15:guide id="2" orient="horz" pos="1491">
          <p15:clr>
            <a:srgbClr val="FBAE40"/>
          </p15:clr>
        </p15:guide>
        <p15:guide id="3" orient="horz" pos="1542">
          <p15:clr>
            <a:srgbClr val="FBAE40"/>
          </p15:clr>
        </p15:guide>
        <p15:guide id="4" orient="horz" pos="2006">
          <p15:clr>
            <a:srgbClr val="FBAE40"/>
          </p15:clr>
        </p15:guide>
        <p15:guide id="5" orient="horz" pos="205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300120013"/>
      </p:ext>
    </p:extLst>
  </p:cSld>
  <p:clrMapOvr>
    <a:masterClrMapping/>
  </p:clrMapOvr>
  <p:extLst>
    <p:ext uri="{DCECCB84-F9BA-43D5-87BE-67443E8EF086}">
      <p15:sldGuideLst xmlns:p15="http://schemas.microsoft.com/office/powerpoint/2012/main">
        <p15:guide id="1" pos="3736">
          <p15:clr>
            <a:srgbClr val="FBAE40"/>
          </p15:clr>
        </p15:guide>
        <p15:guide id="2" pos="3944">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753299672"/>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
        <p:nvSpPr>
          <p:cNvPr id="16" name="TextBox 15">
            <a:extLst>
              <a:ext uri="{FF2B5EF4-FFF2-40B4-BE49-F238E27FC236}">
                <a16:creationId xmlns:a16="http://schemas.microsoft.com/office/drawing/2014/main" id="{B1450CF4-29E1-4E2F-8200-290A7992276F}"/>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38BA3321-9936-456C-B89B-6FD2F1E8A37A}"/>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251056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524968767"/>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24895094"/>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950429142"/>
      </p:ext>
    </p:extLst>
  </p:cSld>
  <p:clrMapOvr>
    <a:masterClrMapping/>
  </p:clrMapOvr>
  <p:extLst>
    <p:ext uri="{DCECCB84-F9BA-43D5-87BE-67443E8EF086}">
      <p15:sldGuideLst xmlns:p15="http://schemas.microsoft.com/office/powerpoint/2012/main">
        <p15:guide id="0" pos="3941">
          <p15:clr>
            <a:srgbClr val="FBAE40"/>
          </p15:clr>
        </p15:guide>
        <p15:guide id="1" pos="3739">
          <p15:clr>
            <a:srgbClr val="FBAE40"/>
          </p15:clr>
        </p15:guide>
        <p15:guide id="2" orient="horz" pos="2240">
          <p15:clr>
            <a:srgbClr val="FBAE40"/>
          </p15:clr>
        </p15:guide>
        <p15:guide id="3" orient="horz" pos="2392">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30646275"/>
      </p:ext>
    </p:extLst>
  </p:cSld>
  <p:clrMapOvr>
    <a:masterClrMapping/>
  </p:clrMapOvr>
  <p:extLst>
    <p:ext uri="{DCECCB84-F9BA-43D5-87BE-67443E8EF086}">
      <p15:sldGuideLst xmlns:p15="http://schemas.microsoft.com/office/powerpoint/2012/main">
        <p15:guide id="1" pos="2558">
          <p15:clr>
            <a:srgbClr val="FBAE40"/>
          </p15:clr>
        </p15:guide>
        <p15:guide id="2" pos="2770">
          <p15:clr>
            <a:srgbClr val="FBAE40"/>
          </p15:clr>
        </p15:guide>
        <p15:guide id="3" pos="4910">
          <p15:clr>
            <a:srgbClr val="FBAE40"/>
          </p15:clr>
        </p15:guide>
        <p15:guide id="4" pos="5122">
          <p15:clr>
            <a:srgbClr val="FBAE40"/>
          </p15:clr>
        </p15:guide>
        <p15:guide id="5" orient="horz" pos="2240">
          <p15:clr>
            <a:srgbClr val="FBAE40"/>
          </p15:clr>
        </p15:guide>
        <p15:guide id="6" orient="horz" pos="2392">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69535059"/>
      </p:ext>
    </p:extLst>
  </p:cSld>
  <p:clrMapOvr>
    <a:masterClrMapping/>
  </p:clrMapOvr>
  <p:extLst>
    <p:ext uri="{DCECCB84-F9BA-43D5-87BE-67443E8EF086}">
      <p15:sldGuideLst xmlns:p15="http://schemas.microsoft.com/office/powerpoint/2012/main">
        <p15:guide id="2" pos="2768">
          <p15:clr>
            <a:srgbClr val="FBAE40"/>
          </p15:clr>
        </p15:guide>
        <p15:guide id="3" pos="4912">
          <p15:clr>
            <a:srgbClr val="FBAE40"/>
          </p15:clr>
        </p15:guide>
        <p15:guide id="4" pos="5120">
          <p15:clr>
            <a:srgbClr val="FBAE40"/>
          </p15:clr>
        </p15:guide>
        <p15:guide id="5" orient="horz" pos="2830">
          <p15:clr>
            <a:srgbClr val="FBAE40"/>
          </p15:clr>
        </p15:guide>
        <p15:guide id="6" orient="horz" pos="2998">
          <p15:clr>
            <a:srgbClr val="FBAE40"/>
          </p15:clr>
        </p15:guide>
        <p15:guide id="7" pos="256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407903036"/>
      </p:ext>
    </p:extLst>
  </p:cSld>
  <p:clrMapOvr>
    <a:masterClrMapping/>
  </p:clrMapOvr>
  <p:extLst>
    <p:ext uri="{DCECCB84-F9BA-43D5-87BE-67443E8EF086}">
      <p15:sldGuideLst xmlns:p15="http://schemas.microsoft.com/office/powerpoint/2012/main">
        <p15:guide id="2" pos="3736">
          <p15:clr>
            <a:srgbClr val="FBAE40"/>
          </p15:clr>
        </p15:guide>
        <p15:guide id="3" pos="3944">
          <p15:clr>
            <a:srgbClr val="FBAE40"/>
          </p15:clr>
        </p15:guide>
        <p15:guide id="4" orient="horz" pos="2274">
          <p15:clr>
            <a:srgbClr val="FBAE40"/>
          </p15:clr>
        </p15:guide>
        <p15:guide id="5" orient="horz" pos="2442">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04768792"/>
      </p:ext>
    </p:extLst>
  </p:cSld>
  <p:clrMapOvr>
    <a:masterClrMapping/>
  </p:clrMapOvr>
  <p:extLst>
    <p:ext uri="{DCECCB84-F9BA-43D5-87BE-67443E8EF086}">
      <p15:sldGuideLst xmlns:p15="http://schemas.microsoft.com/office/powerpoint/2012/main">
        <p15:guide id="2" pos="2556">
          <p15:clr>
            <a:srgbClr val="FBAE40"/>
          </p15:clr>
        </p15:guide>
        <p15:guide id="3" pos="5120">
          <p15:clr>
            <a:srgbClr val="FBAE40"/>
          </p15:clr>
        </p15:guide>
        <p15:guide id="4" pos="2768">
          <p15:clr>
            <a:srgbClr val="FBAE40"/>
          </p15:clr>
        </p15:guide>
        <p15:guide id="5" pos="4912">
          <p15:clr>
            <a:srgbClr val="FBAE40"/>
          </p15:clr>
        </p15:guide>
        <p15:guide id="6" orient="horz" pos="2288">
          <p15:clr>
            <a:srgbClr val="FBAE40"/>
          </p15:clr>
        </p15:guide>
        <p15:guide id="7" orient="horz" pos="2344">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702011234"/>
      </p:ext>
    </p:extLst>
  </p:cSld>
  <p:clrMapOvr>
    <a:masterClrMapping/>
  </p:clrMapOvr>
  <p:extLst>
    <p:ext uri="{DCECCB84-F9BA-43D5-87BE-67443E8EF086}">
      <p15:sldGuideLst xmlns:p15="http://schemas.microsoft.com/office/powerpoint/2012/main">
        <p15:guide id="2" pos="2154">
          <p15:clr>
            <a:srgbClr val="FBAE40"/>
          </p15:clr>
        </p15:guide>
        <p15:guide id="4" pos="5526">
          <p15:clr>
            <a:srgbClr val="FBAE40"/>
          </p15:clr>
        </p15:guide>
        <p15:guide id="5" pos="3893">
          <p15:clr>
            <a:srgbClr val="FBAE40"/>
          </p15:clr>
        </p15:guide>
        <p15:guide id="6" pos="2049">
          <p15:clr>
            <a:srgbClr val="FBAE40"/>
          </p15:clr>
        </p15:guide>
        <p15:guide id="7" pos="3788">
          <p15:clr>
            <a:srgbClr val="FBAE40"/>
          </p15:clr>
        </p15:guide>
        <p15:guide id="8" pos="5630">
          <p15:clr>
            <a:srgbClr val="FBAE40"/>
          </p15:clr>
        </p15:guide>
        <p15:guide id="9" orient="horz" pos="2274">
          <p15:clr>
            <a:srgbClr val="FBAE40"/>
          </p15:clr>
        </p15:guide>
        <p15:guide id="10" orient="horz" pos="2442">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518090477"/>
      </p:ext>
    </p:extLst>
  </p:cSld>
  <p:clrMapOvr>
    <a:masterClrMapping/>
  </p:clrMapOvr>
  <p:extLst>
    <p:ext uri="{DCECCB84-F9BA-43D5-87BE-67443E8EF086}">
      <p15:sldGuideLst xmlns:p15="http://schemas.microsoft.com/office/powerpoint/2012/main">
        <p15:guide id="1" pos="2854">
          <p15:clr>
            <a:srgbClr val="FBAE40"/>
          </p15:clr>
        </p15:guide>
        <p15:guide id="2" pos="261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164935140"/>
      </p:ext>
    </p:extLst>
  </p:cSld>
  <p:clrMapOvr>
    <a:masterClrMapping/>
  </p:clrMapOvr>
  <p:extLst>
    <p:ext uri="{DCECCB84-F9BA-43D5-87BE-67443E8EF086}">
      <p15:sldGuideLst xmlns:p15="http://schemas.microsoft.com/office/powerpoint/2012/main">
        <p15:guide id="1" pos="4806">
          <p15:clr>
            <a:srgbClr val="FBAE40"/>
          </p15:clr>
        </p15:guide>
        <p15:guide id="2" pos="532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8CB8308A-E701-41F6-94DB-7B598273B2FF}"/>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981768974"/>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12072552"/>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57279634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9407482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7105112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spTree>
    <p:extLst>
      <p:ext uri="{BB962C8B-B14F-4D97-AF65-F5344CB8AC3E}">
        <p14:creationId xmlns:p14="http://schemas.microsoft.com/office/powerpoint/2010/main" val="3977367381"/>
      </p:ext>
    </p:extLst>
  </p:cSld>
  <p:clrMapOvr>
    <a:masterClrMapping/>
  </p:clrMapOvr>
  <p:extLst>
    <p:ext uri="{DCECCB84-F9BA-43D5-87BE-67443E8EF086}">
      <p15:sldGuideLst xmlns:p15="http://schemas.microsoft.com/office/powerpoint/2012/main">
        <p15:guide id="1" orient="horz" pos="2007">
          <p15:clr>
            <a:srgbClr val="FBAE40"/>
          </p15:clr>
        </p15:guide>
        <p15:guide id="2" orient="horz" pos="1543">
          <p15:clr>
            <a:srgbClr val="FBAE40"/>
          </p15:clr>
        </p15:guide>
        <p15:guide id="3" orient="horz" pos="1490">
          <p15:clr>
            <a:srgbClr val="FBAE40"/>
          </p15:clr>
        </p15:guide>
        <p15:guide id="4" orient="horz" pos="2059">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90239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3" name="TextBox 12">
            <a:extLst>
              <a:ext uri="{FF2B5EF4-FFF2-40B4-BE49-F238E27FC236}">
                <a16:creationId xmlns:a16="http://schemas.microsoft.com/office/drawing/2014/main" id="{A3E72A35-A7D1-43E0-A540-B9177A307238}"/>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1580217835"/>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9" name="TextBox 18">
            <a:extLst>
              <a:ext uri="{FF2B5EF4-FFF2-40B4-BE49-F238E27FC236}">
                <a16:creationId xmlns:a16="http://schemas.microsoft.com/office/drawing/2014/main" id="{BA4E0B8E-6BE9-416D-B911-912E50333F27}"/>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581113217"/>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8" name="TextBox 17">
            <a:extLst>
              <a:ext uri="{FF2B5EF4-FFF2-40B4-BE49-F238E27FC236}">
                <a16:creationId xmlns:a16="http://schemas.microsoft.com/office/drawing/2014/main" id="{D689C158-114A-4690-B8A2-D0BCDDA501DB}"/>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4133833069"/>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5.png"/><Relationship Id="rId21" Type="http://schemas.openxmlformats.org/officeDocument/2006/relationships/slideLayout" Target="../slideLayouts/slideLayout21.xml"/><Relationship Id="rId34" Type="http://schemas.openxmlformats.org/officeDocument/2006/relationships/theme" Target="../theme/theme1.xml"/><Relationship Id="rId42" Type="http://schemas.openxmlformats.org/officeDocument/2006/relationships/image" Target="../media/image8.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3.png"/><Relationship Id="rId40" Type="http://schemas.openxmlformats.org/officeDocument/2006/relationships/image" Target="../media/image6.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4.sv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9" Type="http://schemas.openxmlformats.org/officeDocument/2006/relationships/image" Target="../media/image6.svg"/><Relationship Id="rId21" Type="http://schemas.openxmlformats.org/officeDocument/2006/relationships/slideLayout" Target="../slideLayouts/slideLayout54.xml"/><Relationship Id="rId34" Type="http://schemas.openxmlformats.org/officeDocument/2006/relationships/image" Target="../media/image1.png"/><Relationship Id="rId7" Type="http://schemas.openxmlformats.org/officeDocument/2006/relationships/slideLayout" Target="../slideLayouts/slideLayout4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41" Type="http://schemas.openxmlformats.org/officeDocument/2006/relationships/image" Target="../media/image8.sv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image" Target="../media/image3.png"/><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image" Target="../media/image2.svg"/><Relationship Id="rId8" Type="http://schemas.openxmlformats.org/officeDocument/2006/relationships/slideLayout" Target="../slideLayouts/slideLayout41.xml"/><Relationship Id="rId3" Type="http://schemas.openxmlformats.org/officeDocument/2006/relationships/slideLayout" Target="../slideLayouts/slideLayout36.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theme" Target="../theme/theme2.xml"/><Relationship Id="rId38"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07" r:id="rId1"/>
    <p:sldLayoutId id="2147483685" r:id="rId2"/>
    <p:sldLayoutId id="2147483737" r:id="rId3"/>
    <p:sldLayoutId id="2147483729" r:id="rId4"/>
    <p:sldLayoutId id="2147483725" r:id="rId5"/>
    <p:sldLayoutId id="2147483777" r:id="rId6"/>
    <p:sldLayoutId id="2147483781" r:id="rId7"/>
    <p:sldLayoutId id="2147483796" r:id="rId8"/>
    <p:sldLayoutId id="2147483797" r:id="rId9"/>
    <p:sldLayoutId id="2147483692" r:id="rId10"/>
    <p:sldLayoutId id="2147483711" r:id="rId11"/>
    <p:sldLayoutId id="2147483779" r:id="rId12"/>
    <p:sldLayoutId id="2147483694" r:id="rId13"/>
    <p:sldLayoutId id="2147483695" r:id="rId14"/>
    <p:sldLayoutId id="2147483696" r:id="rId15"/>
    <p:sldLayoutId id="2147483736" r:id="rId16"/>
    <p:sldLayoutId id="2147483773" r:id="rId17"/>
    <p:sldLayoutId id="2147483774" r:id="rId18"/>
    <p:sldLayoutId id="2147483731" r:id="rId19"/>
    <p:sldLayoutId id="2147483697" r:id="rId20"/>
    <p:sldLayoutId id="2147483740" r:id="rId21"/>
    <p:sldLayoutId id="2147483716" r:id="rId22"/>
    <p:sldLayoutId id="2147483718" r:id="rId23"/>
    <p:sldLayoutId id="2147483719" r:id="rId24"/>
    <p:sldLayoutId id="2147483700" r:id="rId25"/>
    <p:sldLayoutId id="2147483743" r:id="rId26"/>
    <p:sldLayoutId id="2147483742" r:id="rId27"/>
    <p:sldLayoutId id="2147483741" r:id="rId28"/>
    <p:sldLayoutId id="2147483775" r:id="rId29"/>
    <p:sldLayoutId id="2147483776" r:id="rId30"/>
    <p:sldLayoutId id="2147483726" r:id="rId31"/>
    <p:sldLayoutId id="2147483778" r:id="rId32"/>
    <p:sldLayoutId id="2147483831" r:id="rId33"/>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5">
            <a:extLst>
              <a:ext uri="{96DAC541-7B7A-43D3-8B79-37D633B846F1}">
                <asvg:svgBlip xmlns:asvg="http://schemas.microsoft.com/office/drawing/2016/SVG/main" r:embed="rId36"/>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7">
            <a:extLst>
              <a:ext uri="{96DAC541-7B7A-43D3-8B79-37D633B846F1}">
                <asvg:svgBlip xmlns:asvg="http://schemas.microsoft.com/office/drawing/2016/SVG/main" r:embed="rId38"/>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9">
            <a:extLst>
              <a:ext uri="{96DAC541-7B7A-43D3-8B79-37D633B846F1}">
                <asvg:svgBlip xmlns:asvg="http://schemas.microsoft.com/office/drawing/2016/SVG/main" r:embed="rId40"/>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1">
            <a:extLst>
              <a:ext uri="{96DAC541-7B7A-43D3-8B79-37D633B846F1}">
                <asvg:svgBlip xmlns:asvg="http://schemas.microsoft.com/office/drawing/2016/SVG/main" r:embed="rId42"/>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userDrawn="1">
          <p15:clr>
            <a:srgbClr val="F26B43"/>
          </p15:clr>
        </p15:guide>
        <p15:guide id="9" orient="horz" pos="205" userDrawn="1">
          <p15:clr>
            <a:srgbClr val="F26B43"/>
          </p15:clr>
        </p15:guide>
        <p15:guide id="11" orient="horz" pos="3904" userDrawn="1">
          <p15:clr>
            <a:srgbClr val="F26B43"/>
          </p15:clr>
        </p15:guide>
        <p15:guide id="13" pos="7473" userDrawn="1">
          <p15:clr>
            <a:srgbClr val="F26B43"/>
          </p15:clr>
        </p15:guide>
        <p15:guide id="14" pos="417" userDrawn="1">
          <p15:clr>
            <a:srgbClr val="F26B43"/>
          </p15:clr>
        </p15:guide>
        <p15:guide id="18" pos="3840" userDrawn="1">
          <p15:clr>
            <a:srgbClr val="F26B43"/>
          </p15:clr>
        </p15:guide>
        <p15:guide id="19" orient="horz" pos="2160" userDrawn="1">
          <p15:clr>
            <a:srgbClr val="F26B43"/>
          </p15:clr>
        </p15:guide>
        <p15:guide id="20" pos="726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340081415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 id="2147483818" r:id="rId20"/>
    <p:sldLayoutId id="2147483819" r:id="rId21"/>
    <p:sldLayoutId id="2147483820" r:id="rId22"/>
    <p:sldLayoutId id="2147483821" r:id="rId23"/>
    <p:sldLayoutId id="2147483822" r:id="rId24"/>
    <p:sldLayoutId id="2147483823" r:id="rId25"/>
    <p:sldLayoutId id="2147483824" r:id="rId26"/>
    <p:sldLayoutId id="2147483825" r:id="rId27"/>
    <p:sldLayoutId id="2147483826" r:id="rId28"/>
    <p:sldLayoutId id="2147483827" r:id="rId29"/>
    <p:sldLayoutId id="2147483828" r:id="rId30"/>
    <p:sldLayoutId id="2147483829" r:id="rId31"/>
    <p:sldLayoutId id="2147483830"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p15:clr>
            <a:srgbClr val="F26B43"/>
          </p15:clr>
        </p15:guide>
        <p15:guide id="9" orient="horz" pos="205">
          <p15:clr>
            <a:srgbClr val="F26B43"/>
          </p15:clr>
        </p15:guide>
        <p15:guide id="11" orient="horz" pos="3904">
          <p15:clr>
            <a:srgbClr val="F26B43"/>
          </p15:clr>
        </p15:guide>
        <p15:guide id="13" pos="7473">
          <p15:clr>
            <a:srgbClr val="F26B43"/>
          </p15:clr>
        </p15:guide>
        <p15:guide id="14" pos="417">
          <p15:clr>
            <a:srgbClr val="F26B43"/>
          </p15:clr>
        </p15:guide>
        <p15:guide id="18" pos="3840">
          <p15:clr>
            <a:srgbClr val="F26B43"/>
          </p15:clr>
        </p15:guide>
        <p15:guide id="19" orient="horz" pos="2160">
          <p15:clr>
            <a:srgbClr val="F26B43"/>
          </p15:clr>
        </p15:guide>
        <p15:guide id="20" pos="726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0DC94D-799B-E5A5-7528-5B58BFF8E944}"/>
              </a:ext>
            </a:extLst>
          </p:cNvPr>
          <p:cNvSpPr>
            <a:spLocks noGrp="1"/>
          </p:cNvSpPr>
          <p:nvPr>
            <p:ph type="sldNum" sz="quarter" idx="11"/>
          </p:nvPr>
        </p:nvSpPr>
        <p:spPr/>
        <p:txBody>
          <a:bodyPr/>
          <a:lstStyle/>
          <a:p>
            <a:fld id="{DDD2A080-DA64-4F5C-9131-47EB793B4410}" type="slidenum">
              <a:rPr lang="en-GB" noProof="0" smtClean="0"/>
              <a:pPr/>
              <a:t>1</a:t>
            </a:fld>
            <a:endParaRPr lang="en-GB" noProof="0" dirty="0"/>
          </a:p>
        </p:txBody>
      </p:sp>
      <p:sp>
        <p:nvSpPr>
          <p:cNvPr id="3" name="Title 2">
            <a:extLst>
              <a:ext uri="{FF2B5EF4-FFF2-40B4-BE49-F238E27FC236}">
                <a16:creationId xmlns:a16="http://schemas.microsoft.com/office/drawing/2014/main" id="{E4DFC923-25EA-2AB7-562F-4166D06F7FD5}"/>
              </a:ext>
            </a:extLst>
          </p:cNvPr>
          <p:cNvSpPr>
            <a:spLocks noGrp="1"/>
          </p:cNvSpPr>
          <p:nvPr>
            <p:ph type="title"/>
          </p:nvPr>
        </p:nvSpPr>
        <p:spPr/>
        <p:txBody>
          <a:bodyPr/>
          <a:lstStyle/>
          <a:p>
            <a:r>
              <a:rPr lang="en-NL" dirty="0"/>
              <a:t>Digital conversion – </a:t>
            </a:r>
            <a:r>
              <a:rPr lang="en-NL" b="0" dirty="0"/>
              <a:t>no device &amp; NTBvsETB split</a:t>
            </a:r>
            <a:endParaRPr lang="en-NL" dirty="0"/>
          </a:p>
        </p:txBody>
      </p:sp>
      <p:sp>
        <p:nvSpPr>
          <p:cNvPr id="7" name="TextBox 6">
            <a:extLst>
              <a:ext uri="{FF2B5EF4-FFF2-40B4-BE49-F238E27FC236}">
                <a16:creationId xmlns:a16="http://schemas.microsoft.com/office/drawing/2014/main" id="{BC9F1992-B665-7668-FD77-D5B63D605B06}"/>
              </a:ext>
            </a:extLst>
          </p:cNvPr>
          <p:cNvSpPr txBox="1"/>
          <p:nvPr/>
        </p:nvSpPr>
        <p:spPr>
          <a:xfrm>
            <a:off x="659008" y="6313473"/>
            <a:ext cx="2639291" cy="226591"/>
          </a:xfrm>
          <a:prstGeom prst="rect">
            <a:avLst/>
          </a:prstGeom>
          <a:noFill/>
        </p:spPr>
        <p:txBody>
          <a:bodyPr wrap="square" lIns="36000" tIns="36000" rIns="36000" bIns="36000" rtlCol="0">
            <a:spAutoFit/>
          </a:bodyPr>
          <a:lstStyle/>
          <a:p>
            <a:r>
              <a:rPr lang="en-NL" sz="1000" dirty="0"/>
              <a:t>Source: Adobe, 2023 YTD </a:t>
            </a:r>
          </a:p>
        </p:txBody>
      </p:sp>
      <p:graphicFrame>
        <p:nvGraphicFramePr>
          <p:cNvPr id="8" name="Table 7">
            <a:extLst>
              <a:ext uri="{FF2B5EF4-FFF2-40B4-BE49-F238E27FC236}">
                <a16:creationId xmlns:a16="http://schemas.microsoft.com/office/drawing/2014/main" id="{721B0E1A-3F36-48D4-9313-556F56C34566}"/>
              </a:ext>
            </a:extLst>
          </p:cNvPr>
          <p:cNvGraphicFramePr>
            <a:graphicFrameLocks noGrp="1"/>
          </p:cNvGraphicFramePr>
          <p:nvPr>
            <p:extLst>
              <p:ext uri="{D42A27DB-BD31-4B8C-83A1-F6EECF244321}">
                <p14:modId xmlns:p14="http://schemas.microsoft.com/office/powerpoint/2010/main" val="3610690599"/>
              </p:ext>
            </p:extLst>
          </p:nvPr>
        </p:nvGraphicFramePr>
        <p:xfrm>
          <a:off x="558223" y="1142479"/>
          <a:ext cx="8166098" cy="4108450"/>
        </p:xfrm>
        <a:graphic>
          <a:graphicData uri="http://schemas.openxmlformats.org/drawingml/2006/table">
            <a:tbl>
              <a:tblPr/>
              <a:tblGrid>
                <a:gridCol w="2787497">
                  <a:extLst>
                    <a:ext uri="{9D8B030D-6E8A-4147-A177-3AD203B41FA5}">
                      <a16:colId xmlns:a16="http://schemas.microsoft.com/office/drawing/2014/main" val="2403738812"/>
                    </a:ext>
                  </a:extLst>
                </a:gridCol>
                <a:gridCol w="826746">
                  <a:extLst>
                    <a:ext uri="{9D8B030D-6E8A-4147-A177-3AD203B41FA5}">
                      <a16:colId xmlns:a16="http://schemas.microsoft.com/office/drawing/2014/main" val="3280092965"/>
                    </a:ext>
                  </a:extLst>
                </a:gridCol>
                <a:gridCol w="826746">
                  <a:extLst>
                    <a:ext uri="{9D8B030D-6E8A-4147-A177-3AD203B41FA5}">
                      <a16:colId xmlns:a16="http://schemas.microsoft.com/office/drawing/2014/main" val="568895274"/>
                    </a:ext>
                  </a:extLst>
                </a:gridCol>
                <a:gridCol w="1244871">
                  <a:extLst>
                    <a:ext uri="{9D8B030D-6E8A-4147-A177-3AD203B41FA5}">
                      <a16:colId xmlns:a16="http://schemas.microsoft.com/office/drawing/2014/main" val="1935700913"/>
                    </a:ext>
                  </a:extLst>
                </a:gridCol>
                <a:gridCol w="826746">
                  <a:extLst>
                    <a:ext uri="{9D8B030D-6E8A-4147-A177-3AD203B41FA5}">
                      <a16:colId xmlns:a16="http://schemas.microsoft.com/office/drawing/2014/main" val="599048937"/>
                    </a:ext>
                  </a:extLst>
                </a:gridCol>
                <a:gridCol w="826746">
                  <a:extLst>
                    <a:ext uri="{9D8B030D-6E8A-4147-A177-3AD203B41FA5}">
                      <a16:colId xmlns:a16="http://schemas.microsoft.com/office/drawing/2014/main" val="637402538"/>
                    </a:ext>
                  </a:extLst>
                </a:gridCol>
                <a:gridCol w="826746">
                  <a:extLst>
                    <a:ext uri="{9D8B030D-6E8A-4147-A177-3AD203B41FA5}">
                      <a16:colId xmlns:a16="http://schemas.microsoft.com/office/drawing/2014/main" val="1607998984"/>
                    </a:ext>
                  </a:extLst>
                </a:gridCol>
              </a:tblGrid>
              <a:tr h="203200">
                <a:tc>
                  <a:txBody>
                    <a:bodyPr/>
                    <a:lstStyle/>
                    <a:p>
                      <a:pPr algn="l" fontAlgn="b"/>
                      <a:endParaRPr lang="en-NL" sz="1100" b="0" i="0" u="none" strike="noStrike">
                        <a:solidFill>
                          <a:srgbClr val="000000"/>
                        </a:solidFill>
                        <a:effectLst/>
                        <a:latin typeface="INGMe" panose="02000506040000020004" pitchFamily="2" charset="0"/>
                      </a:endParaRP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Product view</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Product CTA click</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Product page CTR</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App start</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App completed</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End to end apply conversion</a:t>
                      </a:r>
                    </a:p>
                  </a:txBody>
                  <a:tcPr marL="9525" marR="9525" marT="9525" marB="0" anchor="b">
                    <a:lnL>
                      <a:noFill/>
                    </a:lnL>
                    <a:lnR>
                      <a:noFill/>
                    </a:lnR>
                    <a:lnT>
                      <a:noFill/>
                    </a:lnT>
                    <a:lnB>
                      <a:noFill/>
                    </a:lnB>
                  </a:tcPr>
                </a:tc>
                <a:extLst>
                  <a:ext uri="{0D108BD9-81ED-4DB2-BD59-A6C34878D82A}">
                    <a16:rowId xmlns:a16="http://schemas.microsoft.com/office/drawing/2014/main" val="2323383246"/>
                  </a:ext>
                </a:extLst>
              </a:tr>
              <a:tr h="203200">
                <a:tc>
                  <a:txBody>
                    <a:bodyPr/>
                    <a:lstStyle/>
                    <a:p>
                      <a:pPr algn="l" fontAlgn="b"/>
                      <a:r>
                        <a:rPr lang="en-GB" sz="1100" b="0" i="0" u="none" strike="noStrike">
                          <a:solidFill>
                            <a:srgbClr val="000000"/>
                          </a:solidFill>
                          <a:effectLst/>
                          <a:latin typeface="INGMe" panose="02000506040000020004" pitchFamily="2" charset="0"/>
                        </a:rPr>
                        <a:t>Product</a:t>
                      </a:r>
                    </a:p>
                  </a:txBody>
                  <a:tcPr marL="9525" marR="9525" marT="9525" marB="0" anchor="b">
                    <a:lnL>
                      <a:noFill/>
                    </a:lnL>
                    <a:lnR>
                      <a:noFill/>
                    </a:lnR>
                    <a:lnT>
                      <a:noFill/>
                    </a:lnT>
                    <a:lnB>
                      <a:noFill/>
                    </a:lnB>
                    <a:solidFill>
                      <a:schemeClr val="accent2"/>
                    </a:solidFill>
                  </a:tcPr>
                </a:tc>
                <a:tc>
                  <a:txBody>
                    <a:bodyPr/>
                    <a:lstStyle/>
                    <a:p>
                      <a:pPr algn="l" fontAlgn="b"/>
                      <a:r>
                        <a:rPr lang="en-NL" sz="1100" b="0" i="0" u="none" strike="noStrike">
                          <a:solidFill>
                            <a:srgbClr val="000000"/>
                          </a:solidFill>
                          <a:effectLst/>
                          <a:latin typeface="INGMe" panose="02000506040000020004" pitchFamily="2" charset="0"/>
                        </a:rPr>
                        <a:t>959928</a:t>
                      </a:r>
                    </a:p>
                  </a:txBody>
                  <a:tcPr marL="9525" marR="9525" marT="9525" marB="0" anchor="b">
                    <a:lnL>
                      <a:noFill/>
                    </a:lnL>
                    <a:lnR>
                      <a:noFill/>
                    </a:lnR>
                    <a:lnT>
                      <a:noFill/>
                    </a:lnT>
                    <a:lnB>
                      <a:noFill/>
                    </a:lnB>
                    <a:solidFill>
                      <a:schemeClr val="accent2"/>
                    </a:solidFill>
                  </a:tcPr>
                </a:tc>
                <a:tc>
                  <a:txBody>
                    <a:bodyPr/>
                    <a:lstStyle/>
                    <a:p>
                      <a:pPr algn="l" fontAlgn="b"/>
                      <a:r>
                        <a:rPr lang="en-NL" sz="1100" b="0" i="0" u="none" strike="noStrike">
                          <a:solidFill>
                            <a:srgbClr val="000000"/>
                          </a:solidFill>
                          <a:effectLst/>
                          <a:latin typeface="INGMe" panose="02000506040000020004" pitchFamily="2" charset="0"/>
                        </a:rPr>
                        <a:t>245076</a:t>
                      </a:r>
                    </a:p>
                  </a:txBody>
                  <a:tcPr marL="9525" marR="9525" marT="9525" marB="0" anchor="b">
                    <a:lnL>
                      <a:noFill/>
                    </a:lnL>
                    <a:lnR>
                      <a:noFill/>
                    </a:lnR>
                    <a:lnT>
                      <a:noFill/>
                    </a:lnT>
                    <a:lnB>
                      <a:noFill/>
                    </a:lnB>
                    <a:solidFill>
                      <a:schemeClr val="accent2"/>
                    </a:solidFill>
                  </a:tcPr>
                </a:tc>
                <a:tc>
                  <a:txBody>
                    <a:bodyPr/>
                    <a:lstStyle/>
                    <a:p>
                      <a:pPr algn="l" fontAlgn="b"/>
                      <a:r>
                        <a:rPr lang="en-NL" sz="1100" b="0" i="0" u="none" strike="noStrike">
                          <a:solidFill>
                            <a:srgbClr val="000000"/>
                          </a:solidFill>
                          <a:effectLst/>
                          <a:latin typeface="INGMe" panose="02000506040000020004" pitchFamily="2" charset="0"/>
                        </a:rPr>
                        <a:t>4325017377</a:t>
                      </a:r>
                    </a:p>
                  </a:txBody>
                  <a:tcPr marL="9525" marR="9525" marT="9525" marB="0" anchor="b">
                    <a:lnL>
                      <a:noFill/>
                    </a:lnL>
                    <a:lnR>
                      <a:noFill/>
                    </a:lnR>
                    <a:lnT>
                      <a:noFill/>
                    </a:lnT>
                    <a:lnB>
                      <a:noFill/>
                    </a:lnB>
                    <a:solidFill>
                      <a:schemeClr val="accent2"/>
                    </a:solidFill>
                  </a:tcPr>
                </a:tc>
                <a:tc>
                  <a:txBody>
                    <a:bodyPr/>
                    <a:lstStyle/>
                    <a:p>
                      <a:pPr algn="l" fontAlgn="b"/>
                      <a:r>
                        <a:rPr lang="en-NL" sz="1100" b="0" i="0" u="none" strike="noStrike">
                          <a:solidFill>
                            <a:srgbClr val="000000"/>
                          </a:solidFill>
                          <a:effectLst/>
                          <a:latin typeface="INGMe" panose="02000506040000020004" pitchFamily="2" charset="0"/>
                        </a:rPr>
                        <a:t>141700</a:t>
                      </a:r>
                    </a:p>
                  </a:txBody>
                  <a:tcPr marL="9525" marR="9525" marT="9525" marB="0" anchor="b">
                    <a:lnL>
                      <a:noFill/>
                    </a:lnL>
                    <a:lnR>
                      <a:noFill/>
                    </a:lnR>
                    <a:lnT>
                      <a:noFill/>
                    </a:lnT>
                    <a:lnB>
                      <a:noFill/>
                    </a:lnB>
                    <a:solidFill>
                      <a:schemeClr val="accent2"/>
                    </a:solidFill>
                  </a:tcPr>
                </a:tc>
                <a:tc>
                  <a:txBody>
                    <a:bodyPr/>
                    <a:lstStyle/>
                    <a:p>
                      <a:pPr algn="l" fontAlgn="b"/>
                      <a:r>
                        <a:rPr lang="en-NL" sz="1100" b="0" i="0" u="none" strike="noStrike">
                          <a:solidFill>
                            <a:srgbClr val="000000"/>
                          </a:solidFill>
                          <a:effectLst/>
                          <a:latin typeface="INGMe" panose="02000506040000020004" pitchFamily="2" charset="0"/>
                        </a:rPr>
                        <a:t>79815</a:t>
                      </a:r>
                    </a:p>
                  </a:txBody>
                  <a:tcPr marL="9525" marR="9525" marT="9525" marB="0" anchor="b">
                    <a:lnL>
                      <a:noFill/>
                    </a:lnL>
                    <a:lnR>
                      <a:noFill/>
                    </a:lnR>
                    <a:lnT>
                      <a:noFill/>
                    </a:lnT>
                    <a:lnB>
                      <a:noFill/>
                    </a:lnB>
                    <a:solidFill>
                      <a:schemeClr val="accent2"/>
                    </a:solidFill>
                  </a:tcPr>
                </a:tc>
                <a:tc>
                  <a:txBody>
                    <a:bodyPr/>
                    <a:lstStyle/>
                    <a:p>
                      <a:pPr algn="l" fontAlgn="b"/>
                      <a:r>
                        <a:rPr lang="en-NL" sz="1100" b="0" i="0" u="none" strike="noStrike" dirty="0">
                          <a:solidFill>
                            <a:srgbClr val="000000"/>
                          </a:solidFill>
                          <a:effectLst/>
                          <a:latin typeface="INGMe" panose="02000506040000020004" pitchFamily="2" charset="0"/>
                        </a:rPr>
                        <a:t>0.418713326</a:t>
                      </a:r>
                    </a:p>
                  </a:txBody>
                  <a:tcPr marL="9525" marR="9525" marT="9525" marB="0" anchor="b">
                    <a:lnL>
                      <a:noFill/>
                    </a:lnL>
                    <a:lnR>
                      <a:noFill/>
                    </a:lnR>
                    <a:lnT>
                      <a:noFill/>
                    </a:lnT>
                    <a:lnB>
                      <a:noFill/>
                    </a:lnB>
                    <a:solidFill>
                      <a:schemeClr val="accent2"/>
                    </a:solidFill>
                  </a:tcPr>
                </a:tc>
                <a:extLst>
                  <a:ext uri="{0D108BD9-81ED-4DB2-BD59-A6C34878D82A}">
                    <a16:rowId xmlns:a16="http://schemas.microsoft.com/office/drawing/2014/main" val="3949767116"/>
                  </a:ext>
                </a:extLst>
              </a:tr>
              <a:tr h="203200">
                <a:tc>
                  <a:txBody>
                    <a:bodyPr/>
                    <a:lstStyle/>
                    <a:p>
                      <a:pPr algn="l" fontAlgn="b"/>
                      <a:r>
                        <a:rPr lang="en-GB" sz="1100" b="0" i="0" u="none" strike="noStrike">
                          <a:solidFill>
                            <a:srgbClr val="000000"/>
                          </a:solidFill>
                          <a:effectLst/>
                          <a:latin typeface="INGMe" panose="02000506040000020004" pitchFamily="2" charset="0"/>
                        </a:rPr>
                        <a:t>Savings Maximiser</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187642</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91432</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49%</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84743</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51440</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27%</a:t>
                      </a:r>
                    </a:p>
                  </a:txBody>
                  <a:tcPr marL="9525" marR="9525" marT="9525" marB="0" anchor="b">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569463523"/>
                  </a:ext>
                </a:extLst>
              </a:tr>
              <a:tr h="203200">
                <a:tc>
                  <a:txBody>
                    <a:bodyPr/>
                    <a:lstStyle/>
                    <a:p>
                      <a:pPr algn="l" fontAlgn="b"/>
                      <a:r>
                        <a:rPr lang="en-GB" sz="1100" b="0" i="0" u="none" strike="noStrike">
                          <a:solidFill>
                            <a:srgbClr val="000000"/>
                          </a:solidFill>
                          <a:effectLst/>
                          <a:latin typeface="INGMe" panose="02000506040000020004" pitchFamily="2" charset="0"/>
                        </a:rPr>
                        <a:t>Orange Everyday</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335423</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77288</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23%</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43660</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23097</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7%</a:t>
                      </a:r>
                    </a:p>
                  </a:txBody>
                  <a:tcPr marL="9525" marR="9525" marT="9525" marB="0" anchor="b">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707093865"/>
                  </a:ext>
                </a:extLst>
              </a:tr>
              <a:tr h="203200">
                <a:tc>
                  <a:txBody>
                    <a:bodyPr/>
                    <a:lstStyle/>
                    <a:p>
                      <a:pPr algn="l" fontAlgn="b"/>
                      <a:r>
                        <a:rPr lang="en-GB" sz="1100" b="0" i="0" u="none" strike="noStrike">
                          <a:solidFill>
                            <a:srgbClr val="000000"/>
                          </a:solidFill>
                          <a:effectLst/>
                          <a:latin typeface="INGMe" panose="02000506040000020004" pitchFamily="2" charset="0"/>
                        </a:rPr>
                        <a:t>Personal Term Deposit</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80721</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16440</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20%</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12019</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4985</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6%</a:t>
                      </a:r>
                    </a:p>
                  </a:txBody>
                  <a:tcPr marL="9525" marR="9525" marT="9525" marB="0" anchor="b">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3873222664"/>
                  </a:ext>
                </a:extLst>
              </a:tr>
              <a:tr h="203200">
                <a:tc>
                  <a:txBody>
                    <a:bodyPr/>
                    <a:lstStyle/>
                    <a:p>
                      <a:pPr algn="l" fontAlgn="b"/>
                      <a:r>
                        <a:rPr lang="en-GB" sz="1100" b="0" i="0" u="none" strike="noStrike">
                          <a:solidFill>
                            <a:srgbClr val="000000"/>
                          </a:solidFill>
                          <a:effectLst/>
                          <a:latin typeface="INGMe" panose="02000506040000020004" pitchFamily="2" charset="0"/>
                        </a:rPr>
                        <a:t>superannuation</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20990</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1376</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7%</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1278</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293</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1%</a:t>
                      </a:r>
                    </a:p>
                  </a:txBody>
                  <a:tcPr marL="9525" marR="9525" marT="9525" marB="0" anchor="b">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4221111690"/>
                  </a:ext>
                </a:extLst>
              </a:tr>
              <a:tr h="203200">
                <a:tc>
                  <a:txBody>
                    <a:bodyPr/>
                    <a:lstStyle/>
                    <a:p>
                      <a:pPr algn="l" fontAlgn="b"/>
                      <a:r>
                        <a:rPr lang="en-GB" sz="1100" b="0" i="0" u="none" strike="noStrike">
                          <a:solidFill>
                            <a:srgbClr val="000000"/>
                          </a:solidFill>
                          <a:effectLst/>
                          <a:latin typeface="INGMe" panose="02000506040000020004" pitchFamily="2" charset="0"/>
                        </a:rPr>
                        <a:t>Motorcycle Insurance</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685</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351</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51%</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dirty="0">
                          <a:solidFill>
                            <a:srgbClr val="000000"/>
                          </a:solidFill>
                          <a:effectLst/>
                          <a:latin typeface="INGMe" panose="02000506040000020004" pitchFamily="2" charset="0"/>
                        </a:rPr>
                        <a:t>0%</a:t>
                      </a:r>
                    </a:p>
                  </a:txBody>
                  <a:tcPr marL="9525" marR="9525" marT="9525" marB="0" anchor="b">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754411858"/>
                  </a:ext>
                </a:extLst>
              </a:tr>
              <a:tr h="203200">
                <a:tc>
                  <a:txBody>
                    <a:bodyPr/>
                    <a:lstStyle/>
                    <a:p>
                      <a:pPr algn="l" fontAlgn="b"/>
                      <a:r>
                        <a:rPr lang="en-GB" sz="1100" b="0" i="0" u="none" strike="noStrike">
                          <a:solidFill>
                            <a:srgbClr val="000000"/>
                          </a:solidFill>
                          <a:effectLst/>
                          <a:latin typeface="INGMe" panose="02000506040000020004" pitchFamily="2" charset="0"/>
                        </a:rPr>
                        <a:t>Pet Insurance</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1439</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637</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44%</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extLst>
                  <a:ext uri="{0D108BD9-81ED-4DB2-BD59-A6C34878D82A}">
                    <a16:rowId xmlns:a16="http://schemas.microsoft.com/office/drawing/2014/main" val="3081863795"/>
                  </a:ext>
                </a:extLst>
              </a:tr>
              <a:tr h="203200">
                <a:tc>
                  <a:txBody>
                    <a:bodyPr/>
                    <a:lstStyle/>
                    <a:p>
                      <a:pPr algn="l" fontAlgn="b"/>
                      <a:r>
                        <a:rPr lang="en-GB" sz="1100" b="0" i="0" u="none" strike="noStrike">
                          <a:solidFill>
                            <a:srgbClr val="000000"/>
                          </a:solidFill>
                          <a:effectLst/>
                          <a:latin typeface="INGMe" panose="02000506040000020004" pitchFamily="2" charset="0"/>
                        </a:rPr>
                        <a:t>Health Insurance</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4740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1921</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41%</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extLst>
                  <a:ext uri="{0D108BD9-81ED-4DB2-BD59-A6C34878D82A}">
                    <a16:rowId xmlns:a16="http://schemas.microsoft.com/office/drawing/2014/main" val="4098413027"/>
                  </a:ext>
                </a:extLst>
              </a:tr>
              <a:tr h="203200">
                <a:tc>
                  <a:txBody>
                    <a:bodyPr/>
                    <a:lstStyle/>
                    <a:p>
                      <a:pPr algn="l" fontAlgn="b"/>
                      <a:r>
                        <a:rPr lang="en-GB" sz="1100" b="0" i="0" u="none" strike="noStrike">
                          <a:solidFill>
                            <a:srgbClr val="000000"/>
                          </a:solidFill>
                          <a:effectLst/>
                          <a:latin typeface="INGMe" panose="02000506040000020004" pitchFamily="2" charset="0"/>
                        </a:rPr>
                        <a:t>Home and Contents Insurance</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8629</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4692</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54%</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extLst>
                  <a:ext uri="{0D108BD9-81ED-4DB2-BD59-A6C34878D82A}">
                    <a16:rowId xmlns:a16="http://schemas.microsoft.com/office/drawing/2014/main" val="1589996011"/>
                  </a:ext>
                </a:extLst>
              </a:tr>
              <a:tr h="203200">
                <a:tc>
                  <a:txBody>
                    <a:bodyPr/>
                    <a:lstStyle/>
                    <a:p>
                      <a:pPr algn="l" fontAlgn="b"/>
                      <a:r>
                        <a:rPr lang="en-GB" sz="1100" b="0" i="0" u="none" strike="noStrike">
                          <a:solidFill>
                            <a:srgbClr val="000000"/>
                          </a:solidFill>
                          <a:effectLst/>
                          <a:latin typeface="INGMe" panose="02000506040000020004" pitchFamily="2" charset="0"/>
                        </a:rPr>
                        <a:t>Car Insurance</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12976</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7690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59%</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extLst>
                  <a:ext uri="{0D108BD9-81ED-4DB2-BD59-A6C34878D82A}">
                    <a16:rowId xmlns:a16="http://schemas.microsoft.com/office/drawing/2014/main" val="3624663389"/>
                  </a:ext>
                </a:extLst>
              </a:tr>
              <a:tr h="203200">
                <a:tc>
                  <a:txBody>
                    <a:bodyPr/>
                    <a:lstStyle/>
                    <a:p>
                      <a:pPr algn="l" fontAlgn="b"/>
                      <a:r>
                        <a:rPr lang="en-GB" sz="1100" b="0" i="0" u="none" strike="noStrike">
                          <a:solidFill>
                            <a:srgbClr val="000000"/>
                          </a:solidFill>
                          <a:effectLst/>
                          <a:latin typeface="INGMe" panose="02000506040000020004" pitchFamily="2" charset="0"/>
                        </a:rPr>
                        <a:t>Fixed Rate</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13383</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1254</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9%</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extLst>
                  <a:ext uri="{0D108BD9-81ED-4DB2-BD59-A6C34878D82A}">
                    <a16:rowId xmlns:a16="http://schemas.microsoft.com/office/drawing/2014/main" val="4177077869"/>
                  </a:ext>
                </a:extLst>
              </a:tr>
              <a:tr h="203200">
                <a:tc>
                  <a:txBody>
                    <a:bodyPr/>
                    <a:lstStyle/>
                    <a:p>
                      <a:pPr algn="l" fontAlgn="b"/>
                      <a:r>
                        <a:rPr lang="en-GB" sz="1100" b="0" i="0" u="none" strike="noStrike">
                          <a:solidFill>
                            <a:srgbClr val="000000"/>
                          </a:solidFill>
                          <a:effectLst/>
                          <a:latin typeface="INGMe" panose="02000506040000020004" pitchFamily="2" charset="0"/>
                        </a:rPr>
                        <a:t>Mortgage Simplifier</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17305</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2016</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12%</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extLst>
                  <a:ext uri="{0D108BD9-81ED-4DB2-BD59-A6C34878D82A}">
                    <a16:rowId xmlns:a16="http://schemas.microsoft.com/office/drawing/2014/main" val="2238180396"/>
                  </a:ext>
                </a:extLst>
              </a:tr>
              <a:tr h="203200">
                <a:tc>
                  <a:txBody>
                    <a:bodyPr/>
                    <a:lstStyle/>
                    <a:p>
                      <a:pPr algn="l" fontAlgn="b"/>
                      <a:r>
                        <a:rPr lang="en-GB" sz="1100" b="0" i="0" u="none" strike="noStrike">
                          <a:solidFill>
                            <a:srgbClr val="000000"/>
                          </a:solidFill>
                          <a:effectLst/>
                          <a:latin typeface="INGMe" panose="02000506040000020004" pitchFamily="2" charset="0"/>
                        </a:rPr>
                        <a:t>Orange Advantage</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22218</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2026</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9%</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extLst>
                  <a:ext uri="{0D108BD9-81ED-4DB2-BD59-A6C34878D82A}">
                    <a16:rowId xmlns:a16="http://schemas.microsoft.com/office/drawing/2014/main" val="602050853"/>
                  </a:ext>
                </a:extLst>
              </a:tr>
              <a:tr h="203200">
                <a:tc>
                  <a:txBody>
                    <a:bodyPr/>
                    <a:lstStyle/>
                    <a:p>
                      <a:pPr algn="l" fontAlgn="b"/>
                      <a:r>
                        <a:rPr lang="en-GB" sz="1100" b="0" i="0" u="none" strike="noStrike">
                          <a:solidFill>
                            <a:srgbClr val="000000"/>
                          </a:solidFill>
                          <a:effectLst/>
                          <a:latin typeface="INGMe" panose="02000506040000020004" pitchFamily="2" charset="0"/>
                        </a:rPr>
                        <a:t>Orange One Low Rate Platinum</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33302</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1520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5%</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extLst>
                  <a:ext uri="{0D108BD9-81ED-4DB2-BD59-A6C34878D82A}">
                    <a16:rowId xmlns:a16="http://schemas.microsoft.com/office/drawing/2014/main" val="2555270765"/>
                  </a:ext>
                </a:extLst>
              </a:tr>
              <a:tr h="203200">
                <a:tc>
                  <a:txBody>
                    <a:bodyPr/>
                    <a:lstStyle/>
                    <a:p>
                      <a:pPr algn="l" fontAlgn="b"/>
                      <a:r>
                        <a:rPr lang="en-GB" sz="1100" b="0" i="0" u="none" strike="noStrike">
                          <a:solidFill>
                            <a:srgbClr val="000000"/>
                          </a:solidFill>
                          <a:effectLst/>
                          <a:latin typeface="INGMe" panose="02000506040000020004" pitchFamily="2" charset="0"/>
                        </a:rPr>
                        <a:t>Orange One Low Rate Classic</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66779</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10037</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15%</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extLst>
                  <a:ext uri="{0D108BD9-81ED-4DB2-BD59-A6C34878D82A}">
                    <a16:rowId xmlns:a16="http://schemas.microsoft.com/office/drawing/2014/main" val="3679327002"/>
                  </a:ext>
                </a:extLst>
              </a:tr>
              <a:tr h="203200">
                <a:tc>
                  <a:txBody>
                    <a:bodyPr/>
                    <a:lstStyle/>
                    <a:p>
                      <a:pPr algn="l" fontAlgn="b"/>
                      <a:r>
                        <a:rPr lang="en-GB" sz="1100" b="0" i="0" u="none" strike="noStrike">
                          <a:solidFill>
                            <a:srgbClr val="000000"/>
                          </a:solidFill>
                          <a:effectLst/>
                          <a:latin typeface="INGMe" panose="02000506040000020004" pitchFamily="2" charset="0"/>
                        </a:rPr>
                        <a:t>ING Personal Loan</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73696</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13184</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18%</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extLst>
                  <a:ext uri="{0D108BD9-81ED-4DB2-BD59-A6C34878D82A}">
                    <a16:rowId xmlns:a16="http://schemas.microsoft.com/office/drawing/2014/main" val="4177942115"/>
                  </a:ext>
                </a:extLst>
              </a:tr>
              <a:tr h="203200">
                <a:tc>
                  <a:txBody>
                    <a:bodyPr/>
                    <a:lstStyle/>
                    <a:p>
                      <a:pPr algn="l" fontAlgn="b"/>
                      <a:r>
                        <a:rPr lang="en-GB" sz="1100" b="0" i="0" u="none" strike="noStrike">
                          <a:solidFill>
                            <a:srgbClr val="000000"/>
                          </a:solidFill>
                          <a:effectLst/>
                          <a:latin typeface="INGMe" panose="02000506040000020004" pitchFamily="2" charset="0"/>
                        </a:rPr>
                        <a:t>Savings Accelerator</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80000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13212</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17%</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0%</a:t>
                      </a:r>
                    </a:p>
                  </a:txBody>
                  <a:tcPr marL="9525" marR="9525" marT="9525" marB="0" anchor="b">
                    <a:lnL>
                      <a:noFill/>
                    </a:lnL>
                    <a:lnR>
                      <a:noFill/>
                    </a:lnR>
                    <a:lnT>
                      <a:noFill/>
                    </a:lnT>
                    <a:lnB>
                      <a:noFill/>
                    </a:lnB>
                  </a:tcPr>
                </a:tc>
                <a:extLst>
                  <a:ext uri="{0D108BD9-81ED-4DB2-BD59-A6C34878D82A}">
                    <a16:rowId xmlns:a16="http://schemas.microsoft.com/office/drawing/2014/main" val="3719468089"/>
                  </a:ext>
                </a:extLst>
              </a:tr>
            </a:tbl>
          </a:graphicData>
        </a:graphic>
      </p:graphicFrame>
      <p:sp>
        <p:nvSpPr>
          <p:cNvPr id="9" name="TextBox 8">
            <a:extLst>
              <a:ext uri="{FF2B5EF4-FFF2-40B4-BE49-F238E27FC236}">
                <a16:creationId xmlns:a16="http://schemas.microsoft.com/office/drawing/2014/main" id="{5DE95D54-6398-FD96-D209-3CA1F162253D}"/>
              </a:ext>
            </a:extLst>
          </p:cNvPr>
          <p:cNvSpPr txBox="1"/>
          <p:nvPr/>
        </p:nvSpPr>
        <p:spPr>
          <a:xfrm>
            <a:off x="9077755" y="1142479"/>
            <a:ext cx="1366787" cy="934478"/>
          </a:xfrm>
          <a:prstGeom prst="rect">
            <a:avLst/>
          </a:prstGeom>
          <a:noFill/>
        </p:spPr>
        <p:txBody>
          <a:bodyPr wrap="square" lIns="36000" tIns="36000" rIns="36000" bIns="36000" rtlCol="0">
            <a:spAutoFit/>
          </a:bodyPr>
          <a:lstStyle/>
          <a:p>
            <a:r>
              <a:rPr lang="en-AU" sz="1400" dirty="0"/>
              <a:t>Total amount of self service activities in the app </a:t>
            </a:r>
          </a:p>
        </p:txBody>
      </p:sp>
    </p:spTree>
    <p:extLst>
      <p:ext uri="{BB962C8B-B14F-4D97-AF65-F5344CB8AC3E}">
        <p14:creationId xmlns:p14="http://schemas.microsoft.com/office/powerpoint/2010/main" val="1409712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0276FB-D9BF-9305-031D-1514C039D108}"/>
              </a:ext>
            </a:extLst>
          </p:cNvPr>
          <p:cNvSpPr>
            <a:spLocks noGrp="1"/>
          </p:cNvSpPr>
          <p:nvPr>
            <p:ph type="sldNum" sz="quarter" idx="11"/>
          </p:nvPr>
        </p:nvSpPr>
        <p:spPr/>
        <p:txBody>
          <a:bodyPr/>
          <a:lstStyle/>
          <a:p>
            <a:fld id="{DDD2A080-DA64-4F5C-9131-47EB793B4410}" type="slidenum">
              <a:rPr lang="en-GB" noProof="0" smtClean="0"/>
              <a:pPr/>
              <a:t>2</a:t>
            </a:fld>
            <a:endParaRPr lang="en-GB" noProof="0" dirty="0"/>
          </a:p>
        </p:txBody>
      </p:sp>
      <p:sp>
        <p:nvSpPr>
          <p:cNvPr id="3" name="Title 2">
            <a:extLst>
              <a:ext uri="{FF2B5EF4-FFF2-40B4-BE49-F238E27FC236}">
                <a16:creationId xmlns:a16="http://schemas.microsoft.com/office/drawing/2014/main" id="{D11E4C7F-30E7-AED2-C7D0-7BAED0B334E4}"/>
              </a:ext>
            </a:extLst>
          </p:cNvPr>
          <p:cNvSpPr>
            <a:spLocks noGrp="1"/>
          </p:cNvSpPr>
          <p:nvPr>
            <p:ph type="title"/>
          </p:nvPr>
        </p:nvSpPr>
        <p:spPr/>
        <p:txBody>
          <a:bodyPr/>
          <a:lstStyle/>
          <a:p>
            <a:r>
              <a:rPr lang="en-NL" dirty="0"/>
              <a:t>Digital conversion – </a:t>
            </a:r>
            <a:r>
              <a:rPr lang="en-NL" b="0" dirty="0"/>
              <a:t>no device split</a:t>
            </a:r>
            <a:endParaRPr lang="en-NL" dirty="0"/>
          </a:p>
        </p:txBody>
      </p:sp>
      <p:sp>
        <p:nvSpPr>
          <p:cNvPr id="6" name="TextBox 5">
            <a:extLst>
              <a:ext uri="{FF2B5EF4-FFF2-40B4-BE49-F238E27FC236}">
                <a16:creationId xmlns:a16="http://schemas.microsoft.com/office/drawing/2014/main" id="{BE800F88-E95B-A052-B0CA-A82FF194D841}"/>
              </a:ext>
            </a:extLst>
          </p:cNvPr>
          <p:cNvSpPr txBox="1"/>
          <p:nvPr/>
        </p:nvSpPr>
        <p:spPr>
          <a:xfrm>
            <a:off x="659008" y="6313473"/>
            <a:ext cx="2639291" cy="226591"/>
          </a:xfrm>
          <a:prstGeom prst="rect">
            <a:avLst/>
          </a:prstGeom>
          <a:noFill/>
        </p:spPr>
        <p:txBody>
          <a:bodyPr wrap="square" lIns="36000" tIns="36000" rIns="36000" bIns="36000" rtlCol="0">
            <a:spAutoFit/>
          </a:bodyPr>
          <a:lstStyle/>
          <a:p>
            <a:r>
              <a:rPr lang="en-NL" sz="1000" dirty="0"/>
              <a:t>Source: Adobe -&gt; as reported in QPC </a:t>
            </a:r>
          </a:p>
        </p:txBody>
      </p:sp>
      <p:graphicFrame>
        <p:nvGraphicFramePr>
          <p:cNvPr id="4" name="Table 3">
            <a:extLst>
              <a:ext uri="{FF2B5EF4-FFF2-40B4-BE49-F238E27FC236}">
                <a16:creationId xmlns:a16="http://schemas.microsoft.com/office/drawing/2014/main" id="{85675CF9-AF08-5D89-E11E-C7BDAAA778BE}"/>
              </a:ext>
            </a:extLst>
          </p:cNvPr>
          <p:cNvGraphicFramePr>
            <a:graphicFrameLocks noGrp="1"/>
          </p:cNvGraphicFramePr>
          <p:nvPr>
            <p:extLst>
              <p:ext uri="{D42A27DB-BD31-4B8C-83A1-F6EECF244321}">
                <p14:modId xmlns:p14="http://schemas.microsoft.com/office/powerpoint/2010/main" val="2454187441"/>
              </p:ext>
            </p:extLst>
          </p:nvPr>
        </p:nvGraphicFramePr>
        <p:xfrm>
          <a:off x="659008" y="1210349"/>
          <a:ext cx="9274701" cy="1970405"/>
        </p:xfrm>
        <a:graphic>
          <a:graphicData uri="http://schemas.openxmlformats.org/drawingml/2006/table">
            <a:tbl>
              <a:tblPr/>
              <a:tblGrid>
                <a:gridCol w="860510">
                  <a:extLst>
                    <a:ext uri="{9D8B030D-6E8A-4147-A177-3AD203B41FA5}">
                      <a16:colId xmlns:a16="http://schemas.microsoft.com/office/drawing/2014/main" val="1541992178"/>
                    </a:ext>
                  </a:extLst>
                </a:gridCol>
                <a:gridCol w="1400327">
                  <a:extLst>
                    <a:ext uri="{9D8B030D-6E8A-4147-A177-3AD203B41FA5}">
                      <a16:colId xmlns:a16="http://schemas.microsoft.com/office/drawing/2014/main" val="3263484153"/>
                    </a:ext>
                  </a:extLst>
                </a:gridCol>
                <a:gridCol w="1007919">
                  <a:extLst>
                    <a:ext uri="{9D8B030D-6E8A-4147-A177-3AD203B41FA5}">
                      <a16:colId xmlns:a16="http://schemas.microsoft.com/office/drawing/2014/main" val="4132693612"/>
                    </a:ext>
                  </a:extLst>
                </a:gridCol>
                <a:gridCol w="1070263">
                  <a:extLst>
                    <a:ext uri="{9D8B030D-6E8A-4147-A177-3AD203B41FA5}">
                      <a16:colId xmlns:a16="http://schemas.microsoft.com/office/drawing/2014/main" val="204365945"/>
                    </a:ext>
                  </a:extLst>
                </a:gridCol>
                <a:gridCol w="1288473">
                  <a:extLst>
                    <a:ext uri="{9D8B030D-6E8A-4147-A177-3AD203B41FA5}">
                      <a16:colId xmlns:a16="http://schemas.microsoft.com/office/drawing/2014/main" val="2377263645"/>
                    </a:ext>
                  </a:extLst>
                </a:gridCol>
                <a:gridCol w="1039091">
                  <a:extLst>
                    <a:ext uri="{9D8B030D-6E8A-4147-A177-3AD203B41FA5}">
                      <a16:colId xmlns:a16="http://schemas.microsoft.com/office/drawing/2014/main" val="3223407985"/>
                    </a:ext>
                  </a:extLst>
                </a:gridCol>
                <a:gridCol w="1288473">
                  <a:extLst>
                    <a:ext uri="{9D8B030D-6E8A-4147-A177-3AD203B41FA5}">
                      <a16:colId xmlns:a16="http://schemas.microsoft.com/office/drawing/2014/main" val="1019494082"/>
                    </a:ext>
                  </a:extLst>
                </a:gridCol>
                <a:gridCol w="1319645">
                  <a:extLst>
                    <a:ext uri="{9D8B030D-6E8A-4147-A177-3AD203B41FA5}">
                      <a16:colId xmlns:a16="http://schemas.microsoft.com/office/drawing/2014/main" val="1967477705"/>
                    </a:ext>
                  </a:extLst>
                </a:gridCol>
              </a:tblGrid>
              <a:tr h="203200">
                <a:tc>
                  <a:txBody>
                    <a:bodyPr/>
                    <a:lstStyle/>
                    <a:p>
                      <a:pPr algn="l" fontAlgn="b"/>
                      <a:r>
                        <a:rPr lang="en-GB" sz="1100" b="1" i="0" u="none" strike="noStrike" dirty="0">
                          <a:solidFill>
                            <a:srgbClr val="000000"/>
                          </a:solidFill>
                          <a:effectLst/>
                          <a:latin typeface="INGMe" panose="02000506040000020004" pitchFamily="2" charset="0"/>
                        </a:rPr>
                        <a:t>quarter</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NewvsCurrent</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Credit Card</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Home Loans</a:t>
                      </a:r>
                    </a:p>
                  </a:txBody>
                  <a:tcPr marL="9525" marR="9525" marT="9525" marB="0" anchor="b">
                    <a:lnL>
                      <a:noFill/>
                    </a:lnL>
                    <a:lnR>
                      <a:noFill/>
                    </a:lnR>
                    <a:lnT>
                      <a:noFill/>
                    </a:lnT>
                    <a:lnB>
                      <a:noFill/>
                    </a:lnB>
                  </a:tcPr>
                </a:tc>
                <a:tc>
                  <a:txBody>
                    <a:bodyPr/>
                    <a:lstStyle/>
                    <a:p>
                      <a:pPr algn="l" fontAlgn="b"/>
                      <a:endParaRPr lang="en-GB" sz="1100" b="1" i="0" u="none" strike="noStrike" dirty="0">
                        <a:solidFill>
                          <a:srgbClr val="000000"/>
                        </a:solidFill>
                        <a:effectLst/>
                        <a:latin typeface="INGMe" panose="02000506040000020004" pitchFamily="2" charset="0"/>
                      </a:endParaRPr>
                    </a:p>
                    <a:p>
                      <a:pPr algn="l" fontAlgn="b"/>
                      <a:r>
                        <a:rPr lang="en-GB" sz="1100" b="1" i="0" u="none" strike="noStrike" dirty="0">
                          <a:solidFill>
                            <a:srgbClr val="000000"/>
                          </a:solidFill>
                          <a:effectLst/>
                          <a:latin typeface="INGMe" panose="02000506040000020004" pitchFamily="2" charset="0"/>
                        </a:rPr>
                        <a:t>Orange Everyday</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Personal Loan</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Savings Maximiser</a:t>
                      </a:r>
                    </a:p>
                  </a:txBody>
                  <a:tcPr marL="9525" marR="9525" marT="9525" marB="0" anchor="b">
                    <a:lnL>
                      <a:noFill/>
                    </a:lnL>
                    <a:lnR>
                      <a:noFill/>
                    </a:lnR>
                    <a:lnT>
                      <a:noFill/>
                    </a:lnT>
                    <a:lnB>
                      <a:noFill/>
                    </a:lnB>
                  </a:tcPr>
                </a:tc>
                <a:tc>
                  <a:txBody>
                    <a:bodyPr/>
                    <a:lstStyle/>
                    <a:p>
                      <a:pPr algn="l" fontAlgn="b"/>
                      <a:endParaRPr lang="en-GB" sz="1100" b="1" i="0" u="none" strike="noStrike" dirty="0">
                        <a:solidFill>
                          <a:srgbClr val="000000"/>
                        </a:solidFill>
                        <a:effectLst/>
                        <a:latin typeface="INGMe" panose="02000506040000020004" pitchFamily="2" charset="0"/>
                      </a:endParaRPr>
                    </a:p>
                    <a:p>
                      <a:pPr algn="l" fontAlgn="b"/>
                      <a:r>
                        <a:rPr lang="en-GB" sz="1100" b="1" i="0" u="none" strike="noStrike" dirty="0">
                          <a:solidFill>
                            <a:srgbClr val="000000"/>
                          </a:solidFill>
                          <a:effectLst/>
                          <a:latin typeface="INGMe" panose="02000506040000020004" pitchFamily="2" charset="0"/>
                        </a:rPr>
                        <a:t>Superannuation </a:t>
                      </a:r>
                    </a:p>
                  </a:txBody>
                  <a:tcPr marL="9525" marR="9525" marT="9525" marB="0" anchor="b">
                    <a:lnL>
                      <a:noFill/>
                    </a:lnL>
                    <a:lnR>
                      <a:noFill/>
                    </a:lnR>
                    <a:lnT>
                      <a:noFill/>
                    </a:lnT>
                    <a:lnB>
                      <a:noFill/>
                    </a:lnB>
                  </a:tcPr>
                </a:tc>
                <a:extLst>
                  <a:ext uri="{0D108BD9-81ED-4DB2-BD59-A6C34878D82A}">
                    <a16:rowId xmlns:a16="http://schemas.microsoft.com/office/drawing/2014/main" val="2276738565"/>
                  </a:ext>
                </a:extLst>
              </a:tr>
              <a:tr h="203200">
                <a:tc>
                  <a:txBody>
                    <a:bodyPr/>
                    <a:lstStyle/>
                    <a:p>
                      <a:pPr algn="l" fontAlgn="b"/>
                      <a:r>
                        <a:rPr lang="en-GB" sz="1100" b="0" i="0" u="none" strike="noStrike">
                          <a:solidFill>
                            <a:srgbClr val="000000"/>
                          </a:solidFill>
                          <a:effectLst/>
                          <a:latin typeface="INGMe" panose="02000506040000020004" pitchFamily="2" charset="0"/>
                        </a:rPr>
                        <a:t>2022 Q4</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Customer</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59%</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18%</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28%</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34%</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91%</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14%</a:t>
                      </a:r>
                    </a:p>
                  </a:txBody>
                  <a:tcPr marL="9525" marR="9525" marT="9525" marB="0" anchor="b">
                    <a:lnL>
                      <a:noFill/>
                    </a:lnL>
                    <a:lnR>
                      <a:noFill/>
                    </a:lnR>
                    <a:lnT>
                      <a:noFill/>
                    </a:lnT>
                    <a:lnB>
                      <a:noFill/>
                    </a:lnB>
                  </a:tcPr>
                </a:tc>
                <a:extLst>
                  <a:ext uri="{0D108BD9-81ED-4DB2-BD59-A6C34878D82A}">
                    <a16:rowId xmlns:a16="http://schemas.microsoft.com/office/drawing/2014/main" val="2537833505"/>
                  </a:ext>
                </a:extLst>
              </a:tr>
              <a:tr h="203200">
                <a:tc>
                  <a:txBody>
                    <a:bodyPr/>
                    <a:lstStyle/>
                    <a:p>
                      <a:pPr algn="l" fontAlgn="b"/>
                      <a:r>
                        <a:rPr lang="en-GB" sz="1100" b="0" i="0" u="none" strike="noStrike">
                          <a:solidFill>
                            <a:srgbClr val="000000"/>
                          </a:solidFill>
                          <a:effectLst/>
                          <a:latin typeface="INGMe" panose="02000506040000020004" pitchFamily="2" charset="0"/>
                        </a:rPr>
                        <a:t>2022 Q4</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Customer&amp;N2B</a:t>
                      </a:r>
                    </a:p>
                  </a:txBody>
                  <a:tcPr marL="9525" marR="9525" marT="9525" marB="0" anchor="b">
                    <a:lnL>
                      <a:noFill/>
                    </a:lnL>
                    <a:lnR>
                      <a:noFill/>
                    </a:lnR>
                    <a:lnT>
                      <a:noFill/>
                    </a:lnT>
                    <a:lnB>
                      <a:noFill/>
                    </a:lnB>
                  </a:tcPr>
                </a:tc>
                <a:tc>
                  <a:txBody>
                    <a:bodyPr/>
                    <a:lstStyle/>
                    <a:p>
                      <a:pPr algn="l" fontAlgn="b"/>
                      <a:r>
                        <a:rPr lang="en-GB" sz="1100" b="0" i="1" u="none" strike="noStrike">
                          <a:solidFill>
                            <a:srgbClr val="B0B0B0"/>
                          </a:solidFill>
                          <a:effectLst/>
                          <a:latin typeface="INGMe" panose="02000506040000020004" pitchFamily="2" charset="0"/>
                        </a:rPr>
                        <a:t>NA</a:t>
                      </a:r>
                    </a:p>
                  </a:txBody>
                  <a:tcPr marL="9525" marR="9525" marT="9525" marB="0" anchor="b">
                    <a:lnL>
                      <a:noFill/>
                    </a:lnL>
                    <a:lnR>
                      <a:noFill/>
                    </a:lnR>
                    <a:lnT>
                      <a:noFill/>
                    </a:lnT>
                    <a:lnB>
                      <a:noFill/>
                    </a:lnB>
                  </a:tcPr>
                </a:tc>
                <a:tc>
                  <a:txBody>
                    <a:bodyPr/>
                    <a:lstStyle/>
                    <a:p>
                      <a:pPr algn="l" fontAlgn="b"/>
                      <a:r>
                        <a:rPr lang="en-GB" sz="1100" b="0" i="1" u="none" strike="noStrike">
                          <a:solidFill>
                            <a:srgbClr val="B0B0B0"/>
                          </a:solidFill>
                          <a:effectLst/>
                          <a:latin typeface="INGMe" panose="02000506040000020004" pitchFamily="2" charset="0"/>
                        </a:rPr>
                        <a:t>NA</a:t>
                      </a:r>
                    </a:p>
                  </a:txBody>
                  <a:tcPr marL="9525" marR="9525" marT="9525" marB="0" anchor="b">
                    <a:lnL>
                      <a:noFill/>
                    </a:lnL>
                    <a:lnR>
                      <a:noFill/>
                    </a:lnR>
                    <a:lnT>
                      <a:noFill/>
                    </a:lnT>
                    <a:lnB>
                      <a:noFill/>
                    </a:lnB>
                  </a:tcPr>
                </a:tc>
                <a:tc>
                  <a:txBody>
                    <a:bodyPr/>
                    <a:lstStyle/>
                    <a:p>
                      <a:pPr algn="l" fontAlgn="b"/>
                      <a:r>
                        <a:rPr lang="en-GB" sz="1100" b="0" i="1" u="none" strike="noStrike">
                          <a:solidFill>
                            <a:srgbClr val="B0B0B0"/>
                          </a:solidFill>
                          <a:effectLst/>
                          <a:latin typeface="INGMe" panose="02000506040000020004" pitchFamily="2" charset="0"/>
                        </a:rPr>
                        <a:t>NA</a:t>
                      </a:r>
                    </a:p>
                  </a:txBody>
                  <a:tcPr marL="9525" marR="9525" marT="9525" marB="0" anchor="b">
                    <a:lnL>
                      <a:noFill/>
                    </a:lnL>
                    <a:lnR>
                      <a:noFill/>
                    </a:lnR>
                    <a:lnT>
                      <a:noFill/>
                    </a:lnT>
                    <a:lnB>
                      <a:noFill/>
                    </a:lnB>
                  </a:tcPr>
                </a:tc>
                <a:tc>
                  <a:txBody>
                    <a:bodyPr/>
                    <a:lstStyle/>
                    <a:p>
                      <a:pPr algn="l" fontAlgn="b"/>
                      <a:r>
                        <a:rPr lang="en-GB" sz="1100" b="0" i="1" u="none" strike="noStrike">
                          <a:solidFill>
                            <a:srgbClr val="B0B0B0"/>
                          </a:solidFill>
                          <a:effectLst/>
                          <a:latin typeface="INGMe" panose="02000506040000020004" pitchFamily="2" charset="0"/>
                        </a:rPr>
                        <a:t>NA</a:t>
                      </a:r>
                    </a:p>
                  </a:txBody>
                  <a:tcPr marL="9525" marR="9525" marT="9525" marB="0" anchor="b">
                    <a:lnL>
                      <a:noFill/>
                    </a:lnL>
                    <a:lnR>
                      <a:noFill/>
                    </a:lnR>
                    <a:lnT>
                      <a:noFill/>
                    </a:lnT>
                    <a:lnB>
                      <a:noFill/>
                    </a:lnB>
                  </a:tcPr>
                </a:tc>
                <a:tc>
                  <a:txBody>
                    <a:bodyPr/>
                    <a:lstStyle/>
                    <a:p>
                      <a:pPr algn="l" fontAlgn="b"/>
                      <a:r>
                        <a:rPr lang="en-GB" sz="1100" b="0" i="1" u="none" strike="noStrike">
                          <a:solidFill>
                            <a:srgbClr val="B0B0B0"/>
                          </a:solidFill>
                          <a:effectLst/>
                          <a:latin typeface="INGMe" panose="02000506040000020004" pitchFamily="2" charset="0"/>
                        </a:rPr>
                        <a:t>NA</a:t>
                      </a:r>
                    </a:p>
                  </a:txBody>
                  <a:tcPr marL="9525" marR="9525" marT="9525" marB="0" anchor="b">
                    <a:lnL>
                      <a:noFill/>
                    </a:lnL>
                    <a:lnR>
                      <a:noFill/>
                    </a:lnR>
                    <a:lnT>
                      <a:noFill/>
                    </a:lnT>
                    <a:lnB>
                      <a:noFill/>
                    </a:lnB>
                  </a:tcPr>
                </a:tc>
                <a:tc>
                  <a:txBody>
                    <a:bodyPr/>
                    <a:lstStyle/>
                    <a:p>
                      <a:pPr algn="l" fontAlgn="b"/>
                      <a:r>
                        <a:rPr lang="en-GB" sz="1100" b="0" i="1" u="none" strike="noStrike">
                          <a:solidFill>
                            <a:srgbClr val="B0B0B0"/>
                          </a:solidFill>
                          <a:effectLst/>
                          <a:latin typeface="INGMe" panose="02000506040000020004" pitchFamily="2" charset="0"/>
                        </a:rPr>
                        <a:t>NA</a:t>
                      </a:r>
                    </a:p>
                  </a:txBody>
                  <a:tcPr marL="9525" marR="9525" marT="9525" marB="0" anchor="b">
                    <a:lnL>
                      <a:noFill/>
                    </a:lnL>
                    <a:lnR>
                      <a:noFill/>
                    </a:lnR>
                    <a:lnT>
                      <a:noFill/>
                    </a:lnT>
                    <a:lnB>
                      <a:noFill/>
                    </a:lnB>
                  </a:tcPr>
                </a:tc>
                <a:extLst>
                  <a:ext uri="{0D108BD9-81ED-4DB2-BD59-A6C34878D82A}">
                    <a16:rowId xmlns:a16="http://schemas.microsoft.com/office/drawing/2014/main" val="650538074"/>
                  </a:ext>
                </a:extLst>
              </a:tr>
              <a:tr h="203200">
                <a:tc>
                  <a:txBody>
                    <a:bodyPr/>
                    <a:lstStyle/>
                    <a:p>
                      <a:pPr algn="l" fontAlgn="b"/>
                      <a:r>
                        <a:rPr lang="en-GB" sz="1100" b="0" i="0" u="none" strike="noStrike">
                          <a:solidFill>
                            <a:srgbClr val="000000"/>
                          </a:solidFill>
                          <a:effectLst/>
                          <a:latin typeface="INGMe" panose="02000506040000020004" pitchFamily="2" charset="0"/>
                        </a:rPr>
                        <a:t>2022 Q4</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N2B</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32%</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12%</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23%</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63%</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12%</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25%</a:t>
                      </a:r>
                    </a:p>
                  </a:txBody>
                  <a:tcPr marL="9525" marR="9525" marT="9525" marB="0" anchor="b">
                    <a:lnL>
                      <a:noFill/>
                    </a:lnL>
                    <a:lnR>
                      <a:noFill/>
                    </a:lnR>
                    <a:lnT>
                      <a:noFill/>
                    </a:lnT>
                    <a:lnB>
                      <a:noFill/>
                    </a:lnB>
                  </a:tcPr>
                </a:tc>
                <a:extLst>
                  <a:ext uri="{0D108BD9-81ED-4DB2-BD59-A6C34878D82A}">
                    <a16:rowId xmlns:a16="http://schemas.microsoft.com/office/drawing/2014/main" val="656216501"/>
                  </a:ext>
                </a:extLst>
              </a:tr>
              <a:tr h="203200">
                <a:tc>
                  <a:txBody>
                    <a:bodyPr/>
                    <a:lstStyle/>
                    <a:p>
                      <a:pPr algn="l" fontAlgn="b"/>
                      <a:r>
                        <a:rPr lang="en-GB" sz="1100" b="0" i="0" u="none" strike="noStrike">
                          <a:solidFill>
                            <a:srgbClr val="000000"/>
                          </a:solidFill>
                          <a:effectLst/>
                          <a:latin typeface="INGMe" panose="02000506040000020004" pitchFamily="2" charset="0"/>
                        </a:rPr>
                        <a:t>2023 Q1</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Customer</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45%</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17%</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30%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29%</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77%</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9%</a:t>
                      </a:r>
                    </a:p>
                  </a:txBody>
                  <a:tcPr marL="9525" marR="9525" marT="9525" marB="0" anchor="b">
                    <a:lnL>
                      <a:noFill/>
                    </a:lnL>
                    <a:lnR>
                      <a:noFill/>
                    </a:lnR>
                    <a:lnT>
                      <a:noFill/>
                    </a:lnT>
                    <a:lnB>
                      <a:noFill/>
                    </a:lnB>
                  </a:tcPr>
                </a:tc>
                <a:extLst>
                  <a:ext uri="{0D108BD9-81ED-4DB2-BD59-A6C34878D82A}">
                    <a16:rowId xmlns:a16="http://schemas.microsoft.com/office/drawing/2014/main" val="3856963975"/>
                  </a:ext>
                </a:extLst>
              </a:tr>
              <a:tr h="203200">
                <a:tc>
                  <a:txBody>
                    <a:bodyPr/>
                    <a:lstStyle/>
                    <a:p>
                      <a:pPr algn="l" fontAlgn="b"/>
                      <a:r>
                        <a:rPr lang="en-GB" sz="1100" b="0" i="0" u="none" strike="noStrike">
                          <a:solidFill>
                            <a:srgbClr val="000000"/>
                          </a:solidFill>
                          <a:effectLst/>
                          <a:latin typeface="INGMe" panose="02000506040000020004" pitchFamily="2" charset="0"/>
                        </a:rPr>
                        <a:t>2023 Q1</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Customer&amp;N2B</a:t>
                      </a:r>
                    </a:p>
                  </a:txBody>
                  <a:tcPr marL="9525" marR="9525" marT="9525" marB="0" anchor="b">
                    <a:lnL>
                      <a:noFill/>
                    </a:lnL>
                    <a:lnR>
                      <a:noFill/>
                    </a:lnR>
                    <a:lnT>
                      <a:noFill/>
                    </a:lnT>
                    <a:lnB>
                      <a:noFill/>
                    </a:lnB>
                  </a:tcPr>
                </a:tc>
                <a:tc>
                  <a:txBody>
                    <a:bodyPr/>
                    <a:lstStyle/>
                    <a:p>
                      <a:pPr algn="l" fontAlgn="b"/>
                      <a:r>
                        <a:rPr lang="en-GB" sz="1100" b="0" i="1" u="none" strike="noStrike">
                          <a:solidFill>
                            <a:srgbClr val="B0B0B0"/>
                          </a:solidFill>
                          <a:effectLst/>
                          <a:latin typeface="INGMe" panose="02000506040000020004" pitchFamily="2" charset="0"/>
                        </a:rPr>
                        <a:t>NA</a:t>
                      </a:r>
                    </a:p>
                  </a:txBody>
                  <a:tcPr marL="9525" marR="9525" marT="9525" marB="0" anchor="b">
                    <a:lnL>
                      <a:noFill/>
                    </a:lnL>
                    <a:lnR>
                      <a:noFill/>
                    </a:lnR>
                    <a:lnT>
                      <a:noFill/>
                    </a:lnT>
                    <a:lnB>
                      <a:noFill/>
                    </a:lnB>
                  </a:tcPr>
                </a:tc>
                <a:tc>
                  <a:txBody>
                    <a:bodyPr/>
                    <a:lstStyle/>
                    <a:p>
                      <a:pPr algn="l" fontAlgn="b"/>
                      <a:r>
                        <a:rPr lang="en-GB" sz="1100" b="0" i="1" u="none" strike="noStrike">
                          <a:solidFill>
                            <a:srgbClr val="B0B0B0"/>
                          </a:solidFill>
                          <a:effectLst/>
                          <a:latin typeface="INGMe" panose="02000506040000020004" pitchFamily="2" charset="0"/>
                        </a:rPr>
                        <a:t>NA</a:t>
                      </a:r>
                    </a:p>
                  </a:txBody>
                  <a:tcPr marL="9525" marR="9525" marT="9525" marB="0" anchor="b">
                    <a:lnL>
                      <a:noFill/>
                    </a:lnL>
                    <a:lnR>
                      <a:noFill/>
                    </a:lnR>
                    <a:lnT>
                      <a:noFill/>
                    </a:lnT>
                    <a:lnB>
                      <a:noFill/>
                    </a:lnB>
                  </a:tcPr>
                </a:tc>
                <a:tc>
                  <a:txBody>
                    <a:bodyPr/>
                    <a:lstStyle/>
                    <a:p>
                      <a:pPr algn="l" fontAlgn="b"/>
                      <a:r>
                        <a:rPr lang="en-GB" sz="1100" b="0" i="1" u="none" strike="noStrike">
                          <a:solidFill>
                            <a:srgbClr val="B0B0B0"/>
                          </a:solidFill>
                          <a:effectLst/>
                          <a:latin typeface="INGMe" panose="02000506040000020004" pitchFamily="2" charset="0"/>
                        </a:rPr>
                        <a:t>NA</a:t>
                      </a:r>
                    </a:p>
                  </a:txBody>
                  <a:tcPr marL="9525" marR="9525" marT="9525" marB="0" anchor="b">
                    <a:lnL>
                      <a:noFill/>
                    </a:lnL>
                    <a:lnR>
                      <a:noFill/>
                    </a:lnR>
                    <a:lnT>
                      <a:noFill/>
                    </a:lnT>
                    <a:lnB>
                      <a:noFill/>
                    </a:lnB>
                  </a:tcPr>
                </a:tc>
                <a:tc>
                  <a:txBody>
                    <a:bodyPr/>
                    <a:lstStyle/>
                    <a:p>
                      <a:pPr algn="l" fontAlgn="b"/>
                      <a:r>
                        <a:rPr lang="en-GB" sz="1100" b="0" i="1" u="none" strike="noStrike">
                          <a:solidFill>
                            <a:srgbClr val="B0B0B0"/>
                          </a:solidFill>
                          <a:effectLst/>
                          <a:latin typeface="INGMe" panose="02000506040000020004" pitchFamily="2" charset="0"/>
                        </a:rPr>
                        <a:t>NA</a:t>
                      </a:r>
                    </a:p>
                  </a:txBody>
                  <a:tcPr marL="9525" marR="9525" marT="9525" marB="0" anchor="b">
                    <a:lnL>
                      <a:noFill/>
                    </a:lnL>
                    <a:lnR>
                      <a:noFill/>
                    </a:lnR>
                    <a:lnT>
                      <a:noFill/>
                    </a:lnT>
                    <a:lnB>
                      <a:noFill/>
                    </a:lnB>
                  </a:tcPr>
                </a:tc>
                <a:tc>
                  <a:txBody>
                    <a:bodyPr/>
                    <a:lstStyle/>
                    <a:p>
                      <a:pPr algn="l" fontAlgn="b"/>
                      <a:r>
                        <a:rPr lang="en-GB" sz="1100" b="0" i="1" u="none" strike="noStrike">
                          <a:solidFill>
                            <a:srgbClr val="B0B0B0"/>
                          </a:solidFill>
                          <a:effectLst/>
                          <a:latin typeface="INGMe" panose="02000506040000020004" pitchFamily="2" charset="0"/>
                        </a:rPr>
                        <a:t>NA</a:t>
                      </a:r>
                    </a:p>
                  </a:txBody>
                  <a:tcPr marL="9525" marR="9525" marT="9525" marB="0" anchor="b">
                    <a:lnL>
                      <a:noFill/>
                    </a:lnL>
                    <a:lnR>
                      <a:noFill/>
                    </a:lnR>
                    <a:lnT>
                      <a:noFill/>
                    </a:lnT>
                    <a:lnB>
                      <a:noFill/>
                    </a:lnB>
                  </a:tcPr>
                </a:tc>
                <a:tc>
                  <a:txBody>
                    <a:bodyPr/>
                    <a:lstStyle/>
                    <a:p>
                      <a:pPr algn="l" fontAlgn="b"/>
                      <a:r>
                        <a:rPr lang="en-GB" sz="1100" b="0" i="1" u="none" strike="noStrike">
                          <a:solidFill>
                            <a:srgbClr val="B0B0B0"/>
                          </a:solidFill>
                          <a:effectLst/>
                          <a:latin typeface="INGMe" panose="02000506040000020004" pitchFamily="2" charset="0"/>
                        </a:rPr>
                        <a:t>NA</a:t>
                      </a:r>
                    </a:p>
                  </a:txBody>
                  <a:tcPr marL="9525" marR="9525" marT="9525" marB="0" anchor="b">
                    <a:lnL>
                      <a:noFill/>
                    </a:lnL>
                    <a:lnR>
                      <a:noFill/>
                    </a:lnR>
                    <a:lnT>
                      <a:noFill/>
                    </a:lnT>
                    <a:lnB>
                      <a:noFill/>
                    </a:lnB>
                  </a:tcPr>
                </a:tc>
                <a:extLst>
                  <a:ext uri="{0D108BD9-81ED-4DB2-BD59-A6C34878D82A}">
                    <a16:rowId xmlns:a16="http://schemas.microsoft.com/office/drawing/2014/main" val="2235965641"/>
                  </a:ext>
                </a:extLst>
              </a:tr>
              <a:tr h="203200">
                <a:tc>
                  <a:txBody>
                    <a:bodyPr/>
                    <a:lstStyle/>
                    <a:p>
                      <a:pPr algn="l" fontAlgn="b"/>
                      <a:r>
                        <a:rPr lang="en-GB" sz="1100" b="0" i="0" u="none" strike="noStrike">
                          <a:solidFill>
                            <a:srgbClr val="000000"/>
                          </a:solidFill>
                          <a:effectLst/>
                          <a:latin typeface="INGMe" panose="02000506040000020004" pitchFamily="2" charset="0"/>
                        </a:rPr>
                        <a:t>2023 Q1</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N2B</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28%</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13%</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25%</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68%</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16%</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18%</a:t>
                      </a:r>
                    </a:p>
                  </a:txBody>
                  <a:tcPr marL="9525" marR="9525" marT="9525" marB="0" anchor="b">
                    <a:lnL>
                      <a:noFill/>
                    </a:lnL>
                    <a:lnR>
                      <a:noFill/>
                    </a:lnR>
                    <a:lnT>
                      <a:noFill/>
                    </a:lnT>
                    <a:lnB>
                      <a:noFill/>
                    </a:lnB>
                  </a:tcPr>
                </a:tc>
                <a:extLst>
                  <a:ext uri="{0D108BD9-81ED-4DB2-BD59-A6C34878D82A}">
                    <a16:rowId xmlns:a16="http://schemas.microsoft.com/office/drawing/2014/main" val="1097068058"/>
                  </a:ext>
                </a:extLst>
              </a:tr>
              <a:tr h="203200">
                <a:tc>
                  <a:txBody>
                    <a:bodyPr/>
                    <a:lstStyle/>
                    <a:p>
                      <a:pPr algn="l" fontAlgn="b"/>
                      <a:r>
                        <a:rPr lang="en-GB" sz="1100" b="0" i="0" u="none" strike="noStrike">
                          <a:solidFill>
                            <a:srgbClr val="000000"/>
                          </a:solidFill>
                          <a:effectLst/>
                          <a:latin typeface="INGMe" panose="02000506040000020004" pitchFamily="2" charset="0"/>
                        </a:rPr>
                        <a:t>2023 Q2</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Customer</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15%</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76%</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5%</a:t>
                      </a:r>
                    </a:p>
                  </a:txBody>
                  <a:tcPr marL="9525" marR="9525" marT="9525" marB="0" anchor="b">
                    <a:lnL>
                      <a:noFill/>
                    </a:lnL>
                    <a:lnR>
                      <a:noFill/>
                    </a:lnR>
                    <a:lnT>
                      <a:noFill/>
                    </a:lnT>
                    <a:lnB>
                      <a:noFill/>
                    </a:lnB>
                  </a:tcPr>
                </a:tc>
                <a:extLst>
                  <a:ext uri="{0D108BD9-81ED-4DB2-BD59-A6C34878D82A}">
                    <a16:rowId xmlns:a16="http://schemas.microsoft.com/office/drawing/2014/main" val="2153445458"/>
                  </a:ext>
                </a:extLst>
              </a:tr>
              <a:tr h="203200">
                <a:tc>
                  <a:txBody>
                    <a:bodyPr/>
                    <a:lstStyle/>
                    <a:p>
                      <a:pPr algn="l" fontAlgn="b"/>
                      <a:r>
                        <a:rPr lang="en-GB" sz="1100" b="0" i="0" u="none" strike="noStrike">
                          <a:solidFill>
                            <a:srgbClr val="000000"/>
                          </a:solidFill>
                          <a:effectLst/>
                          <a:latin typeface="INGMe" panose="02000506040000020004" pitchFamily="2" charset="0"/>
                        </a:rPr>
                        <a:t>2023 Q2</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Customer&amp;N2B</a:t>
                      </a:r>
                    </a:p>
                  </a:txBody>
                  <a:tcPr marL="9525" marR="9525" marT="9525" marB="0" anchor="b">
                    <a:lnL>
                      <a:noFill/>
                    </a:lnL>
                    <a:lnR>
                      <a:noFill/>
                    </a:lnR>
                    <a:lnT>
                      <a:noFill/>
                    </a:lnT>
                    <a:lnB>
                      <a:noFill/>
                    </a:lnB>
                  </a:tcPr>
                </a:tc>
                <a:tc>
                  <a:txBody>
                    <a:bodyPr/>
                    <a:lstStyle/>
                    <a:p>
                      <a:pPr algn="l" fontAlgn="b"/>
                      <a:r>
                        <a:rPr lang="en-GB" sz="1100" b="0" i="1" u="none" strike="noStrike">
                          <a:solidFill>
                            <a:srgbClr val="B0B0B0"/>
                          </a:solidFill>
                          <a:effectLst/>
                          <a:latin typeface="INGMe" panose="02000506040000020004" pitchFamily="2" charset="0"/>
                        </a:rPr>
                        <a:t>NA</a:t>
                      </a:r>
                    </a:p>
                  </a:txBody>
                  <a:tcPr marL="9525" marR="9525" marT="9525" marB="0" anchor="b">
                    <a:lnL>
                      <a:noFill/>
                    </a:lnL>
                    <a:lnR>
                      <a:noFill/>
                    </a:lnR>
                    <a:lnT>
                      <a:noFill/>
                    </a:lnT>
                    <a:lnB>
                      <a:noFill/>
                    </a:lnB>
                  </a:tcPr>
                </a:tc>
                <a:tc>
                  <a:txBody>
                    <a:bodyPr/>
                    <a:lstStyle/>
                    <a:p>
                      <a:pPr algn="l" fontAlgn="b"/>
                      <a:r>
                        <a:rPr lang="en-GB" sz="1100" b="0" i="1" u="none" strike="noStrike">
                          <a:solidFill>
                            <a:srgbClr val="B0B0B0"/>
                          </a:solidFill>
                          <a:effectLst/>
                          <a:latin typeface="INGMe" panose="02000506040000020004" pitchFamily="2" charset="0"/>
                        </a:rPr>
                        <a:t>NA</a:t>
                      </a:r>
                    </a:p>
                  </a:txBody>
                  <a:tcPr marL="9525" marR="9525" marT="9525" marB="0" anchor="b">
                    <a:lnL>
                      <a:noFill/>
                    </a:lnL>
                    <a:lnR>
                      <a:noFill/>
                    </a:lnR>
                    <a:lnT>
                      <a:noFill/>
                    </a:lnT>
                    <a:lnB>
                      <a:noFill/>
                    </a:lnB>
                  </a:tcPr>
                </a:tc>
                <a:tc>
                  <a:txBody>
                    <a:bodyPr/>
                    <a:lstStyle/>
                    <a:p>
                      <a:pPr algn="l" fontAlgn="b"/>
                      <a:r>
                        <a:rPr lang="en-GB" sz="1100" b="0" i="1" u="none" strike="noStrike">
                          <a:solidFill>
                            <a:srgbClr val="B0B0B0"/>
                          </a:solidFill>
                          <a:effectLst/>
                          <a:latin typeface="INGMe" panose="02000506040000020004" pitchFamily="2" charset="0"/>
                        </a:rPr>
                        <a:t>NA</a:t>
                      </a:r>
                    </a:p>
                  </a:txBody>
                  <a:tcPr marL="9525" marR="9525" marT="9525" marB="0" anchor="b">
                    <a:lnL>
                      <a:noFill/>
                    </a:lnL>
                    <a:lnR>
                      <a:noFill/>
                    </a:lnR>
                    <a:lnT>
                      <a:noFill/>
                    </a:lnT>
                    <a:lnB>
                      <a:noFill/>
                    </a:lnB>
                  </a:tcPr>
                </a:tc>
                <a:tc>
                  <a:txBody>
                    <a:bodyPr/>
                    <a:lstStyle/>
                    <a:p>
                      <a:pPr algn="l" fontAlgn="b"/>
                      <a:r>
                        <a:rPr lang="en-GB" sz="1100" b="0" i="1" u="none" strike="noStrike">
                          <a:solidFill>
                            <a:srgbClr val="B0B0B0"/>
                          </a:solidFill>
                          <a:effectLst/>
                          <a:latin typeface="INGMe" panose="02000506040000020004" pitchFamily="2" charset="0"/>
                        </a:rPr>
                        <a:t>NA</a:t>
                      </a:r>
                    </a:p>
                  </a:txBody>
                  <a:tcPr marL="9525" marR="9525" marT="9525" marB="0" anchor="b">
                    <a:lnL>
                      <a:noFill/>
                    </a:lnL>
                    <a:lnR>
                      <a:noFill/>
                    </a:lnR>
                    <a:lnT>
                      <a:noFill/>
                    </a:lnT>
                    <a:lnB>
                      <a:noFill/>
                    </a:lnB>
                  </a:tcPr>
                </a:tc>
                <a:tc>
                  <a:txBody>
                    <a:bodyPr/>
                    <a:lstStyle/>
                    <a:p>
                      <a:pPr algn="l" fontAlgn="b"/>
                      <a:r>
                        <a:rPr lang="en-GB" sz="1100" b="0" i="1" u="none" strike="noStrike">
                          <a:solidFill>
                            <a:srgbClr val="B0B0B0"/>
                          </a:solidFill>
                          <a:effectLst/>
                          <a:latin typeface="INGMe" panose="02000506040000020004" pitchFamily="2" charset="0"/>
                        </a:rPr>
                        <a:t>NA</a:t>
                      </a:r>
                    </a:p>
                  </a:txBody>
                  <a:tcPr marL="9525" marR="9525" marT="9525" marB="0" anchor="b">
                    <a:lnL>
                      <a:noFill/>
                    </a:lnL>
                    <a:lnR>
                      <a:noFill/>
                    </a:lnR>
                    <a:lnT>
                      <a:noFill/>
                    </a:lnT>
                    <a:lnB>
                      <a:noFill/>
                    </a:lnB>
                  </a:tcPr>
                </a:tc>
                <a:tc>
                  <a:txBody>
                    <a:bodyPr/>
                    <a:lstStyle/>
                    <a:p>
                      <a:pPr algn="l" fontAlgn="b"/>
                      <a:r>
                        <a:rPr lang="en-GB" sz="1100" b="0" i="1" u="none" strike="noStrike" dirty="0">
                          <a:solidFill>
                            <a:srgbClr val="B0B0B0"/>
                          </a:solidFill>
                          <a:effectLst/>
                          <a:latin typeface="INGMe" panose="02000506040000020004" pitchFamily="2" charset="0"/>
                        </a:rPr>
                        <a:t>NA</a:t>
                      </a:r>
                    </a:p>
                  </a:txBody>
                  <a:tcPr marL="9525" marR="9525" marT="9525" marB="0" anchor="b">
                    <a:lnL>
                      <a:noFill/>
                    </a:lnL>
                    <a:lnR>
                      <a:noFill/>
                    </a:lnR>
                    <a:lnT>
                      <a:noFill/>
                    </a:lnT>
                    <a:lnB>
                      <a:noFill/>
                    </a:lnB>
                  </a:tcPr>
                </a:tc>
                <a:extLst>
                  <a:ext uri="{0D108BD9-81ED-4DB2-BD59-A6C34878D82A}">
                    <a16:rowId xmlns:a16="http://schemas.microsoft.com/office/drawing/2014/main" val="2192541609"/>
                  </a:ext>
                </a:extLst>
              </a:tr>
            </a:tbl>
          </a:graphicData>
        </a:graphic>
      </p:graphicFrame>
    </p:spTree>
    <p:extLst>
      <p:ext uri="{BB962C8B-B14F-4D97-AF65-F5344CB8AC3E}">
        <p14:creationId xmlns:p14="http://schemas.microsoft.com/office/powerpoint/2010/main" val="798610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36610" y="534722"/>
            <a:ext cx="10803707" cy="495502"/>
          </a:xfrm>
        </p:spPr>
        <p:txBody>
          <a:bodyPr anchor="t">
            <a:normAutofit/>
          </a:bodyPr>
          <a:lstStyle/>
          <a:p>
            <a:r>
              <a:rPr lang="en-AU" dirty="0">
                <a:solidFill>
                  <a:schemeClr val="bg1">
                    <a:lumMod val="50000"/>
                  </a:schemeClr>
                </a:solidFill>
              </a:rPr>
              <a:t>Cross sell Sales (Moniek) </a:t>
            </a:r>
            <a:endParaRPr lang="en-AU" sz="2000" b="0" dirty="0">
              <a:solidFill>
                <a:schemeClr val="bg1">
                  <a:lumMod val="50000"/>
                </a:schemeClr>
              </a:solidFill>
            </a:endParaRPr>
          </a:p>
        </p:txBody>
      </p:sp>
      <p:sp>
        <p:nvSpPr>
          <p:cNvPr id="22" name="Rectangle 3"/>
          <p:cNvSpPr txBox="1">
            <a:spLocks noChangeArrowheads="1"/>
          </p:cNvSpPr>
          <p:nvPr/>
        </p:nvSpPr>
        <p:spPr>
          <a:xfrm>
            <a:off x="716374" y="3505200"/>
            <a:ext cx="2701271" cy="123748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600"/>
              </a:lnSpc>
              <a:buNone/>
            </a:pPr>
            <a:endParaRPr lang="en-AU" sz="700" dirty="0">
              <a:solidFill>
                <a:schemeClr val="bg2"/>
              </a:solidFill>
            </a:endParaRPr>
          </a:p>
        </p:txBody>
      </p:sp>
      <p:sp>
        <p:nvSpPr>
          <p:cNvPr id="16" name="Rectangle 3"/>
          <p:cNvSpPr txBox="1">
            <a:spLocks noChangeArrowheads="1"/>
          </p:cNvSpPr>
          <p:nvPr/>
        </p:nvSpPr>
        <p:spPr>
          <a:xfrm>
            <a:off x="9540240" y="181359"/>
            <a:ext cx="2431977" cy="3825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ts val="1600"/>
              </a:lnSpc>
              <a:buNone/>
            </a:pPr>
            <a:r>
              <a:rPr lang="en-AU" sz="900" dirty="0">
                <a:solidFill>
                  <a:schemeClr val="bg2"/>
                </a:solidFill>
              </a:rPr>
              <a:t>October 2019</a:t>
            </a:r>
          </a:p>
          <a:p>
            <a:pPr marL="0" indent="0" algn="r">
              <a:lnSpc>
                <a:spcPts val="1600"/>
              </a:lnSpc>
              <a:buNone/>
            </a:pPr>
            <a:endParaRPr lang="en-AU" sz="700" dirty="0">
              <a:solidFill>
                <a:schemeClr val="bg2"/>
              </a:solidFill>
            </a:endParaRPr>
          </a:p>
        </p:txBody>
      </p:sp>
      <p:sp>
        <p:nvSpPr>
          <p:cNvPr id="2" name="TextBox 1"/>
          <p:cNvSpPr txBox="1"/>
          <p:nvPr/>
        </p:nvSpPr>
        <p:spPr>
          <a:xfrm>
            <a:off x="806521" y="1261621"/>
            <a:ext cx="10479641" cy="2031325"/>
          </a:xfrm>
          <a:prstGeom prst="rect">
            <a:avLst/>
          </a:prstGeom>
          <a:noFill/>
        </p:spPr>
        <p:txBody>
          <a:bodyPr wrap="square" rtlCol="0">
            <a:spAutoFit/>
          </a:bodyPr>
          <a:lstStyle/>
          <a:p>
            <a:r>
              <a:rPr lang="en-AU" dirty="0"/>
              <a:t>YY22 and FY23 YTD</a:t>
            </a:r>
          </a:p>
          <a:p>
            <a:pPr marL="342900" indent="-342900">
              <a:buAutoNum type="arabicPeriod"/>
            </a:pPr>
            <a:r>
              <a:rPr lang="en-AU" dirty="0"/>
              <a:t>New to bank v existing split by product</a:t>
            </a:r>
          </a:p>
          <a:p>
            <a:pPr marL="342900" indent="-342900">
              <a:buFontTx/>
              <a:buAutoNum type="arabicPeriod"/>
            </a:pPr>
            <a:r>
              <a:rPr lang="en-AU" dirty="0"/>
              <a:t>New to bank v existing split overall</a:t>
            </a:r>
          </a:p>
          <a:p>
            <a:pPr marL="342900" indent="-342900">
              <a:buAutoNum type="arabicPeriod"/>
            </a:pPr>
            <a:endParaRPr lang="en-AU" dirty="0"/>
          </a:p>
          <a:p>
            <a:r>
              <a:rPr lang="en-AU" dirty="0"/>
              <a:t>Source: digital sales report (tableau)</a:t>
            </a:r>
          </a:p>
          <a:p>
            <a:endParaRPr lang="en-AU" dirty="0"/>
          </a:p>
          <a:p>
            <a:endParaRPr lang="en-AU" dirty="0"/>
          </a:p>
        </p:txBody>
      </p:sp>
      <p:graphicFrame>
        <p:nvGraphicFramePr>
          <p:cNvPr id="6" name="Table 5">
            <a:extLst>
              <a:ext uri="{FF2B5EF4-FFF2-40B4-BE49-F238E27FC236}">
                <a16:creationId xmlns:a16="http://schemas.microsoft.com/office/drawing/2014/main" id="{FAB6EE9D-3D9A-DA35-E0B7-0AAD6EFCC477}"/>
              </a:ext>
            </a:extLst>
          </p:cNvPr>
          <p:cNvGraphicFramePr>
            <a:graphicFrameLocks noGrp="1"/>
          </p:cNvGraphicFramePr>
          <p:nvPr>
            <p:extLst>
              <p:ext uri="{D42A27DB-BD31-4B8C-83A1-F6EECF244321}">
                <p14:modId xmlns:p14="http://schemas.microsoft.com/office/powerpoint/2010/main" val="4162129808"/>
              </p:ext>
            </p:extLst>
          </p:nvPr>
        </p:nvGraphicFramePr>
        <p:xfrm>
          <a:off x="905838" y="2933307"/>
          <a:ext cx="7666661" cy="3389971"/>
        </p:xfrm>
        <a:graphic>
          <a:graphicData uri="http://schemas.openxmlformats.org/drawingml/2006/table">
            <a:tbl>
              <a:tblPr firstRow="1" bandRow="1"/>
              <a:tblGrid>
                <a:gridCol w="2871131">
                  <a:extLst>
                    <a:ext uri="{9D8B030D-6E8A-4147-A177-3AD203B41FA5}">
                      <a16:colId xmlns:a16="http://schemas.microsoft.com/office/drawing/2014/main" val="1141779312"/>
                    </a:ext>
                  </a:extLst>
                </a:gridCol>
                <a:gridCol w="1237556">
                  <a:extLst>
                    <a:ext uri="{9D8B030D-6E8A-4147-A177-3AD203B41FA5}">
                      <a16:colId xmlns:a16="http://schemas.microsoft.com/office/drawing/2014/main" val="2248820206"/>
                    </a:ext>
                  </a:extLst>
                </a:gridCol>
                <a:gridCol w="1200430">
                  <a:extLst>
                    <a:ext uri="{9D8B030D-6E8A-4147-A177-3AD203B41FA5}">
                      <a16:colId xmlns:a16="http://schemas.microsoft.com/office/drawing/2014/main" val="3048594841"/>
                    </a:ext>
                  </a:extLst>
                </a:gridCol>
                <a:gridCol w="1178772">
                  <a:extLst>
                    <a:ext uri="{9D8B030D-6E8A-4147-A177-3AD203B41FA5}">
                      <a16:colId xmlns:a16="http://schemas.microsoft.com/office/drawing/2014/main" val="180988181"/>
                    </a:ext>
                  </a:extLst>
                </a:gridCol>
                <a:gridCol w="1178772">
                  <a:extLst>
                    <a:ext uri="{9D8B030D-6E8A-4147-A177-3AD203B41FA5}">
                      <a16:colId xmlns:a16="http://schemas.microsoft.com/office/drawing/2014/main" val="4154068964"/>
                    </a:ext>
                  </a:extLst>
                </a:gridCol>
              </a:tblGrid>
              <a:tr h="215968">
                <a:tc>
                  <a:txBody>
                    <a:bodyPr/>
                    <a:lstStyle/>
                    <a:p>
                      <a:pPr algn="l" rtl="0" fontAlgn="ctr"/>
                      <a:r>
                        <a:rPr lang="en-GB" sz="1200" b="1" i="0" u="none" strike="noStrike">
                          <a:solidFill>
                            <a:srgbClr val="FFFFFF"/>
                          </a:solidFill>
                          <a:effectLst/>
                          <a:latin typeface="Calibri" panose="020F0502020204030204" pitchFamily="34" charset="0"/>
                        </a:rPr>
                        <a:t>Product</a:t>
                      </a:r>
                    </a:p>
                  </a:txBody>
                  <a:tcPr marL="7227" marR="7227" marT="722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5B9BD5"/>
                    </a:solidFill>
                  </a:tcPr>
                </a:tc>
                <a:tc>
                  <a:txBody>
                    <a:bodyPr/>
                    <a:lstStyle/>
                    <a:p>
                      <a:pPr algn="l" rtl="0" fontAlgn="ctr"/>
                      <a:r>
                        <a:rPr lang="en-GB" sz="1200" b="1" i="0" u="none" strike="noStrike">
                          <a:solidFill>
                            <a:srgbClr val="FFFFFF"/>
                          </a:solidFill>
                          <a:effectLst/>
                          <a:latin typeface="Calibri" panose="020F0502020204030204" pitchFamily="34" charset="0"/>
                        </a:rPr>
                        <a:t>2022 Total Sales</a:t>
                      </a:r>
                    </a:p>
                  </a:txBody>
                  <a:tcPr marL="7227" marR="7227" marT="722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5B9BD5"/>
                    </a:solidFill>
                  </a:tcPr>
                </a:tc>
                <a:tc>
                  <a:txBody>
                    <a:bodyPr/>
                    <a:lstStyle/>
                    <a:p>
                      <a:pPr algn="l" rtl="0" fontAlgn="ctr"/>
                      <a:r>
                        <a:rPr lang="en-GB" sz="1200" b="1" i="0" u="none" strike="noStrike">
                          <a:solidFill>
                            <a:srgbClr val="FFFFFF"/>
                          </a:solidFill>
                          <a:effectLst/>
                          <a:latin typeface="Calibri" panose="020F0502020204030204" pitchFamily="34" charset="0"/>
                        </a:rPr>
                        <a:t>NTB / XBUY (%)</a:t>
                      </a:r>
                    </a:p>
                  </a:txBody>
                  <a:tcPr marL="7227" marR="7227" marT="722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5B9BD5"/>
                    </a:solidFill>
                  </a:tcPr>
                </a:tc>
                <a:tc>
                  <a:txBody>
                    <a:bodyPr/>
                    <a:lstStyle/>
                    <a:p>
                      <a:pPr algn="l" rtl="0" fontAlgn="ctr"/>
                      <a:r>
                        <a:rPr lang="en-GB" sz="1200" b="1" i="0" u="none" strike="noStrike">
                          <a:solidFill>
                            <a:srgbClr val="FFFFFF"/>
                          </a:solidFill>
                          <a:effectLst/>
                          <a:latin typeface="Calibri" panose="020F0502020204030204" pitchFamily="34" charset="0"/>
                        </a:rPr>
                        <a:t>2023 Total Sales</a:t>
                      </a:r>
                    </a:p>
                  </a:txBody>
                  <a:tcPr marL="7227" marR="7227" marT="722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5B9BD5"/>
                    </a:solidFill>
                  </a:tcPr>
                </a:tc>
                <a:tc>
                  <a:txBody>
                    <a:bodyPr/>
                    <a:lstStyle/>
                    <a:p>
                      <a:pPr algn="l" rtl="0" fontAlgn="ctr"/>
                      <a:r>
                        <a:rPr lang="en-GB" sz="1200" b="1" i="0" u="none" strike="noStrike">
                          <a:solidFill>
                            <a:srgbClr val="FFFFFF"/>
                          </a:solidFill>
                          <a:effectLst/>
                          <a:latin typeface="Calibri" panose="020F0502020204030204" pitchFamily="34" charset="0"/>
                        </a:rPr>
                        <a:t>NTB / XBUY (%)</a:t>
                      </a:r>
                    </a:p>
                  </a:txBody>
                  <a:tcPr marL="7227" marR="7227" marT="722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val="1617932573"/>
                  </a:ext>
                </a:extLst>
              </a:tr>
              <a:tr h="331405">
                <a:tc>
                  <a:txBody>
                    <a:bodyPr/>
                    <a:lstStyle/>
                    <a:p>
                      <a:pPr algn="l" fontAlgn="t"/>
                      <a:endParaRPr lang="en-GB" sz="1200" b="0" i="0" u="none" strike="noStrike" dirty="0">
                        <a:solidFill>
                          <a:srgbClr val="000000"/>
                        </a:solidFill>
                        <a:effectLst/>
                        <a:latin typeface="Arial" panose="020B0604020202020204" pitchFamily="34" charset="0"/>
                      </a:endParaRPr>
                    </a:p>
                    <a:p>
                      <a:pPr algn="l" fontAlgn="t"/>
                      <a:r>
                        <a:rPr lang="en-GB" sz="1200" b="0" i="0" u="none" strike="noStrike" dirty="0">
                          <a:solidFill>
                            <a:srgbClr val="000000"/>
                          </a:solidFill>
                          <a:effectLst/>
                          <a:latin typeface="Arial" panose="020B0604020202020204" pitchFamily="34" charset="0"/>
                        </a:rPr>
                        <a:t>Credit card</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fontAlgn="t"/>
                      <a:r>
                        <a:rPr lang="en-NL" sz="1200" b="0" i="0" u="none" strike="noStrike">
                          <a:solidFill>
                            <a:srgbClr val="000000"/>
                          </a:solidFill>
                          <a:effectLst/>
                          <a:latin typeface="Arial" panose="020B0604020202020204" pitchFamily="34" charset="0"/>
                        </a:rPr>
                        <a:t>10859</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fontAlgn="t"/>
                      <a:r>
                        <a:rPr lang="en-NL" sz="1200" b="0" i="0" u="none" strike="noStrike">
                          <a:solidFill>
                            <a:srgbClr val="000000"/>
                          </a:solidFill>
                          <a:effectLst/>
                          <a:latin typeface="Arial" panose="020B0604020202020204" pitchFamily="34" charset="0"/>
                        </a:rPr>
                        <a:t>6%</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fontAlgn="t"/>
                      <a:r>
                        <a:rPr lang="en-NL" sz="1200" b="0" i="0" u="none" strike="noStrike">
                          <a:solidFill>
                            <a:srgbClr val="000000"/>
                          </a:solidFill>
                          <a:effectLst/>
                          <a:latin typeface="Arial" panose="020B0604020202020204" pitchFamily="34" charset="0"/>
                        </a:rPr>
                        <a:t>12688</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fontAlgn="t"/>
                      <a:r>
                        <a:rPr lang="en-NL" sz="1200" b="0" i="0" u="none" strike="noStrike">
                          <a:solidFill>
                            <a:srgbClr val="000000"/>
                          </a:solidFill>
                          <a:effectLst/>
                          <a:latin typeface="Arial" panose="020B0604020202020204" pitchFamily="34" charset="0"/>
                        </a:rPr>
                        <a:t>7%</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483116836"/>
                  </a:ext>
                </a:extLst>
              </a:tr>
              <a:tr h="331405">
                <a:tc>
                  <a:txBody>
                    <a:bodyPr/>
                    <a:lstStyle/>
                    <a:p>
                      <a:pPr algn="l" fontAlgn="t"/>
                      <a:endParaRPr lang="en-GB" sz="1200" b="0" i="0" u="none" strike="noStrike">
                        <a:solidFill>
                          <a:srgbClr val="000000"/>
                        </a:solidFill>
                        <a:effectLst/>
                        <a:latin typeface="Arial" panose="020B0604020202020204" pitchFamily="34" charset="0"/>
                      </a:endParaRPr>
                    </a:p>
                    <a:p>
                      <a:pPr algn="l" fontAlgn="t"/>
                      <a:r>
                        <a:rPr lang="en-GB" sz="1200" b="0" i="0" u="none" strike="noStrike">
                          <a:solidFill>
                            <a:srgbClr val="000000"/>
                          </a:solidFill>
                          <a:effectLst/>
                          <a:latin typeface="Arial" panose="020B0604020202020204" pitchFamily="34" charset="0"/>
                        </a:rPr>
                        <a:t>Current account</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l" fontAlgn="t"/>
                      <a:r>
                        <a:rPr lang="en-NL" sz="1200" b="0" i="0" u="none" strike="noStrike" dirty="0">
                          <a:solidFill>
                            <a:srgbClr val="000000"/>
                          </a:solidFill>
                          <a:effectLst/>
                          <a:latin typeface="Arial" panose="020B0604020202020204" pitchFamily="34" charset="0"/>
                        </a:rPr>
                        <a:t>128180</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l" fontAlgn="t"/>
                      <a:r>
                        <a:rPr lang="en-NL" sz="1200" b="0" i="0" u="none" strike="noStrike">
                          <a:solidFill>
                            <a:srgbClr val="000000"/>
                          </a:solidFill>
                          <a:effectLst/>
                          <a:latin typeface="Arial" panose="020B0604020202020204" pitchFamily="34" charset="0"/>
                        </a:rPr>
                        <a:t>65%</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l" fontAlgn="t"/>
                      <a:r>
                        <a:rPr lang="en-NL" sz="1200" b="0" i="0" u="none" strike="noStrike">
                          <a:solidFill>
                            <a:srgbClr val="000000"/>
                          </a:solidFill>
                          <a:effectLst/>
                          <a:latin typeface="Arial" panose="020B0604020202020204" pitchFamily="34" charset="0"/>
                        </a:rPr>
                        <a:t>141635</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l" fontAlgn="t"/>
                      <a:r>
                        <a:rPr lang="en-NL" sz="1200" b="0" i="0" u="none" strike="noStrike">
                          <a:solidFill>
                            <a:srgbClr val="000000"/>
                          </a:solidFill>
                          <a:effectLst/>
                          <a:latin typeface="Arial" panose="020B0604020202020204" pitchFamily="34" charset="0"/>
                        </a:rPr>
                        <a:t>66%</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3107174782"/>
                  </a:ext>
                </a:extLst>
              </a:tr>
              <a:tr h="331405">
                <a:tc>
                  <a:txBody>
                    <a:bodyPr/>
                    <a:lstStyle/>
                    <a:p>
                      <a:pPr algn="l" fontAlgn="t"/>
                      <a:endParaRPr lang="en-GB" sz="1200" b="0" i="0" u="none" strike="noStrike">
                        <a:solidFill>
                          <a:srgbClr val="000000"/>
                        </a:solidFill>
                        <a:effectLst/>
                        <a:latin typeface="Arial" panose="020B0604020202020204" pitchFamily="34" charset="0"/>
                      </a:endParaRPr>
                    </a:p>
                    <a:p>
                      <a:pPr algn="l" fontAlgn="t"/>
                      <a:r>
                        <a:rPr lang="en-GB" sz="1200" b="0" i="0" u="none" strike="noStrike">
                          <a:solidFill>
                            <a:srgbClr val="000000"/>
                          </a:solidFill>
                          <a:effectLst/>
                          <a:latin typeface="Arial" panose="020B0604020202020204" pitchFamily="34" charset="0"/>
                        </a:rPr>
                        <a:t>Mortgages</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fontAlgn="t"/>
                      <a:r>
                        <a:rPr lang="en-NL" sz="1200" b="0" i="0" u="none" strike="noStrike" dirty="0">
                          <a:solidFill>
                            <a:srgbClr val="000000"/>
                          </a:solidFill>
                          <a:effectLst/>
                          <a:latin typeface="Arial" panose="020B0604020202020204" pitchFamily="34" charset="0"/>
                        </a:rPr>
                        <a:t>1761</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fontAlgn="t"/>
                      <a:r>
                        <a:rPr lang="en-NL" sz="1200" b="0" i="0" u="none" strike="noStrike" dirty="0">
                          <a:solidFill>
                            <a:srgbClr val="000000"/>
                          </a:solidFill>
                          <a:effectLst/>
                          <a:latin typeface="Arial" panose="020B0604020202020204" pitchFamily="34" charset="0"/>
                        </a:rPr>
                        <a:t>8%</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fontAlgn="t"/>
                      <a:r>
                        <a:rPr lang="en-NL" sz="1200" b="0" i="0" u="none" strike="noStrike">
                          <a:solidFill>
                            <a:srgbClr val="000000"/>
                          </a:solidFill>
                          <a:effectLst/>
                          <a:latin typeface="Arial" panose="020B0604020202020204" pitchFamily="34" charset="0"/>
                        </a:rPr>
                        <a:t>1692</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fontAlgn="t"/>
                      <a:r>
                        <a:rPr lang="en-NL" sz="1200" b="0" i="0" u="none" strike="noStrike">
                          <a:solidFill>
                            <a:srgbClr val="000000"/>
                          </a:solidFill>
                          <a:effectLst/>
                          <a:latin typeface="Arial" panose="020B0604020202020204" pitchFamily="34" charset="0"/>
                        </a:rPr>
                        <a:t>7%</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1436372377"/>
                  </a:ext>
                </a:extLst>
              </a:tr>
              <a:tr h="331405">
                <a:tc>
                  <a:txBody>
                    <a:bodyPr/>
                    <a:lstStyle/>
                    <a:p>
                      <a:pPr algn="l" fontAlgn="t"/>
                      <a:endParaRPr lang="en-GB" sz="1200" b="0" i="0" u="none" strike="noStrike">
                        <a:solidFill>
                          <a:srgbClr val="000000"/>
                        </a:solidFill>
                        <a:effectLst/>
                        <a:latin typeface="Arial" panose="020B0604020202020204" pitchFamily="34" charset="0"/>
                      </a:endParaRPr>
                    </a:p>
                    <a:p>
                      <a:pPr algn="l" fontAlgn="t"/>
                      <a:r>
                        <a:rPr lang="en-GB" sz="1200" b="0" i="0" u="none" strike="noStrike">
                          <a:solidFill>
                            <a:srgbClr val="000000"/>
                          </a:solidFill>
                          <a:effectLst/>
                          <a:latin typeface="Arial" panose="020B0604020202020204" pitchFamily="34" charset="0"/>
                        </a:rPr>
                        <a:t>Personal loan</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l" fontAlgn="t"/>
                      <a:r>
                        <a:rPr lang="en-NL" sz="1200" b="0" i="0" u="none" strike="noStrike">
                          <a:solidFill>
                            <a:srgbClr val="000000"/>
                          </a:solidFill>
                          <a:effectLst/>
                          <a:latin typeface="Arial" panose="020B0604020202020204" pitchFamily="34" charset="0"/>
                        </a:rPr>
                        <a:t>6523</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l" fontAlgn="t"/>
                      <a:r>
                        <a:rPr lang="en-NL" sz="1200" b="0" i="0" u="none" strike="noStrike" dirty="0">
                          <a:solidFill>
                            <a:srgbClr val="000000"/>
                          </a:solidFill>
                          <a:effectLst/>
                          <a:latin typeface="Arial" panose="020B0604020202020204" pitchFamily="34" charset="0"/>
                        </a:rPr>
                        <a:t>8%</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l" fontAlgn="t"/>
                      <a:r>
                        <a:rPr lang="en-NL" sz="1200" b="0" i="0" u="none" strike="noStrike">
                          <a:solidFill>
                            <a:srgbClr val="000000"/>
                          </a:solidFill>
                          <a:effectLst/>
                          <a:latin typeface="Arial" panose="020B0604020202020204" pitchFamily="34" charset="0"/>
                        </a:rPr>
                        <a:t>6311</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l" fontAlgn="t"/>
                      <a:r>
                        <a:rPr lang="en-NL" sz="1200" b="0" i="0" u="none" strike="noStrike">
                          <a:solidFill>
                            <a:srgbClr val="000000"/>
                          </a:solidFill>
                          <a:effectLst/>
                          <a:latin typeface="Arial" panose="020B0604020202020204" pitchFamily="34" charset="0"/>
                        </a:rPr>
                        <a:t>7%</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3563563219"/>
                  </a:ext>
                </a:extLst>
              </a:tr>
              <a:tr h="331405">
                <a:tc>
                  <a:txBody>
                    <a:bodyPr/>
                    <a:lstStyle/>
                    <a:p>
                      <a:pPr algn="l" fontAlgn="t"/>
                      <a:endParaRPr lang="en-GB" sz="1200" b="0" i="0" u="none" strike="noStrike">
                        <a:solidFill>
                          <a:srgbClr val="000000"/>
                        </a:solidFill>
                        <a:effectLst/>
                        <a:latin typeface="Arial" panose="020B0604020202020204" pitchFamily="34" charset="0"/>
                      </a:endParaRPr>
                    </a:p>
                    <a:p>
                      <a:pPr algn="l" fontAlgn="t"/>
                      <a:r>
                        <a:rPr lang="en-GB" sz="1200" b="0" i="0" u="none" strike="noStrike">
                          <a:solidFill>
                            <a:srgbClr val="000000"/>
                          </a:solidFill>
                          <a:effectLst/>
                          <a:latin typeface="Arial" panose="020B0604020202020204" pitchFamily="34" charset="0"/>
                        </a:rPr>
                        <a:t>Personal Term Deposit</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fontAlgn="t"/>
                      <a:r>
                        <a:rPr lang="en-NL" sz="1200" b="0" i="0" u="none" strike="noStrike">
                          <a:solidFill>
                            <a:srgbClr val="000000"/>
                          </a:solidFill>
                          <a:effectLst/>
                          <a:latin typeface="Arial" panose="020B0604020202020204" pitchFamily="34" charset="0"/>
                        </a:rPr>
                        <a:t>18292</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fontAlgn="t"/>
                      <a:r>
                        <a:rPr lang="en-NL" sz="1200" b="0" i="0" u="none" strike="noStrike" dirty="0">
                          <a:solidFill>
                            <a:srgbClr val="000000"/>
                          </a:solidFill>
                          <a:effectLst/>
                          <a:latin typeface="Arial" panose="020B0604020202020204" pitchFamily="34" charset="0"/>
                        </a:rPr>
                        <a:t>13%</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fontAlgn="t"/>
                      <a:r>
                        <a:rPr lang="en-NL" sz="1200" b="0" i="0" u="none" strike="noStrike">
                          <a:solidFill>
                            <a:srgbClr val="000000"/>
                          </a:solidFill>
                          <a:effectLst/>
                          <a:latin typeface="Arial" panose="020B0604020202020204" pitchFamily="34" charset="0"/>
                        </a:rPr>
                        <a:t>20691</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fontAlgn="t"/>
                      <a:r>
                        <a:rPr lang="en-NL" sz="1200" b="0" i="0" u="none" strike="noStrike">
                          <a:solidFill>
                            <a:srgbClr val="000000"/>
                          </a:solidFill>
                          <a:effectLst/>
                          <a:latin typeface="Arial" panose="020B0604020202020204" pitchFamily="34" charset="0"/>
                        </a:rPr>
                        <a:t>12%</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3603320450"/>
                  </a:ext>
                </a:extLst>
              </a:tr>
              <a:tr h="331405">
                <a:tc>
                  <a:txBody>
                    <a:bodyPr/>
                    <a:lstStyle/>
                    <a:p>
                      <a:pPr algn="l" fontAlgn="t"/>
                      <a:endParaRPr lang="en-GB" sz="1200" b="0" i="0" u="none" strike="noStrike">
                        <a:solidFill>
                          <a:srgbClr val="000000"/>
                        </a:solidFill>
                        <a:effectLst/>
                        <a:latin typeface="Arial" panose="020B0604020202020204" pitchFamily="34" charset="0"/>
                      </a:endParaRPr>
                    </a:p>
                    <a:p>
                      <a:pPr algn="l" fontAlgn="t"/>
                      <a:r>
                        <a:rPr lang="en-GB" sz="1200" b="0" i="0" u="none" strike="noStrike">
                          <a:solidFill>
                            <a:srgbClr val="000000"/>
                          </a:solidFill>
                          <a:effectLst/>
                          <a:latin typeface="Arial" panose="020B0604020202020204" pitchFamily="34" charset="0"/>
                        </a:rPr>
                        <a:t>Savings Accounts</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l" fontAlgn="t"/>
                      <a:r>
                        <a:rPr lang="en-NL" sz="1200" b="0" i="0" u="none" strike="noStrike">
                          <a:solidFill>
                            <a:srgbClr val="000000"/>
                          </a:solidFill>
                          <a:effectLst/>
                          <a:latin typeface="Arial" panose="020B0604020202020204" pitchFamily="34" charset="0"/>
                        </a:rPr>
                        <a:t>11996</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l" fontAlgn="t"/>
                      <a:r>
                        <a:rPr lang="en-NL" sz="1200" b="0" i="0" u="none" strike="noStrike" dirty="0">
                          <a:solidFill>
                            <a:srgbClr val="000000"/>
                          </a:solidFill>
                          <a:effectLst/>
                          <a:latin typeface="Arial" panose="020B0604020202020204" pitchFamily="34" charset="0"/>
                        </a:rPr>
                        <a:t>17%</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l" fontAlgn="t"/>
                      <a:r>
                        <a:rPr lang="en-NL" sz="1200" b="0" i="0" u="none" strike="noStrike" dirty="0">
                          <a:solidFill>
                            <a:srgbClr val="000000"/>
                          </a:solidFill>
                          <a:effectLst/>
                          <a:latin typeface="Arial" panose="020B0604020202020204" pitchFamily="34" charset="0"/>
                        </a:rPr>
                        <a:t>15681</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l" fontAlgn="t"/>
                      <a:r>
                        <a:rPr lang="en-NL" sz="1200" b="0" i="0" u="none" strike="noStrike">
                          <a:solidFill>
                            <a:srgbClr val="000000"/>
                          </a:solidFill>
                          <a:effectLst/>
                          <a:latin typeface="Arial" panose="020B0604020202020204" pitchFamily="34" charset="0"/>
                        </a:rPr>
                        <a:t>14%</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26333931"/>
                  </a:ext>
                </a:extLst>
              </a:tr>
              <a:tr h="331405">
                <a:tc>
                  <a:txBody>
                    <a:bodyPr/>
                    <a:lstStyle/>
                    <a:p>
                      <a:pPr algn="l" fontAlgn="t"/>
                      <a:endParaRPr lang="en-GB" sz="1200" b="0" i="0" u="none" strike="noStrike">
                        <a:solidFill>
                          <a:srgbClr val="000000"/>
                        </a:solidFill>
                        <a:effectLst/>
                        <a:latin typeface="Arial" panose="020B0604020202020204" pitchFamily="34" charset="0"/>
                      </a:endParaRPr>
                    </a:p>
                    <a:p>
                      <a:pPr algn="l" fontAlgn="t"/>
                      <a:r>
                        <a:rPr lang="en-GB" sz="1200" b="0" i="0" u="none" strike="noStrike">
                          <a:solidFill>
                            <a:srgbClr val="000000"/>
                          </a:solidFill>
                          <a:effectLst/>
                          <a:latin typeface="Arial" panose="020B0604020202020204" pitchFamily="34" charset="0"/>
                        </a:rPr>
                        <a:t>Savings Maximiser</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fontAlgn="t"/>
                      <a:r>
                        <a:rPr lang="en-NL" sz="1200" b="0" i="0" u="none" strike="noStrike">
                          <a:solidFill>
                            <a:srgbClr val="000000"/>
                          </a:solidFill>
                          <a:effectLst/>
                          <a:latin typeface="Arial" panose="020B0604020202020204" pitchFamily="34" charset="0"/>
                        </a:rPr>
                        <a:t>174067</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fontAlgn="t"/>
                      <a:r>
                        <a:rPr lang="en-NL" sz="1200" b="0" i="0" u="none" strike="noStrike">
                          <a:solidFill>
                            <a:srgbClr val="000000"/>
                          </a:solidFill>
                          <a:effectLst/>
                          <a:latin typeface="Arial" panose="020B0604020202020204" pitchFamily="34" charset="0"/>
                        </a:rPr>
                        <a:t>38%</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fontAlgn="t"/>
                      <a:r>
                        <a:rPr lang="en-NL" sz="1200" b="0" i="0" u="none" strike="noStrike" dirty="0">
                          <a:solidFill>
                            <a:srgbClr val="000000"/>
                          </a:solidFill>
                          <a:effectLst/>
                          <a:latin typeface="Arial" panose="020B0604020202020204" pitchFamily="34" charset="0"/>
                        </a:rPr>
                        <a:t>188364</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fontAlgn="t"/>
                      <a:r>
                        <a:rPr lang="en-NL" sz="1200" b="0" i="0" u="none" strike="noStrike">
                          <a:solidFill>
                            <a:srgbClr val="000000"/>
                          </a:solidFill>
                          <a:effectLst/>
                          <a:latin typeface="Arial" panose="020B0604020202020204" pitchFamily="34" charset="0"/>
                        </a:rPr>
                        <a:t>41%</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2238553107"/>
                  </a:ext>
                </a:extLst>
              </a:tr>
              <a:tr h="331405">
                <a:tc>
                  <a:txBody>
                    <a:bodyPr/>
                    <a:lstStyle/>
                    <a:p>
                      <a:pPr algn="l" fontAlgn="t"/>
                      <a:endParaRPr lang="en-GB" sz="1200" b="0" i="0" u="none" strike="noStrike">
                        <a:solidFill>
                          <a:srgbClr val="000000"/>
                        </a:solidFill>
                        <a:effectLst/>
                        <a:latin typeface="Arial" panose="020B0604020202020204" pitchFamily="34" charset="0"/>
                      </a:endParaRPr>
                    </a:p>
                    <a:p>
                      <a:pPr algn="l" fontAlgn="t"/>
                      <a:r>
                        <a:rPr lang="en-GB" sz="1200" b="0" i="0" u="none" strike="noStrike">
                          <a:solidFill>
                            <a:srgbClr val="000000"/>
                          </a:solidFill>
                          <a:effectLst/>
                          <a:latin typeface="Arial" panose="020B0604020202020204" pitchFamily="34" charset="0"/>
                        </a:rPr>
                        <a:t>Superannuation</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l" fontAlgn="t"/>
                      <a:r>
                        <a:rPr lang="en-NL" sz="1200" b="0" i="0" u="none" strike="noStrike">
                          <a:solidFill>
                            <a:srgbClr val="000000"/>
                          </a:solidFill>
                          <a:effectLst/>
                          <a:latin typeface="Arial" panose="020B0604020202020204" pitchFamily="34" charset="0"/>
                        </a:rPr>
                        <a:t>1854</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l" fontAlgn="t"/>
                      <a:r>
                        <a:rPr lang="en-NL" sz="1200" b="0" i="0" u="none" strike="noStrike">
                          <a:solidFill>
                            <a:srgbClr val="000000"/>
                          </a:solidFill>
                          <a:effectLst/>
                          <a:latin typeface="Arial" panose="020B0604020202020204" pitchFamily="34" charset="0"/>
                        </a:rPr>
                        <a:t>43%</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l" fontAlgn="t"/>
                      <a:r>
                        <a:rPr lang="en-NL" sz="1200" b="0" i="0" u="none" strike="noStrike" dirty="0">
                          <a:solidFill>
                            <a:srgbClr val="000000"/>
                          </a:solidFill>
                          <a:effectLst/>
                          <a:latin typeface="Arial" panose="020B0604020202020204" pitchFamily="34" charset="0"/>
                        </a:rPr>
                        <a:t>1668</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l" fontAlgn="t"/>
                      <a:r>
                        <a:rPr lang="en-NL" sz="1200" b="0" i="0" u="none" strike="noStrike" dirty="0">
                          <a:solidFill>
                            <a:srgbClr val="000000"/>
                          </a:solidFill>
                          <a:effectLst/>
                          <a:latin typeface="Arial" panose="020B0604020202020204" pitchFamily="34" charset="0"/>
                        </a:rPr>
                        <a:t>42%</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4253111488"/>
                  </a:ext>
                </a:extLst>
              </a:tr>
              <a:tr h="168462">
                <a:tc>
                  <a:txBody>
                    <a:bodyPr/>
                    <a:lstStyle/>
                    <a:p>
                      <a:pPr algn="l" fontAlgn="t"/>
                      <a:r>
                        <a:rPr lang="en-NL" sz="1200" b="0" i="0" u="none" strike="noStrike" dirty="0">
                          <a:solidFill>
                            <a:srgbClr val="000000"/>
                          </a:solidFill>
                          <a:effectLst/>
                          <a:latin typeface="Arial" panose="020B0604020202020204" pitchFamily="34" charset="0"/>
                        </a:rPr>
                        <a:t> Total</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fontAlgn="t"/>
                      <a:r>
                        <a:rPr lang="en-NL" sz="1200" b="0" i="0" u="none" strike="noStrike">
                          <a:solidFill>
                            <a:srgbClr val="000000"/>
                          </a:solidFill>
                          <a:effectLst/>
                          <a:latin typeface="Arial" panose="020B0604020202020204" pitchFamily="34" charset="0"/>
                        </a:rPr>
                        <a:t>353532</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fontAlgn="t"/>
                      <a:r>
                        <a:rPr lang="en-NL" sz="1200" b="0" i="0" u="none" strike="noStrike">
                          <a:solidFill>
                            <a:srgbClr val="000000"/>
                          </a:solidFill>
                          <a:effectLst/>
                          <a:latin typeface="Arial" panose="020B0604020202020204" pitchFamily="34" charset="0"/>
                        </a:rPr>
                        <a:t> </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fontAlgn="t"/>
                      <a:r>
                        <a:rPr lang="en-NL" sz="1200" b="0" i="0" u="none" strike="noStrike">
                          <a:solidFill>
                            <a:srgbClr val="000000"/>
                          </a:solidFill>
                          <a:effectLst/>
                          <a:latin typeface="Arial" panose="020B0604020202020204" pitchFamily="34" charset="0"/>
                        </a:rPr>
                        <a:t>388730</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fontAlgn="t"/>
                      <a:r>
                        <a:rPr lang="en-NL" sz="1200" b="0" i="0" u="none" strike="noStrike" dirty="0">
                          <a:solidFill>
                            <a:srgbClr val="000000"/>
                          </a:solidFill>
                          <a:effectLst/>
                          <a:latin typeface="Arial" panose="020B0604020202020204" pitchFamily="34" charset="0"/>
                        </a:rPr>
                        <a:t> </a:t>
                      </a:r>
                    </a:p>
                  </a:txBody>
                  <a:tcPr marL="7227" marR="7227" marT="722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1408152310"/>
                  </a:ext>
                </a:extLst>
              </a:tr>
            </a:tbl>
          </a:graphicData>
        </a:graphic>
      </p:graphicFrame>
    </p:spTree>
    <p:extLst>
      <p:ext uri="{BB962C8B-B14F-4D97-AF65-F5344CB8AC3E}">
        <p14:creationId xmlns:p14="http://schemas.microsoft.com/office/powerpoint/2010/main" val="3709393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855B9A-B2AA-79CA-6076-FAE1A3187C38}"/>
              </a:ext>
            </a:extLst>
          </p:cNvPr>
          <p:cNvSpPr>
            <a:spLocks noGrp="1"/>
          </p:cNvSpPr>
          <p:nvPr>
            <p:ph type="sldNum" sz="quarter" idx="11"/>
          </p:nvPr>
        </p:nvSpPr>
        <p:spPr/>
        <p:txBody>
          <a:bodyPr/>
          <a:lstStyle/>
          <a:p>
            <a:fld id="{DDD2A080-DA64-4F5C-9131-47EB793B4410}" type="slidenum">
              <a:rPr lang="en-GB" noProof="0" smtClean="0"/>
              <a:pPr/>
              <a:t>4</a:t>
            </a:fld>
            <a:endParaRPr lang="en-GB" noProof="0" dirty="0"/>
          </a:p>
        </p:txBody>
      </p:sp>
      <p:sp>
        <p:nvSpPr>
          <p:cNvPr id="3" name="Title 2">
            <a:extLst>
              <a:ext uri="{FF2B5EF4-FFF2-40B4-BE49-F238E27FC236}">
                <a16:creationId xmlns:a16="http://schemas.microsoft.com/office/drawing/2014/main" id="{E274FF6E-4AED-880A-A6B4-F8560C0D88A8}"/>
              </a:ext>
            </a:extLst>
          </p:cNvPr>
          <p:cNvSpPr>
            <a:spLocks noGrp="1"/>
          </p:cNvSpPr>
          <p:nvPr>
            <p:ph type="title"/>
          </p:nvPr>
        </p:nvSpPr>
        <p:spPr/>
        <p:txBody>
          <a:bodyPr/>
          <a:lstStyle/>
          <a:p>
            <a:r>
              <a:rPr lang="en-NL" dirty="0"/>
              <a:t>Sales – </a:t>
            </a:r>
            <a:r>
              <a:rPr lang="en-NL" b="0" dirty="0"/>
              <a:t>broker channel excluded </a:t>
            </a:r>
            <a:endParaRPr lang="en-NL" dirty="0"/>
          </a:p>
        </p:txBody>
      </p:sp>
      <p:graphicFrame>
        <p:nvGraphicFramePr>
          <p:cNvPr id="5" name="Table 4">
            <a:extLst>
              <a:ext uri="{FF2B5EF4-FFF2-40B4-BE49-F238E27FC236}">
                <a16:creationId xmlns:a16="http://schemas.microsoft.com/office/drawing/2014/main" id="{59CA4898-EEA4-A3E1-2541-6878C03B564F}"/>
              </a:ext>
            </a:extLst>
          </p:cNvPr>
          <p:cNvGraphicFramePr>
            <a:graphicFrameLocks noGrp="1"/>
          </p:cNvGraphicFramePr>
          <p:nvPr>
            <p:extLst>
              <p:ext uri="{D42A27DB-BD31-4B8C-83A1-F6EECF244321}">
                <p14:modId xmlns:p14="http://schemas.microsoft.com/office/powerpoint/2010/main" val="1591487558"/>
              </p:ext>
            </p:extLst>
          </p:nvPr>
        </p:nvGraphicFramePr>
        <p:xfrm>
          <a:off x="659007" y="1460580"/>
          <a:ext cx="10054017" cy="918845"/>
        </p:xfrm>
        <a:graphic>
          <a:graphicData uri="http://schemas.openxmlformats.org/drawingml/2006/table">
            <a:tbl>
              <a:tblPr/>
              <a:tblGrid>
                <a:gridCol w="1117113">
                  <a:extLst>
                    <a:ext uri="{9D8B030D-6E8A-4147-A177-3AD203B41FA5}">
                      <a16:colId xmlns:a16="http://schemas.microsoft.com/office/drawing/2014/main" val="1590813467"/>
                    </a:ext>
                  </a:extLst>
                </a:gridCol>
                <a:gridCol w="1117113">
                  <a:extLst>
                    <a:ext uri="{9D8B030D-6E8A-4147-A177-3AD203B41FA5}">
                      <a16:colId xmlns:a16="http://schemas.microsoft.com/office/drawing/2014/main" val="158089481"/>
                    </a:ext>
                  </a:extLst>
                </a:gridCol>
                <a:gridCol w="1117113">
                  <a:extLst>
                    <a:ext uri="{9D8B030D-6E8A-4147-A177-3AD203B41FA5}">
                      <a16:colId xmlns:a16="http://schemas.microsoft.com/office/drawing/2014/main" val="4047144256"/>
                    </a:ext>
                  </a:extLst>
                </a:gridCol>
                <a:gridCol w="1117113">
                  <a:extLst>
                    <a:ext uri="{9D8B030D-6E8A-4147-A177-3AD203B41FA5}">
                      <a16:colId xmlns:a16="http://schemas.microsoft.com/office/drawing/2014/main" val="919503941"/>
                    </a:ext>
                  </a:extLst>
                </a:gridCol>
                <a:gridCol w="1117113">
                  <a:extLst>
                    <a:ext uri="{9D8B030D-6E8A-4147-A177-3AD203B41FA5}">
                      <a16:colId xmlns:a16="http://schemas.microsoft.com/office/drawing/2014/main" val="2191747989"/>
                    </a:ext>
                  </a:extLst>
                </a:gridCol>
                <a:gridCol w="1117113">
                  <a:extLst>
                    <a:ext uri="{9D8B030D-6E8A-4147-A177-3AD203B41FA5}">
                      <a16:colId xmlns:a16="http://schemas.microsoft.com/office/drawing/2014/main" val="4246975326"/>
                    </a:ext>
                  </a:extLst>
                </a:gridCol>
                <a:gridCol w="1117113">
                  <a:extLst>
                    <a:ext uri="{9D8B030D-6E8A-4147-A177-3AD203B41FA5}">
                      <a16:colId xmlns:a16="http://schemas.microsoft.com/office/drawing/2014/main" val="1281571905"/>
                    </a:ext>
                  </a:extLst>
                </a:gridCol>
                <a:gridCol w="1117113">
                  <a:extLst>
                    <a:ext uri="{9D8B030D-6E8A-4147-A177-3AD203B41FA5}">
                      <a16:colId xmlns:a16="http://schemas.microsoft.com/office/drawing/2014/main" val="811321215"/>
                    </a:ext>
                  </a:extLst>
                </a:gridCol>
                <a:gridCol w="1117113">
                  <a:extLst>
                    <a:ext uri="{9D8B030D-6E8A-4147-A177-3AD203B41FA5}">
                      <a16:colId xmlns:a16="http://schemas.microsoft.com/office/drawing/2014/main" val="1857046571"/>
                    </a:ext>
                  </a:extLst>
                </a:gridCol>
              </a:tblGrid>
              <a:tr h="203200">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year</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Credit card</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Current account</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Mortgages</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Personal loan</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Personal Term Deposit</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Savings Accounts</a:t>
                      </a:r>
                    </a:p>
                  </a:txBody>
                  <a:tcPr marL="9525" marR="9525" marT="9525" marB="0" anchor="b">
                    <a:lnL>
                      <a:noFill/>
                    </a:lnL>
                    <a:lnR>
                      <a:noFill/>
                    </a:lnR>
                    <a:lnT>
                      <a:noFill/>
                    </a:lnT>
                    <a:lnB>
                      <a:noFill/>
                    </a:lnB>
                  </a:tcPr>
                </a:tc>
                <a:tc>
                  <a:txBody>
                    <a:bodyPr/>
                    <a:lstStyle/>
                    <a:p>
                      <a:pPr algn="l" fontAlgn="b"/>
                      <a:endParaRPr lang="en-GB" sz="1100" b="1" i="0" u="none" strike="noStrike" dirty="0">
                        <a:solidFill>
                          <a:srgbClr val="000000"/>
                        </a:solidFill>
                        <a:effectLst/>
                        <a:latin typeface="INGMe" panose="02000506040000020004" pitchFamily="2" charset="0"/>
                      </a:endParaRPr>
                    </a:p>
                    <a:p>
                      <a:pPr algn="l" fontAlgn="b"/>
                      <a:r>
                        <a:rPr lang="en-GB" sz="1100" b="1" i="0" u="none" strike="noStrike" dirty="0">
                          <a:solidFill>
                            <a:srgbClr val="000000"/>
                          </a:solidFill>
                          <a:effectLst/>
                          <a:latin typeface="INGMe" panose="02000506040000020004" pitchFamily="2" charset="0"/>
                        </a:rPr>
                        <a:t>Savings Maximiser</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Superannuation </a:t>
                      </a:r>
                    </a:p>
                  </a:txBody>
                  <a:tcPr marL="9525" marR="9525" marT="9525" marB="0" anchor="b">
                    <a:lnL>
                      <a:noFill/>
                    </a:lnL>
                    <a:lnR>
                      <a:noFill/>
                    </a:lnR>
                    <a:lnT>
                      <a:noFill/>
                    </a:lnT>
                    <a:lnB>
                      <a:noFill/>
                    </a:lnB>
                  </a:tcPr>
                </a:tc>
                <a:extLst>
                  <a:ext uri="{0D108BD9-81ED-4DB2-BD59-A6C34878D82A}">
                    <a16:rowId xmlns:a16="http://schemas.microsoft.com/office/drawing/2014/main" val="3548710874"/>
                  </a:ext>
                </a:extLst>
              </a:tr>
              <a:tr h="203200">
                <a:tc>
                  <a:txBody>
                    <a:bodyPr/>
                    <a:lstStyle/>
                    <a:p>
                      <a:pPr algn="l" fontAlgn="b"/>
                      <a:r>
                        <a:rPr lang="en-NL" sz="1100" b="0" i="0" u="none" strike="noStrike">
                          <a:solidFill>
                            <a:srgbClr val="000000"/>
                          </a:solidFill>
                          <a:effectLst/>
                          <a:latin typeface="INGMe" panose="02000506040000020004" pitchFamily="2" charset="0"/>
                        </a:rPr>
                        <a:t>2022</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613</a:t>
                      </a:r>
                    </a:p>
                  </a:txBody>
                  <a:tcPr marL="9525" marR="9525" marT="9525"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83781</a:t>
                      </a:r>
                    </a:p>
                  </a:txBody>
                  <a:tcPr marL="9525" marR="9525" marT="9525"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146</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541</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2389</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1988</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66399</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794</a:t>
                      </a:r>
                    </a:p>
                  </a:txBody>
                  <a:tcPr marL="9525" marR="9525" marT="9525" marB="0" anchor="b">
                    <a:lnL>
                      <a:noFill/>
                    </a:lnL>
                    <a:lnR>
                      <a:noFill/>
                    </a:lnR>
                    <a:lnT>
                      <a:noFill/>
                    </a:lnT>
                    <a:lnB>
                      <a:noFill/>
                    </a:lnB>
                  </a:tcPr>
                </a:tc>
                <a:extLst>
                  <a:ext uri="{0D108BD9-81ED-4DB2-BD59-A6C34878D82A}">
                    <a16:rowId xmlns:a16="http://schemas.microsoft.com/office/drawing/2014/main" val="2899988610"/>
                  </a:ext>
                </a:extLst>
              </a:tr>
              <a:tr h="203200">
                <a:tc>
                  <a:txBody>
                    <a:bodyPr/>
                    <a:lstStyle/>
                    <a:p>
                      <a:pPr algn="l" fontAlgn="b"/>
                      <a:r>
                        <a:rPr lang="en-NL" sz="1100" b="0" i="0" u="none" strike="noStrike" dirty="0">
                          <a:solidFill>
                            <a:srgbClr val="000000"/>
                          </a:solidFill>
                          <a:effectLst/>
                          <a:latin typeface="INGMe" panose="02000506040000020004" pitchFamily="2" charset="0"/>
                        </a:rPr>
                        <a:t>2023 YTD</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909</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93744</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119</a:t>
                      </a:r>
                    </a:p>
                  </a:txBody>
                  <a:tcPr marL="9525" marR="9525" marT="9525"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425</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2553</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2161</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76932</a:t>
                      </a:r>
                    </a:p>
                  </a:txBody>
                  <a:tcPr marL="9525" marR="9525" marT="9525"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693</a:t>
                      </a:r>
                    </a:p>
                  </a:txBody>
                  <a:tcPr marL="9525" marR="9525" marT="9525" marB="0" anchor="b">
                    <a:lnL>
                      <a:noFill/>
                    </a:lnL>
                    <a:lnR>
                      <a:noFill/>
                    </a:lnR>
                    <a:lnT>
                      <a:noFill/>
                    </a:lnT>
                    <a:lnB>
                      <a:noFill/>
                    </a:lnB>
                  </a:tcPr>
                </a:tc>
                <a:extLst>
                  <a:ext uri="{0D108BD9-81ED-4DB2-BD59-A6C34878D82A}">
                    <a16:rowId xmlns:a16="http://schemas.microsoft.com/office/drawing/2014/main" val="1166244546"/>
                  </a:ext>
                </a:extLst>
              </a:tr>
            </a:tbl>
          </a:graphicData>
        </a:graphic>
      </p:graphicFrame>
      <p:sp>
        <p:nvSpPr>
          <p:cNvPr id="6" name="TextBox 5">
            <a:extLst>
              <a:ext uri="{FF2B5EF4-FFF2-40B4-BE49-F238E27FC236}">
                <a16:creationId xmlns:a16="http://schemas.microsoft.com/office/drawing/2014/main" id="{4CDABDAC-DD72-A0AA-96DA-4E87D726A5FF}"/>
              </a:ext>
            </a:extLst>
          </p:cNvPr>
          <p:cNvSpPr txBox="1"/>
          <p:nvPr/>
        </p:nvSpPr>
        <p:spPr>
          <a:xfrm>
            <a:off x="659007" y="1460580"/>
            <a:ext cx="1366787" cy="288147"/>
          </a:xfrm>
          <a:prstGeom prst="rect">
            <a:avLst/>
          </a:prstGeom>
          <a:noFill/>
        </p:spPr>
        <p:txBody>
          <a:bodyPr wrap="square" lIns="36000" tIns="36000" rIns="36000" bIns="36000" rtlCol="0">
            <a:spAutoFit/>
          </a:bodyPr>
          <a:lstStyle/>
          <a:p>
            <a:r>
              <a:rPr lang="en-AU" sz="1400" dirty="0"/>
              <a:t>N2B</a:t>
            </a:r>
          </a:p>
        </p:txBody>
      </p:sp>
      <p:graphicFrame>
        <p:nvGraphicFramePr>
          <p:cNvPr id="7" name="Table 6">
            <a:extLst>
              <a:ext uri="{FF2B5EF4-FFF2-40B4-BE49-F238E27FC236}">
                <a16:creationId xmlns:a16="http://schemas.microsoft.com/office/drawing/2014/main" id="{94404E3E-77BE-5C55-AA78-C5AF5B419246}"/>
              </a:ext>
            </a:extLst>
          </p:cNvPr>
          <p:cNvGraphicFramePr>
            <a:graphicFrameLocks noGrp="1"/>
          </p:cNvGraphicFramePr>
          <p:nvPr>
            <p:extLst>
              <p:ext uri="{D42A27DB-BD31-4B8C-83A1-F6EECF244321}">
                <p14:modId xmlns:p14="http://schemas.microsoft.com/office/powerpoint/2010/main" val="3523003989"/>
              </p:ext>
            </p:extLst>
          </p:nvPr>
        </p:nvGraphicFramePr>
        <p:xfrm>
          <a:off x="659007" y="2697526"/>
          <a:ext cx="10189098" cy="918845"/>
        </p:xfrm>
        <a:graphic>
          <a:graphicData uri="http://schemas.openxmlformats.org/drawingml/2006/table">
            <a:tbl>
              <a:tblPr/>
              <a:tblGrid>
                <a:gridCol w="1132122">
                  <a:extLst>
                    <a:ext uri="{9D8B030D-6E8A-4147-A177-3AD203B41FA5}">
                      <a16:colId xmlns:a16="http://schemas.microsoft.com/office/drawing/2014/main" val="3630647212"/>
                    </a:ext>
                  </a:extLst>
                </a:gridCol>
                <a:gridCol w="1132122">
                  <a:extLst>
                    <a:ext uri="{9D8B030D-6E8A-4147-A177-3AD203B41FA5}">
                      <a16:colId xmlns:a16="http://schemas.microsoft.com/office/drawing/2014/main" val="1992943086"/>
                    </a:ext>
                  </a:extLst>
                </a:gridCol>
                <a:gridCol w="1132122">
                  <a:extLst>
                    <a:ext uri="{9D8B030D-6E8A-4147-A177-3AD203B41FA5}">
                      <a16:colId xmlns:a16="http://schemas.microsoft.com/office/drawing/2014/main" val="3649030989"/>
                    </a:ext>
                  </a:extLst>
                </a:gridCol>
                <a:gridCol w="1132122">
                  <a:extLst>
                    <a:ext uri="{9D8B030D-6E8A-4147-A177-3AD203B41FA5}">
                      <a16:colId xmlns:a16="http://schemas.microsoft.com/office/drawing/2014/main" val="2909320523"/>
                    </a:ext>
                  </a:extLst>
                </a:gridCol>
                <a:gridCol w="1132122">
                  <a:extLst>
                    <a:ext uri="{9D8B030D-6E8A-4147-A177-3AD203B41FA5}">
                      <a16:colId xmlns:a16="http://schemas.microsoft.com/office/drawing/2014/main" val="2724916779"/>
                    </a:ext>
                  </a:extLst>
                </a:gridCol>
                <a:gridCol w="1132122">
                  <a:extLst>
                    <a:ext uri="{9D8B030D-6E8A-4147-A177-3AD203B41FA5}">
                      <a16:colId xmlns:a16="http://schemas.microsoft.com/office/drawing/2014/main" val="1187632903"/>
                    </a:ext>
                  </a:extLst>
                </a:gridCol>
                <a:gridCol w="1132122">
                  <a:extLst>
                    <a:ext uri="{9D8B030D-6E8A-4147-A177-3AD203B41FA5}">
                      <a16:colId xmlns:a16="http://schemas.microsoft.com/office/drawing/2014/main" val="1458265060"/>
                    </a:ext>
                  </a:extLst>
                </a:gridCol>
                <a:gridCol w="1132122">
                  <a:extLst>
                    <a:ext uri="{9D8B030D-6E8A-4147-A177-3AD203B41FA5}">
                      <a16:colId xmlns:a16="http://schemas.microsoft.com/office/drawing/2014/main" val="3804723180"/>
                    </a:ext>
                  </a:extLst>
                </a:gridCol>
                <a:gridCol w="1132122">
                  <a:extLst>
                    <a:ext uri="{9D8B030D-6E8A-4147-A177-3AD203B41FA5}">
                      <a16:colId xmlns:a16="http://schemas.microsoft.com/office/drawing/2014/main" val="3772515355"/>
                    </a:ext>
                  </a:extLst>
                </a:gridCol>
              </a:tblGrid>
              <a:tr h="203200">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year</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Credit card</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Current account</a:t>
                      </a:r>
                    </a:p>
                  </a:txBody>
                  <a:tcPr marL="9525" marR="9525" marT="9525" marB="0" anchor="b">
                    <a:lnL>
                      <a:noFill/>
                    </a:lnL>
                    <a:lnR>
                      <a:noFill/>
                    </a:lnR>
                    <a:lnT>
                      <a:noFill/>
                    </a:lnT>
                    <a:lnB>
                      <a:noFill/>
                    </a:lnB>
                  </a:tcPr>
                </a:tc>
                <a:tc>
                  <a:txBody>
                    <a:bodyPr/>
                    <a:lstStyle/>
                    <a:p>
                      <a:pPr algn="l" fontAlgn="b"/>
                      <a:endParaRPr lang="en-GB" sz="1100" b="1" i="0" u="none" strike="noStrike" dirty="0">
                        <a:solidFill>
                          <a:srgbClr val="000000"/>
                        </a:solidFill>
                        <a:effectLst/>
                        <a:latin typeface="INGMe" panose="02000506040000020004" pitchFamily="2" charset="0"/>
                      </a:endParaRPr>
                    </a:p>
                    <a:p>
                      <a:pPr algn="l" fontAlgn="b"/>
                      <a:r>
                        <a:rPr lang="en-GB" sz="1100" b="1" i="0" u="none" strike="noStrike" dirty="0">
                          <a:solidFill>
                            <a:srgbClr val="000000"/>
                          </a:solidFill>
                          <a:effectLst/>
                          <a:latin typeface="INGMe" panose="02000506040000020004" pitchFamily="2" charset="0"/>
                        </a:rPr>
                        <a:t>Mortgages</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Personal loan</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Personal Term Deposit</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Savings Accounts</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Savings Maximiser</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Superannuation </a:t>
                      </a:r>
                    </a:p>
                  </a:txBody>
                  <a:tcPr marL="9525" marR="9525" marT="9525" marB="0" anchor="b">
                    <a:lnL>
                      <a:noFill/>
                    </a:lnL>
                    <a:lnR>
                      <a:noFill/>
                    </a:lnR>
                    <a:lnT>
                      <a:noFill/>
                    </a:lnT>
                    <a:lnB>
                      <a:noFill/>
                    </a:lnB>
                  </a:tcPr>
                </a:tc>
                <a:extLst>
                  <a:ext uri="{0D108BD9-81ED-4DB2-BD59-A6C34878D82A}">
                    <a16:rowId xmlns:a16="http://schemas.microsoft.com/office/drawing/2014/main" val="2059733955"/>
                  </a:ext>
                </a:extLst>
              </a:tr>
              <a:tr h="203200">
                <a:tc>
                  <a:txBody>
                    <a:bodyPr/>
                    <a:lstStyle/>
                    <a:p>
                      <a:pPr algn="l" fontAlgn="b"/>
                      <a:r>
                        <a:rPr lang="en-NL" sz="1100" b="0" i="0" u="none" strike="noStrike">
                          <a:solidFill>
                            <a:srgbClr val="000000"/>
                          </a:solidFill>
                          <a:effectLst/>
                          <a:latin typeface="INGMe" panose="02000506040000020004" pitchFamily="2" charset="0"/>
                        </a:rPr>
                        <a:t>2022</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10246</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44399</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1615</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5982</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15903</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10008</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107668</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1060</a:t>
                      </a:r>
                    </a:p>
                  </a:txBody>
                  <a:tcPr marL="9525" marR="9525" marT="9525" marB="0" anchor="b">
                    <a:lnL>
                      <a:noFill/>
                    </a:lnL>
                    <a:lnR>
                      <a:noFill/>
                    </a:lnR>
                    <a:lnT>
                      <a:noFill/>
                    </a:lnT>
                    <a:lnB>
                      <a:noFill/>
                    </a:lnB>
                  </a:tcPr>
                </a:tc>
                <a:extLst>
                  <a:ext uri="{0D108BD9-81ED-4DB2-BD59-A6C34878D82A}">
                    <a16:rowId xmlns:a16="http://schemas.microsoft.com/office/drawing/2014/main" val="2166716859"/>
                  </a:ext>
                </a:extLst>
              </a:tr>
              <a:tr h="203200">
                <a:tc>
                  <a:txBody>
                    <a:bodyPr/>
                    <a:lstStyle/>
                    <a:p>
                      <a:pPr algn="l" fontAlgn="b"/>
                      <a:r>
                        <a:rPr lang="en-NL" sz="1100" b="0" i="0" u="none" strike="noStrike">
                          <a:solidFill>
                            <a:srgbClr val="000000"/>
                          </a:solidFill>
                          <a:effectLst/>
                          <a:latin typeface="INGMe" panose="02000506040000020004" pitchFamily="2" charset="0"/>
                        </a:rPr>
                        <a:t>2023</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11779</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47891</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1573</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5886</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18138</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13520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111432</a:t>
                      </a:r>
                    </a:p>
                  </a:txBody>
                  <a:tcPr marL="9525" marR="9525" marT="9525"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975</a:t>
                      </a:r>
                    </a:p>
                  </a:txBody>
                  <a:tcPr marL="9525" marR="9525" marT="9525" marB="0" anchor="b">
                    <a:lnL>
                      <a:noFill/>
                    </a:lnL>
                    <a:lnR>
                      <a:noFill/>
                    </a:lnR>
                    <a:lnT>
                      <a:noFill/>
                    </a:lnT>
                    <a:lnB>
                      <a:noFill/>
                    </a:lnB>
                  </a:tcPr>
                </a:tc>
                <a:extLst>
                  <a:ext uri="{0D108BD9-81ED-4DB2-BD59-A6C34878D82A}">
                    <a16:rowId xmlns:a16="http://schemas.microsoft.com/office/drawing/2014/main" val="303051835"/>
                  </a:ext>
                </a:extLst>
              </a:tr>
            </a:tbl>
          </a:graphicData>
        </a:graphic>
      </p:graphicFrame>
      <p:sp>
        <p:nvSpPr>
          <p:cNvPr id="8" name="TextBox 7">
            <a:extLst>
              <a:ext uri="{FF2B5EF4-FFF2-40B4-BE49-F238E27FC236}">
                <a16:creationId xmlns:a16="http://schemas.microsoft.com/office/drawing/2014/main" id="{6D10DEC1-EF24-936D-79EE-6EC149ECC618}"/>
              </a:ext>
            </a:extLst>
          </p:cNvPr>
          <p:cNvSpPr txBox="1"/>
          <p:nvPr/>
        </p:nvSpPr>
        <p:spPr>
          <a:xfrm>
            <a:off x="659007" y="2710882"/>
            <a:ext cx="1366787" cy="288147"/>
          </a:xfrm>
          <a:prstGeom prst="rect">
            <a:avLst/>
          </a:prstGeom>
          <a:noFill/>
        </p:spPr>
        <p:txBody>
          <a:bodyPr wrap="square" lIns="36000" tIns="36000" rIns="36000" bIns="36000" rtlCol="0">
            <a:spAutoFit/>
          </a:bodyPr>
          <a:lstStyle/>
          <a:p>
            <a:r>
              <a:rPr lang="en-AU" sz="1400" dirty="0"/>
              <a:t>Client</a:t>
            </a:r>
          </a:p>
        </p:txBody>
      </p:sp>
      <p:graphicFrame>
        <p:nvGraphicFramePr>
          <p:cNvPr id="9" name="Table 8">
            <a:extLst>
              <a:ext uri="{FF2B5EF4-FFF2-40B4-BE49-F238E27FC236}">
                <a16:creationId xmlns:a16="http://schemas.microsoft.com/office/drawing/2014/main" id="{FF198A9C-C241-E53B-76FA-B22D7C183AA6}"/>
              </a:ext>
            </a:extLst>
          </p:cNvPr>
          <p:cNvGraphicFramePr>
            <a:graphicFrameLocks noGrp="1"/>
          </p:cNvGraphicFramePr>
          <p:nvPr>
            <p:extLst>
              <p:ext uri="{D42A27DB-BD31-4B8C-83A1-F6EECF244321}">
                <p14:modId xmlns:p14="http://schemas.microsoft.com/office/powerpoint/2010/main" val="2072538508"/>
              </p:ext>
            </p:extLst>
          </p:nvPr>
        </p:nvGraphicFramePr>
        <p:xfrm>
          <a:off x="659007" y="4078545"/>
          <a:ext cx="4554104" cy="751205"/>
        </p:xfrm>
        <a:graphic>
          <a:graphicData uri="http://schemas.openxmlformats.org/drawingml/2006/table">
            <a:tbl>
              <a:tblPr/>
              <a:tblGrid>
                <a:gridCol w="1138526">
                  <a:extLst>
                    <a:ext uri="{9D8B030D-6E8A-4147-A177-3AD203B41FA5}">
                      <a16:colId xmlns:a16="http://schemas.microsoft.com/office/drawing/2014/main" val="2459187283"/>
                    </a:ext>
                  </a:extLst>
                </a:gridCol>
                <a:gridCol w="1138526">
                  <a:extLst>
                    <a:ext uri="{9D8B030D-6E8A-4147-A177-3AD203B41FA5}">
                      <a16:colId xmlns:a16="http://schemas.microsoft.com/office/drawing/2014/main" val="1088618275"/>
                    </a:ext>
                  </a:extLst>
                </a:gridCol>
                <a:gridCol w="1138526">
                  <a:extLst>
                    <a:ext uri="{9D8B030D-6E8A-4147-A177-3AD203B41FA5}">
                      <a16:colId xmlns:a16="http://schemas.microsoft.com/office/drawing/2014/main" val="2980735753"/>
                    </a:ext>
                  </a:extLst>
                </a:gridCol>
                <a:gridCol w="1138526">
                  <a:extLst>
                    <a:ext uri="{9D8B030D-6E8A-4147-A177-3AD203B41FA5}">
                      <a16:colId xmlns:a16="http://schemas.microsoft.com/office/drawing/2014/main" val="4177266045"/>
                    </a:ext>
                  </a:extLst>
                </a:gridCol>
              </a:tblGrid>
              <a:tr h="203200">
                <a:tc>
                  <a:txBody>
                    <a:bodyPr/>
                    <a:lstStyle/>
                    <a:p>
                      <a:pPr algn="l" fontAlgn="b"/>
                      <a:endParaRPr lang="en-GB" sz="1100" b="1" i="0" u="none" strike="noStrike" dirty="0">
                        <a:solidFill>
                          <a:srgbClr val="000000"/>
                        </a:solidFill>
                        <a:effectLst/>
                        <a:latin typeface="INGMe" panose="02000506040000020004" pitchFamily="2" charset="0"/>
                      </a:endParaRPr>
                    </a:p>
                    <a:p>
                      <a:pPr algn="l" fontAlgn="b"/>
                      <a:r>
                        <a:rPr lang="en-GB" sz="1100" b="1" i="0" u="none" strike="noStrike" dirty="0">
                          <a:solidFill>
                            <a:srgbClr val="000000"/>
                          </a:solidFill>
                          <a:effectLst/>
                          <a:latin typeface="INGMe" panose="02000506040000020004" pitchFamily="2" charset="0"/>
                        </a:rPr>
                        <a:t>year</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::unspecified::</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client</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visitor </a:t>
                      </a:r>
                    </a:p>
                  </a:txBody>
                  <a:tcPr marL="9525" marR="9525" marT="9525" marB="0" anchor="b">
                    <a:lnL>
                      <a:noFill/>
                    </a:lnL>
                    <a:lnR>
                      <a:noFill/>
                    </a:lnR>
                    <a:lnT>
                      <a:noFill/>
                    </a:lnT>
                    <a:lnB>
                      <a:noFill/>
                    </a:lnB>
                  </a:tcPr>
                </a:tc>
                <a:extLst>
                  <a:ext uri="{0D108BD9-81ED-4DB2-BD59-A6C34878D82A}">
                    <a16:rowId xmlns:a16="http://schemas.microsoft.com/office/drawing/2014/main" val="531250633"/>
                  </a:ext>
                </a:extLst>
              </a:tr>
              <a:tr h="203200">
                <a:tc>
                  <a:txBody>
                    <a:bodyPr/>
                    <a:lstStyle/>
                    <a:p>
                      <a:pPr algn="l" fontAlgn="b"/>
                      <a:r>
                        <a:rPr lang="en-NL" sz="1100" b="0" i="0" u="none" strike="noStrike" dirty="0">
                          <a:solidFill>
                            <a:srgbClr val="000000"/>
                          </a:solidFill>
                          <a:effectLst/>
                          <a:latin typeface="INGMe" panose="02000506040000020004" pitchFamily="2" charset="0"/>
                        </a:rPr>
                        <a:t>2022</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14284</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196881</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156651</a:t>
                      </a:r>
                    </a:p>
                  </a:txBody>
                  <a:tcPr marL="9525" marR="9525" marT="9525" marB="0" anchor="b">
                    <a:lnL>
                      <a:noFill/>
                    </a:lnL>
                    <a:lnR>
                      <a:noFill/>
                    </a:lnR>
                    <a:lnT>
                      <a:noFill/>
                    </a:lnT>
                    <a:lnB>
                      <a:noFill/>
                    </a:lnB>
                  </a:tcPr>
                </a:tc>
                <a:extLst>
                  <a:ext uri="{0D108BD9-81ED-4DB2-BD59-A6C34878D82A}">
                    <a16:rowId xmlns:a16="http://schemas.microsoft.com/office/drawing/2014/main" val="338180370"/>
                  </a:ext>
                </a:extLst>
              </a:tr>
              <a:tr h="203200">
                <a:tc>
                  <a:txBody>
                    <a:bodyPr/>
                    <a:lstStyle/>
                    <a:p>
                      <a:pPr algn="l" fontAlgn="b"/>
                      <a:r>
                        <a:rPr lang="en-NL" sz="1100" b="0" i="0" u="none" strike="noStrike" dirty="0">
                          <a:solidFill>
                            <a:srgbClr val="000000"/>
                          </a:solidFill>
                          <a:effectLst/>
                          <a:latin typeface="INGMe" panose="02000506040000020004" pitchFamily="2" charset="0"/>
                        </a:rPr>
                        <a:t>2023</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16253</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211194</a:t>
                      </a:r>
                    </a:p>
                  </a:txBody>
                  <a:tcPr marL="9525" marR="9525" marT="9525"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177536</a:t>
                      </a:r>
                    </a:p>
                  </a:txBody>
                  <a:tcPr marL="9525" marR="9525" marT="9525" marB="0" anchor="b">
                    <a:lnL>
                      <a:noFill/>
                    </a:lnL>
                    <a:lnR>
                      <a:noFill/>
                    </a:lnR>
                    <a:lnT>
                      <a:noFill/>
                    </a:lnT>
                    <a:lnB>
                      <a:noFill/>
                    </a:lnB>
                  </a:tcPr>
                </a:tc>
                <a:extLst>
                  <a:ext uri="{0D108BD9-81ED-4DB2-BD59-A6C34878D82A}">
                    <a16:rowId xmlns:a16="http://schemas.microsoft.com/office/drawing/2014/main" val="3672713768"/>
                  </a:ext>
                </a:extLst>
              </a:tr>
            </a:tbl>
          </a:graphicData>
        </a:graphic>
      </p:graphicFrame>
      <p:sp>
        <p:nvSpPr>
          <p:cNvPr id="10" name="TextBox 9">
            <a:extLst>
              <a:ext uri="{FF2B5EF4-FFF2-40B4-BE49-F238E27FC236}">
                <a16:creationId xmlns:a16="http://schemas.microsoft.com/office/drawing/2014/main" id="{5E592A5D-39AB-9E6C-A740-62A13B5C7D1A}"/>
              </a:ext>
            </a:extLst>
          </p:cNvPr>
          <p:cNvSpPr txBox="1"/>
          <p:nvPr/>
        </p:nvSpPr>
        <p:spPr>
          <a:xfrm>
            <a:off x="659007" y="3790398"/>
            <a:ext cx="1366787" cy="288147"/>
          </a:xfrm>
          <a:prstGeom prst="rect">
            <a:avLst/>
          </a:prstGeom>
          <a:noFill/>
        </p:spPr>
        <p:txBody>
          <a:bodyPr wrap="square" lIns="36000" tIns="36000" rIns="36000" bIns="36000" rtlCol="0">
            <a:spAutoFit/>
          </a:bodyPr>
          <a:lstStyle/>
          <a:p>
            <a:r>
              <a:rPr lang="en-AU" sz="1400" dirty="0"/>
              <a:t>Total sales </a:t>
            </a:r>
          </a:p>
        </p:txBody>
      </p:sp>
    </p:spTree>
    <p:extLst>
      <p:ext uri="{BB962C8B-B14F-4D97-AF65-F5344CB8AC3E}">
        <p14:creationId xmlns:p14="http://schemas.microsoft.com/office/powerpoint/2010/main" val="741083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8BE53D-69D1-8492-6C71-1F83AE61CCD2}"/>
              </a:ext>
            </a:extLst>
          </p:cNvPr>
          <p:cNvSpPr>
            <a:spLocks noGrp="1"/>
          </p:cNvSpPr>
          <p:nvPr>
            <p:ph type="sldNum" sz="quarter" idx="11"/>
          </p:nvPr>
        </p:nvSpPr>
        <p:spPr/>
        <p:txBody>
          <a:bodyPr/>
          <a:lstStyle/>
          <a:p>
            <a:fld id="{DDD2A080-DA64-4F5C-9131-47EB793B4410}" type="slidenum">
              <a:rPr lang="en-GB" noProof="0" smtClean="0"/>
              <a:pPr/>
              <a:t>5</a:t>
            </a:fld>
            <a:endParaRPr lang="en-GB" noProof="0" dirty="0"/>
          </a:p>
        </p:txBody>
      </p:sp>
      <p:sp>
        <p:nvSpPr>
          <p:cNvPr id="3" name="Title 2">
            <a:extLst>
              <a:ext uri="{FF2B5EF4-FFF2-40B4-BE49-F238E27FC236}">
                <a16:creationId xmlns:a16="http://schemas.microsoft.com/office/drawing/2014/main" id="{ED250506-45C1-69C2-B434-8AE0839E0D11}"/>
              </a:ext>
            </a:extLst>
          </p:cNvPr>
          <p:cNvSpPr>
            <a:spLocks noGrp="1"/>
          </p:cNvSpPr>
          <p:nvPr>
            <p:ph type="title"/>
          </p:nvPr>
        </p:nvSpPr>
        <p:spPr/>
        <p:txBody>
          <a:bodyPr/>
          <a:lstStyle/>
          <a:p>
            <a:r>
              <a:rPr lang="en-NL" dirty="0"/>
              <a:t>Top 20 self service activities in the app -</a:t>
            </a:r>
            <a:r>
              <a:rPr lang="en-NL" b="0" dirty="0"/>
              <a:t> last year vs YTD</a:t>
            </a:r>
            <a:endParaRPr lang="en-NL" dirty="0"/>
          </a:p>
        </p:txBody>
      </p:sp>
      <p:graphicFrame>
        <p:nvGraphicFramePr>
          <p:cNvPr id="7" name="Table 6">
            <a:extLst>
              <a:ext uri="{FF2B5EF4-FFF2-40B4-BE49-F238E27FC236}">
                <a16:creationId xmlns:a16="http://schemas.microsoft.com/office/drawing/2014/main" id="{D956610F-21AA-18D8-E104-AEA8DD75D4A4}"/>
              </a:ext>
            </a:extLst>
          </p:cNvPr>
          <p:cNvGraphicFramePr>
            <a:graphicFrameLocks noGrp="1"/>
          </p:cNvGraphicFramePr>
          <p:nvPr>
            <p:extLst>
              <p:ext uri="{D42A27DB-BD31-4B8C-83A1-F6EECF244321}">
                <p14:modId xmlns:p14="http://schemas.microsoft.com/office/powerpoint/2010/main" val="1435149723"/>
              </p:ext>
            </p:extLst>
          </p:nvPr>
        </p:nvGraphicFramePr>
        <p:xfrm>
          <a:off x="233219" y="1224597"/>
          <a:ext cx="7340601" cy="4408805"/>
        </p:xfrm>
        <a:graphic>
          <a:graphicData uri="http://schemas.openxmlformats.org/drawingml/2006/table">
            <a:tbl>
              <a:tblPr/>
              <a:tblGrid>
                <a:gridCol w="826887">
                  <a:extLst>
                    <a:ext uri="{9D8B030D-6E8A-4147-A177-3AD203B41FA5}">
                      <a16:colId xmlns:a16="http://schemas.microsoft.com/office/drawing/2014/main" val="1096100131"/>
                    </a:ext>
                  </a:extLst>
                </a:gridCol>
                <a:gridCol w="2787971">
                  <a:extLst>
                    <a:ext uri="{9D8B030D-6E8A-4147-A177-3AD203B41FA5}">
                      <a16:colId xmlns:a16="http://schemas.microsoft.com/office/drawing/2014/main" val="583081164"/>
                    </a:ext>
                  </a:extLst>
                </a:gridCol>
                <a:gridCol w="826887">
                  <a:extLst>
                    <a:ext uri="{9D8B030D-6E8A-4147-A177-3AD203B41FA5}">
                      <a16:colId xmlns:a16="http://schemas.microsoft.com/office/drawing/2014/main" val="2264225260"/>
                    </a:ext>
                  </a:extLst>
                </a:gridCol>
                <a:gridCol w="826887">
                  <a:extLst>
                    <a:ext uri="{9D8B030D-6E8A-4147-A177-3AD203B41FA5}">
                      <a16:colId xmlns:a16="http://schemas.microsoft.com/office/drawing/2014/main" val="1642226852"/>
                    </a:ext>
                  </a:extLst>
                </a:gridCol>
                <a:gridCol w="1245082">
                  <a:extLst>
                    <a:ext uri="{9D8B030D-6E8A-4147-A177-3AD203B41FA5}">
                      <a16:colId xmlns:a16="http://schemas.microsoft.com/office/drawing/2014/main" val="1084603966"/>
                    </a:ext>
                  </a:extLst>
                </a:gridCol>
                <a:gridCol w="826887">
                  <a:extLst>
                    <a:ext uri="{9D8B030D-6E8A-4147-A177-3AD203B41FA5}">
                      <a16:colId xmlns:a16="http://schemas.microsoft.com/office/drawing/2014/main" val="3835343974"/>
                    </a:ext>
                  </a:extLst>
                </a:gridCol>
              </a:tblGrid>
              <a:tr h="203200">
                <a:tc>
                  <a:txBody>
                    <a:bodyPr/>
                    <a:lstStyle/>
                    <a:p>
                      <a:pPr algn="l" fontAlgn="b"/>
                      <a:endParaRPr lang="en-NL" sz="1100" b="0" i="0" u="none" strike="noStrike">
                        <a:solidFill>
                          <a:srgbClr val="000000"/>
                        </a:solidFill>
                        <a:effectLst/>
                        <a:latin typeface="INGMe" panose="02000506040000020004" pitchFamily="2" charset="0"/>
                      </a:endParaRPr>
                    </a:p>
                  </a:txBody>
                  <a:tcPr marL="9525" marR="9525" marT="9525" marB="0" anchor="b">
                    <a:lnL>
                      <a:noFill/>
                    </a:lnL>
                    <a:lnR>
                      <a:noFill/>
                    </a:lnR>
                    <a:lnT>
                      <a:noFill/>
                    </a:lnT>
                    <a:lnB>
                      <a:noFill/>
                    </a:lnB>
                  </a:tcPr>
                </a:tc>
                <a:tc>
                  <a:txBody>
                    <a:bodyPr/>
                    <a:lstStyle/>
                    <a:p>
                      <a:pPr algn="l" fontAlgn="b"/>
                      <a:endParaRPr lang="en-NL" sz="1100" b="0" i="0" u="none" strike="noStrike">
                        <a:solidFill>
                          <a:srgbClr val="000000"/>
                        </a:solidFill>
                        <a:effectLst/>
                        <a:latin typeface="INGMe" panose="02000506040000020004" pitchFamily="2" charset="0"/>
                      </a:endParaRP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2022</a:t>
                      </a:r>
                    </a:p>
                  </a:txBody>
                  <a:tcPr marL="9525" marR="9525" marT="9525"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2023</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endParaRPr lang="en-NL" sz="1100" b="0" i="0" u="none" strike="noStrike">
                        <a:solidFill>
                          <a:srgbClr val="000000"/>
                        </a:solidFill>
                        <a:effectLst/>
                        <a:latin typeface="INGMe" panose="02000506040000020004" pitchFamily="2" charset="0"/>
                      </a:endParaRPr>
                    </a:p>
                  </a:txBody>
                  <a:tcPr marL="9525" marR="9525" marT="9525" marB="0" anchor="b">
                    <a:lnL>
                      <a:noFill/>
                    </a:lnL>
                    <a:lnR>
                      <a:noFill/>
                    </a:lnR>
                    <a:lnT>
                      <a:noFill/>
                    </a:lnT>
                    <a:lnB>
                      <a:noFill/>
                    </a:lnB>
                  </a:tcPr>
                </a:tc>
                <a:tc>
                  <a:txBody>
                    <a:bodyPr/>
                    <a:lstStyle/>
                    <a:p>
                      <a:pPr algn="l" fontAlgn="b"/>
                      <a:endParaRPr lang="en-NL" sz="1200" b="0" i="0" u="none" strike="noStrike">
                        <a:solidFill>
                          <a:srgbClr val="000000"/>
                        </a:solidFill>
                        <a:effectLst/>
                        <a:latin typeface="INGMe" panose="02000506040000020004" pitchFamily="2" charset="0"/>
                      </a:endParaRPr>
                    </a:p>
                  </a:txBody>
                  <a:tcPr marL="9525" marR="9525" marT="9525" marB="0" anchor="b">
                    <a:lnL>
                      <a:noFill/>
                    </a:lnL>
                    <a:lnR>
                      <a:noFill/>
                    </a:lnR>
                    <a:lnT>
                      <a:noFill/>
                    </a:lnT>
                    <a:lnB>
                      <a:noFill/>
                    </a:lnB>
                  </a:tcPr>
                </a:tc>
                <a:extLst>
                  <a:ext uri="{0D108BD9-81ED-4DB2-BD59-A6C34878D82A}">
                    <a16:rowId xmlns:a16="http://schemas.microsoft.com/office/drawing/2014/main" val="4058318240"/>
                  </a:ext>
                </a:extLst>
              </a:tr>
              <a:tr h="203200">
                <a:tc>
                  <a:txBody>
                    <a:bodyPr/>
                    <a:lstStyle/>
                    <a:p>
                      <a:pPr algn="r" fontAlgn="b"/>
                      <a:r>
                        <a:rPr lang="en-NL" sz="1100" b="0" i="0" u="none" strike="noStrike">
                          <a:solidFill>
                            <a:srgbClr val="000000"/>
                          </a:solidFill>
                          <a:effectLst/>
                          <a:latin typeface="INGMe" panose="02000506040000020004" pitchFamily="2" charset="0"/>
                        </a:rPr>
                        <a:t>1</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Self Service Type</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212935594</a:t>
                      </a:r>
                    </a:p>
                  </a:txBody>
                  <a:tcPr marL="9525" marR="9525" marT="9525"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123210109</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endParaRPr lang="en-NL" sz="1100" b="0" i="0" u="none" strike="noStrike">
                        <a:solidFill>
                          <a:srgbClr val="000000"/>
                        </a:solidFill>
                        <a:effectLst/>
                        <a:latin typeface="INGMe" panose="02000506040000020004" pitchFamily="2" charset="0"/>
                      </a:endParaRPr>
                    </a:p>
                  </a:txBody>
                  <a:tcPr marL="9525" marR="9525" marT="9525" marB="0" anchor="b">
                    <a:lnL>
                      <a:noFill/>
                    </a:lnL>
                    <a:lnR>
                      <a:noFill/>
                    </a:lnR>
                    <a:lnT>
                      <a:noFill/>
                    </a:lnT>
                    <a:lnB>
                      <a:noFill/>
                    </a:lnB>
                  </a:tcPr>
                </a:tc>
                <a:tc>
                  <a:txBody>
                    <a:bodyPr/>
                    <a:lstStyle/>
                    <a:p>
                      <a:pPr algn="l" fontAlgn="b"/>
                      <a:endParaRPr lang="en-NL" sz="1200" b="0" i="0" u="none" strike="noStrike">
                        <a:solidFill>
                          <a:srgbClr val="000000"/>
                        </a:solidFill>
                        <a:effectLst/>
                        <a:latin typeface="INGMe" panose="02000506040000020004" pitchFamily="2" charset="0"/>
                      </a:endParaRPr>
                    </a:p>
                  </a:txBody>
                  <a:tcPr marL="9525" marR="9525" marT="9525" marB="0" anchor="b">
                    <a:lnL>
                      <a:noFill/>
                    </a:lnL>
                    <a:lnR>
                      <a:noFill/>
                    </a:lnR>
                    <a:lnT>
                      <a:noFill/>
                    </a:lnT>
                    <a:lnB>
                      <a:noFill/>
                    </a:lnB>
                  </a:tcPr>
                </a:tc>
                <a:extLst>
                  <a:ext uri="{0D108BD9-81ED-4DB2-BD59-A6C34878D82A}">
                    <a16:rowId xmlns:a16="http://schemas.microsoft.com/office/drawing/2014/main" val="3667379221"/>
                  </a:ext>
                </a:extLst>
              </a:tr>
              <a:tr h="203200">
                <a:tc>
                  <a:txBody>
                    <a:bodyPr/>
                    <a:lstStyle/>
                    <a:p>
                      <a:pPr algn="r" fontAlgn="b"/>
                      <a:r>
                        <a:rPr lang="en-NL" sz="1100" b="0" i="0" u="none" strike="noStrike">
                          <a:solidFill>
                            <a:srgbClr val="000000"/>
                          </a:solidFill>
                          <a:effectLst/>
                          <a:latin typeface="INGMe" panose="02000506040000020004" pitchFamily="2" charset="0"/>
                        </a:rPr>
                        <a:t>2</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Transfer Money</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113394024</a:t>
                      </a:r>
                    </a:p>
                  </a:txBody>
                  <a:tcPr marL="9525" marR="9525" marT="9525"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63473182</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53%</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30%</a:t>
                      </a:r>
                    </a:p>
                  </a:txBody>
                  <a:tcPr marL="9525" marR="9525" marT="9525" marB="0" anchor="b">
                    <a:lnL>
                      <a:noFill/>
                    </a:lnL>
                    <a:lnR>
                      <a:noFill/>
                    </a:lnR>
                    <a:lnT>
                      <a:noFill/>
                    </a:lnT>
                    <a:lnB>
                      <a:noFill/>
                    </a:lnB>
                  </a:tcPr>
                </a:tc>
                <a:extLst>
                  <a:ext uri="{0D108BD9-81ED-4DB2-BD59-A6C34878D82A}">
                    <a16:rowId xmlns:a16="http://schemas.microsoft.com/office/drawing/2014/main" val="1027576557"/>
                  </a:ext>
                </a:extLst>
              </a:tr>
              <a:tr h="203200">
                <a:tc>
                  <a:txBody>
                    <a:bodyPr/>
                    <a:lstStyle/>
                    <a:p>
                      <a:pPr algn="r" fontAlgn="b"/>
                      <a:r>
                        <a:rPr lang="en-NL" sz="1100" b="0" i="0" u="none" strike="noStrike">
                          <a:solidFill>
                            <a:srgbClr val="000000"/>
                          </a:solidFill>
                          <a:effectLst/>
                          <a:latin typeface="INGMe" panose="02000506040000020004" pitchFamily="2" charset="0"/>
                        </a:rPr>
                        <a:t>3</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Pay Anyone</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54375491</a:t>
                      </a:r>
                    </a:p>
                  </a:txBody>
                  <a:tcPr marL="9525" marR="9525" marT="9525"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30699224</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26%</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14%</a:t>
                      </a:r>
                    </a:p>
                  </a:txBody>
                  <a:tcPr marL="9525" marR="9525" marT="9525" marB="0" anchor="b">
                    <a:lnL>
                      <a:noFill/>
                    </a:lnL>
                    <a:lnR>
                      <a:noFill/>
                    </a:lnR>
                    <a:lnT>
                      <a:noFill/>
                    </a:lnT>
                    <a:lnB>
                      <a:noFill/>
                    </a:lnB>
                  </a:tcPr>
                </a:tc>
                <a:extLst>
                  <a:ext uri="{0D108BD9-81ED-4DB2-BD59-A6C34878D82A}">
                    <a16:rowId xmlns:a16="http://schemas.microsoft.com/office/drawing/2014/main" val="2448326077"/>
                  </a:ext>
                </a:extLst>
              </a:tr>
              <a:tr h="203200">
                <a:tc>
                  <a:txBody>
                    <a:bodyPr/>
                    <a:lstStyle/>
                    <a:p>
                      <a:pPr algn="r" fontAlgn="b"/>
                      <a:r>
                        <a:rPr lang="en-NL" sz="1100" b="0" i="0" u="none" strike="noStrike">
                          <a:solidFill>
                            <a:srgbClr val="000000"/>
                          </a:solidFill>
                          <a:effectLst/>
                          <a:latin typeface="INGMe" panose="02000506040000020004" pitchFamily="2" charset="0"/>
                        </a:rPr>
                        <a:t>4</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Interest summary</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8093663</a:t>
                      </a:r>
                    </a:p>
                  </a:txBody>
                  <a:tcPr marL="9525" marR="9525" marT="9525"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7097774</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4%</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3%</a:t>
                      </a:r>
                    </a:p>
                  </a:txBody>
                  <a:tcPr marL="9525" marR="9525" marT="9525" marB="0" anchor="b">
                    <a:lnL>
                      <a:noFill/>
                    </a:lnL>
                    <a:lnR>
                      <a:noFill/>
                    </a:lnR>
                    <a:lnT>
                      <a:noFill/>
                    </a:lnT>
                    <a:lnB>
                      <a:noFill/>
                    </a:lnB>
                  </a:tcPr>
                </a:tc>
                <a:extLst>
                  <a:ext uri="{0D108BD9-81ED-4DB2-BD59-A6C34878D82A}">
                    <a16:rowId xmlns:a16="http://schemas.microsoft.com/office/drawing/2014/main" val="3607190499"/>
                  </a:ext>
                </a:extLst>
              </a:tr>
              <a:tr h="203200">
                <a:tc>
                  <a:txBody>
                    <a:bodyPr/>
                    <a:lstStyle/>
                    <a:p>
                      <a:pPr algn="r" fontAlgn="b"/>
                      <a:r>
                        <a:rPr lang="en-NL" sz="1100" b="0" i="0" u="none" strike="noStrike">
                          <a:solidFill>
                            <a:srgbClr val="000000"/>
                          </a:solidFill>
                          <a:effectLst/>
                          <a:latin typeface="INGMe" panose="02000506040000020004" pitchFamily="2" charset="0"/>
                        </a:rPr>
                        <a:t>5</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Search Transactions</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10969289</a:t>
                      </a:r>
                    </a:p>
                  </a:txBody>
                  <a:tcPr marL="9525" marR="9525" marT="9525"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6417658</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5%</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3%</a:t>
                      </a:r>
                    </a:p>
                  </a:txBody>
                  <a:tcPr marL="9525" marR="9525" marT="9525" marB="0" anchor="b">
                    <a:lnL>
                      <a:noFill/>
                    </a:lnL>
                    <a:lnR>
                      <a:noFill/>
                    </a:lnR>
                    <a:lnT>
                      <a:noFill/>
                    </a:lnT>
                    <a:lnB>
                      <a:noFill/>
                    </a:lnB>
                  </a:tcPr>
                </a:tc>
                <a:extLst>
                  <a:ext uri="{0D108BD9-81ED-4DB2-BD59-A6C34878D82A}">
                    <a16:rowId xmlns:a16="http://schemas.microsoft.com/office/drawing/2014/main" val="502749669"/>
                  </a:ext>
                </a:extLst>
              </a:tr>
              <a:tr h="203200">
                <a:tc>
                  <a:txBody>
                    <a:bodyPr/>
                    <a:lstStyle/>
                    <a:p>
                      <a:pPr algn="r" fontAlgn="b"/>
                      <a:r>
                        <a:rPr lang="en-NL" sz="1100" b="0" i="0" u="none" strike="noStrike">
                          <a:solidFill>
                            <a:srgbClr val="000000"/>
                          </a:solidFill>
                          <a:effectLst/>
                          <a:latin typeface="INGMe" panose="02000506040000020004" pitchFamily="2" charset="0"/>
                        </a:rPr>
                        <a:t>6</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Pay Bill</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9321373</a:t>
                      </a:r>
                    </a:p>
                  </a:txBody>
                  <a:tcPr marL="9525" marR="9525" marT="9525"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5081123</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4%</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a:t>
                      </a:r>
                    </a:p>
                  </a:txBody>
                  <a:tcPr marL="9525" marR="9525" marT="9525" marB="0" anchor="b">
                    <a:lnL>
                      <a:noFill/>
                    </a:lnL>
                    <a:lnR>
                      <a:noFill/>
                    </a:lnR>
                    <a:lnT>
                      <a:noFill/>
                    </a:lnT>
                    <a:lnB>
                      <a:noFill/>
                    </a:lnB>
                  </a:tcPr>
                </a:tc>
                <a:extLst>
                  <a:ext uri="{0D108BD9-81ED-4DB2-BD59-A6C34878D82A}">
                    <a16:rowId xmlns:a16="http://schemas.microsoft.com/office/drawing/2014/main" val="133095672"/>
                  </a:ext>
                </a:extLst>
              </a:tr>
              <a:tr h="203200">
                <a:tc>
                  <a:txBody>
                    <a:bodyPr/>
                    <a:lstStyle/>
                    <a:p>
                      <a:pPr algn="r" fontAlgn="b"/>
                      <a:r>
                        <a:rPr lang="en-NL" sz="1100" b="0" i="0" u="none" strike="noStrike">
                          <a:solidFill>
                            <a:srgbClr val="000000"/>
                          </a:solidFill>
                          <a:effectLst/>
                          <a:latin typeface="INGMe" panose="02000506040000020004" pitchFamily="2" charset="0"/>
                        </a:rPr>
                        <a:t>7</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Benefits and rewards</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4457040</a:t>
                      </a:r>
                    </a:p>
                  </a:txBody>
                  <a:tcPr marL="9525" marR="9525" marT="9525"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3027247</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2%</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a:t>
                      </a:r>
                    </a:p>
                  </a:txBody>
                  <a:tcPr marL="9525" marR="9525" marT="9525" marB="0" anchor="b">
                    <a:lnL>
                      <a:noFill/>
                    </a:lnL>
                    <a:lnR>
                      <a:noFill/>
                    </a:lnR>
                    <a:lnT>
                      <a:noFill/>
                    </a:lnT>
                    <a:lnB>
                      <a:noFill/>
                    </a:lnB>
                  </a:tcPr>
                </a:tc>
                <a:extLst>
                  <a:ext uri="{0D108BD9-81ED-4DB2-BD59-A6C34878D82A}">
                    <a16:rowId xmlns:a16="http://schemas.microsoft.com/office/drawing/2014/main" val="791988903"/>
                  </a:ext>
                </a:extLst>
              </a:tr>
              <a:tr h="203200">
                <a:tc>
                  <a:txBody>
                    <a:bodyPr/>
                    <a:lstStyle/>
                    <a:p>
                      <a:pPr algn="r" fontAlgn="b"/>
                      <a:r>
                        <a:rPr lang="en-NL" sz="1100" b="0" i="0" u="none" strike="noStrike">
                          <a:solidFill>
                            <a:srgbClr val="000000"/>
                          </a:solidFill>
                          <a:effectLst/>
                          <a:latin typeface="INGMe" panose="02000506040000020004" pitchFamily="2" charset="0"/>
                        </a:rPr>
                        <a:t>8</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Edit scheduled payment</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2127611</a:t>
                      </a:r>
                    </a:p>
                  </a:txBody>
                  <a:tcPr marL="9525" marR="9525" marT="9525"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1238262</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1%</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a:t>
                      </a:r>
                    </a:p>
                  </a:txBody>
                  <a:tcPr marL="9525" marR="9525" marT="9525" marB="0" anchor="b">
                    <a:lnL>
                      <a:noFill/>
                    </a:lnL>
                    <a:lnR>
                      <a:noFill/>
                    </a:lnR>
                    <a:lnT>
                      <a:noFill/>
                    </a:lnT>
                    <a:lnB>
                      <a:noFill/>
                    </a:lnB>
                  </a:tcPr>
                </a:tc>
                <a:extLst>
                  <a:ext uri="{0D108BD9-81ED-4DB2-BD59-A6C34878D82A}">
                    <a16:rowId xmlns:a16="http://schemas.microsoft.com/office/drawing/2014/main" val="656629048"/>
                  </a:ext>
                </a:extLst>
              </a:tr>
              <a:tr h="203200">
                <a:tc>
                  <a:txBody>
                    <a:bodyPr/>
                    <a:lstStyle/>
                    <a:p>
                      <a:pPr algn="r" fontAlgn="b"/>
                      <a:r>
                        <a:rPr lang="en-NL" sz="1100" b="0" i="0" u="none" strike="noStrike">
                          <a:solidFill>
                            <a:srgbClr val="000000"/>
                          </a:solidFill>
                          <a:effectLst/>
                          <a:latin typeface="INGMe" panose="02000506040000020004" pitchFamily="2" charset="0"/>
                        </a:rPr>
                        <a:t>9</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Delete Payee</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1105666</a:t>
                      </a:r>
                    </a:p>
                  </a:txBody>
                  <a:tcPr marL="9525" marR="9525" marT="9525"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706969</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1%</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extLst>
                  <a:ext uri="{0D108BD9-81ED-4DB2-BD59-A6C34878D82A}">
                    <a16:rowId xmlns:a16="http://schemas.microsoft.com/office/drawing/2014/main" val="3837613350"/>
                  </a:ext>
                </a:extLst>
              </a:tr>
              <a:tr h="203200">
                <a:tc>
                  <a:txBody>
                    <a:bodyPr/>
                    <a:lstStyle/>
                    <a:p>
                      <a:pPr algn="r" fontAlgn="b"/>
                      <a:r>
                        <a:rPr lang="en-NL" sz="1100" b="0" i="0" u="none" strike="noStrike">
                          <a:solidFill>
                            <a:srgbClr val="000000"/>
                          </a:solidFill>
                          <a:effectLst/>
                          <a:latin typeface="INGMe" panose="02000506040000020004" pitchFamily="2" charset="0"/>
                        </a:rPr>
                        <a:t>10</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Updated account name</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825419</a:t>
                      </a:r>
                    </a:p>
                  </a:txBody>
                  <a:tcPr marL="9525" marR="9525" marT="9525"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496411</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extLst>
                  <a:ext uri="{0D108BD9-81ED-4DB2-BD59-A6C34878D82A}">
                    <a16:rowId xmlns:a16="http://schemas.microsoft.com/office/drawing/2014/main" val="3202426605"/>
                  </a:ext>
                </a:extLst>
              </a:tr>
              <a:tr h="203200">
                <a:tc>
                  <a:txBody>
                    <a:bodyPr/>
                    <a:lstStyle/>
                    <a:p>
                      <a:pPr algn="r" fontAlgn="b"/>
                      <a:r>
                        <a:rPr lang="en-NL" sz="1100" b="0" i="0" u="none" strike="noStrike">
                          <a:solidFill>
                            <a:srgbClr val="000000"/>
                          </a:solidFill>
                          <a:effectLst/>
                          <a:latin typeface="INGMe" panose="02000506040000020004" pitchFamily="2" charset="0"/>
                        </a:rPr>
                        <a:t>11</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Cancel scheduled payment</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646468</a:t>
                      </a:r>
                    </a:p>
                  </a:txBody>
                  <a:tcPr marL="9525" marR="9525" marT="9525"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370619</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extLst>
                  <a:ext uri="{0D108BD9-81ED-4DB2-BD59-A6C34878D82A}">
                    <a16:rowId xmlns:a16="http://schemas.microsoft.com/office/drawing/2014/main" val="2037900949"/>
                  </a:ext>
                </a:extLst>
              </a:tr>
              <a:tr h="203200">
                <a:tc>
                  <a:txBody>
                    <a:bodyPr/>
                    <a:lstStyle/>
                    <a:p>
                      <a:pPr algn="r" fontAlgn="b"/>
                      <a:r>
                        <a:rPr lang="en-NL" sz="1100" b="0" i="0" u="none" strike="noStrike">
                          <a:solidFill>
                            <a:srgbClr val="000000"/>
                          </a:solidFill>
                          <a:effectLst/>
                          <a:latin typeface="INGMe" panose="02000506040000020004" pitchFamily="2" charset="0"/>
                        </a:rPr>
                        <a:t>12</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Activate Card</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550941</a:t>
                      </a:r>
                    </a:p>
                  </a:txBody>
                  <a:tcPr marL="9525" marR="9525" marT="9525"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363019</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extLst>
                  <a:ext uri="{0D108BD9-81ED-4DB2-BD59-A6C34878D82A}">
                    <a16:rowId xmlns:a16="http://schemas.microsoft.com/office/drawing/2014/main" val="659709870"/>
                  </a:ext>
                </a:extLst>
              </a:tr>
              <a:tr h="203200">
                <a:tc>
                  <a:txBody>
                    <a:bodyPr/>
                    <a:lstStyle/>
                    <a:p>
                      <a:pPr algn="r" fontAlgn="b"/>
                      <a:r>
                        <a:rPr lang="en-NL" sz="1100" b="0" i="0" u="none" strike="noStrike">
                          <a:solidFill>
                            <a:srgbClr val="000000"/>
                          </a:solidFill>
                          <a:effectLst/>
                          <a:latin typeface="INGMe" panose="02000506040000020004" pitchFamily="2" charset="0"/>
                        </a:rPr>
                        <a:t>13</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Download interim statement - Orange Everyday</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641874</a:t>
                      </a:r>
                    </a:p>
                  </a:txBody>
                  <a:tcPr marL="9525" marR="9525" marT="9525"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301766</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extLst>
                  <a:ext uri="{0D108BD9-81ED-4DB2-BD59-A6C34878D82A}">
                    <a16:rowId xmlns:a16="http://schemas.microsoft.com/office/drawing/2014/main" val="553288618"/>
                  </a:ext>
                </a:extLst>
              </a:tr>
              <a:tr h="203200">
                <a:tc>
                  <a:txBody>
                    <a:bodyPr/>
                    <a:lstStyle/>
                    <a:p>
                      <a:pPr algn="r" fontAlgn="b"/>
                      <a:r>
                        <a:rPr lang="en-NL" sz="1100" b="0" i="0" u="none" strike="noStrike">
                          <a:solidFill>
                            <a:srgbClr val="000000"/>
                          </a:solidFill>
                          <a:effectLst/>
                          <a:latin typeface="INGMe" panose="02000506040000020004" pitchFamily="2" charset="0"/>
                        </a:rPr>
                        <a:t>14</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Changed account limit</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563127</a:t>
                      </a:r>
                    </a:p>
                  </a:txBody>
                  <a:tcPr marL="9525" marR="9525" marT="9525"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290255</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extLst>
                  <a:ext uri="{0D108BD9-81ED-4DB2-BD59-A6C34878D82A}">
                    <a16:rowId xmlns:a16="http://schemas.microsoft.com/office/drawing/2014/main" val="618595131"/>
                  </a:ext>
                </a:extLst>
              </a:tr>
              <a:tr h="203200">
                <a:tc>
                  <a:txBody>
                    <a:bodyPr/>
                    <a:lstStyle/>
                    <a:p>
                      <a:pPr algn="r" fontAlgn="b"/>
                      <a:r>
                        <a:rPr lang="en-NL" sz="1100" b="0" i="0" u="none" strike="noStrike">
                          <a:solidFill>
                            <a:srgbClr val="000000"/>
                          </a:solidFill>
                          <a:effectLst/>
                          <a:latin typeface="INGMe" panose="02000506040000020004" pitchFamily="2" charset="0"/>
                        </a:rPr>
                        <a:t>15</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Download statement - Orange Everyday</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446098</a:t>
                      </a:r>
                    </a:p>
                  </a:txBody>
                  <a:tcPr marL="9525" marR="9525" marT="9525"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233202</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extLst>
                  <a:ext uri="{0D108BD9-81ED-4DB2-BD59-A6C34878D82A}">
                    <a16:rowId xmlns:a16="http://schemas.microsoft.com/office/drawing/2014/main" val="2689584448"/>
                  </a:ext>
                </a:extLst>
              </a:tr>
              <a:tr h="203200">
                <a:tc>
                  <a:txBody>
                    <a:bodyPr/>
                    <a:lstStyle/>
                    <a:p>
                      <a:pPr algn="r" fontAlgn="b"/>
                      <a:r>
                        <a:rPr lang="en-NL" sz="1100" b="0" i="0" u="none" strike="noStrike">
                          <a:solidFill>
                            <a:srgbClr val="000000"/>
                          </a:solidFill>
                          <a:effectLst/>
                          <a:latin typeface="INGMe" panose="02000506040000020004" pitchFamily="2" charset="0"/>
                        </a:rPr>
                        <a:t>16</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Enable Touch ID</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347671</a:t>
                      </a:r>
                    </a:p>
                  </a:txBody>
                  <a:tcPr marL="9525" marR="9525" marT="9525"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185417</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extLst>
                  <a:ext uri="{0D108BD9-81ED-4DB2-BD59-A6C34878D82A}">
                    <a16:rowId xmlns:a16="http://schemas.microsoft.com/office/drawing/2014/main" val="54133640"/>
                  </a:ext>
                </a:extLst>
              </a:tr>
              <a:tr h="203200">
                <a:tc>
                  <a:txBody>
                    <a:bodyPr/>
                    <a:lstStyle/>
                    <a:p>
                      <a:pPr algn="r" fontAlgn="b"/>
                      <a:r>
                        <a:rPr lang="en-NL" sz="1100" b="0" i="0" u="none" strike="noStrike">
                          <a:solidFill>
                            <a:srgbClr val="000000"/>
                          </a:solidFill>
                          <a:effectLst/>
                          <a:latin typeface="INGMe" panose="02000506040000020004" pitchFamily="2" charset="0"/>
                        </a:rPr>
                        <a:t>17</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Pay Anyone create scheduled recurring</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298440</a:t>
                      </a:r>
                    </a:p>
                  </a:txBody>
                  <a:tcPr marL="9525" marR="9525" marT="9525"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183644</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extLst>
                  <a:ext uri="{0D108BD9-81ED-4DB2-BD59-A6C34878D82A}">
                    <a16:rowId xmlns:a16="http://schemas.microsoft.com/office/drawing/2014/main" val="2174677405"/>
                  </a:ext>
                </a:extLst>
              </a:tr>
              <a:tr h="203200">
                <a:tc>
                  <a:txBody>
                    <a:bodyPr/>
                    <a:lstStyle/>
                    <a:p>
                      <a:pPr algn="r" fontAlgn="b"/>
                      <a:r>
                        <a:rPr lang="en-NL" sz="1100" b="0" i="0" u="none" strike="noStrike">
                          <a:solidFill>
                            <a:srgbClr val="000000"/>
                          </a:solidFill>
                          <a:effectLst/>
                          <a:latin typeface="INGMe" panose="02000506040000020004" pitchFamily="2" charset="0"/>
                        </a:rPr>
                        <a:t>18</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Pay Bill create scheduled one off</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356443</a:t>
                      </a:r>
                    </a:p>
                  </a:txBody>
                  <a:tcPr marL="9525" marR="9525" marT="9525"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182031</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extLst>
                  <a:ext uri="{0D108BD9-81ED-4DB2-BD59-A6C34878D82A}">
                    <a16:rowId xmlns:a16="http://schemas.microsoft.com/office/drawing/2014/main" val="3615276376"/>
                  </a:ext>
                </a:extLst>
              </a:tr>
              <a:tr h="203200">
                <a:tc>
                  <a:txBody>
                    <a:bodyPr/>
                    <a:lstStyle/>
                    <a:p>
                      <a:pPr algn="r" fontAlgn="b"/>
                      <a:r>
                        <a:rPr lang="en-NL" sz="1100" b="0" i="0" u="none" strike="noStrike">
                          <a:solidFill>
                            <a:srgbClr val="000000"/>
                          </a:solidFill>
                          <a:effectLst/>
                          <a:latin typeface="INGMe" panose="02000506040000020004" pitchFamily="2" charset="0"/>
                        </a:rPr>
                        <a:t>19</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Confirmed Details for KYC</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251833</a:t>
                      </a:r>
                    </a:p>
                  </a:txBody>
                  <a:tcPr marL="9525" marR="9525" marT="9525"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179113</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extLst>
                  <a:ext uri="{0D108BD9-81ED-4DB2-BD59-A6C34878D82A}">
                    <a16:rowId xmlns:a16="http://schemas.microsoft.com/office/drawing/2014/main" val="2646464390"/>
                  </a:ext>
                </a:extLst>
              </a:tr>
              <a:tr h="203200">
                <a:tc>
                  <a:txBody>
                    <a:bodyPr/>
                    <a:lstStyle/>
                    <a:p>
                      <a:pPr algn="r" fontAlgn="b"/>
                      <a:r>
                        <a:rPr lang="en-NL" sz="1100" b="0" i="0" u="none" strike="noStrike">
                          <a:solidFill>
                            <a:srgbClr val="000000"/>
                          </a:solidFill>
                          <a:effectLst/>
                          <a:latin typeface="INGMe" panose="02000506040000020004" pitchFamily="2" charset="0"/>
                        </a:rPr>
                        <a:t>20</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INGMe" panose="02000506040000020004" pitchFamily="2" charset="0"/>
                        </a:rPr>
                        <a:t>Overseas notification</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189283</a:t>
                      </a:r>
                    </a:p>
                  </a:txBody>
                  <a:tcPr marL="9525" marR="9525" marT="9525"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163214</a:t>
                      </a:r>
                    </a:p>
                  </a:txBody>
                  <a:tcPr marL="9525" marR="9525" marT="9525" marB="0" anchor="b">
                    <a:lnL>
                      <a:noFill/>
                    </a:lnL>
                    <a:lnR>
                      <a:noFill/>
                    </a:lnR>
                    <a:lnT>
                      <a:noFill/>
                    </a:lnT>
                    <a:lnB>
                      <a:noFill/>
                    </a:lnB>
                    <a:solidFill>
                      <a:schemeClr val="accent1">
                        <a:lumMod val="20000"/>
                        <a:lumOff val="80000"/>
                      </a:schemeClr>
                    </a:solidFill>
                  </a:tcPr>
                </a:tc>
                <a:tc>
                  <a:txBody>
                    <a:bodyPr/>
                    <a:lstStyle/>
                    <a:p>
                      <a:pPr algn="l" fontAlgn="b"/>
                      <a:r>
                        <a:rPr lang="en-NL" sz="1100" b="0" i="0" u="none" strike="noStrike">
                          <a:solidFill>
                            <a:srgbClr val="000000"/>
                          </a:solidFill>
                          <a:effectLst/>
                          <a:latin typeface="INGMe" panose="02000506040000020004" pitchFamily="2" charset="0"/>
                        </a:rPr>
                        <a:t>0%</a:t>
                      </a:r>
                    </a:p>
                  </a:txBody>
                  <a:tcPr marL="9525" marR="9525" marT="9525"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0%</a:t>
                      </a:r>
                    </a:p>
                  </a:txBody>
                  <a:tcPr marL="9525" marR="9525" marT="9525" marB="0" anchor="b">
                    <a:lnL>
                      <a:noFill/>
                    </a:lnL>
                    <a:lnR>
                      <a:noFill/>
                    </a:lnR>
                    <a:lnT>
                      <a:noFill/>
                    </a:lnT>
                    <a:lnB>
                      <a:noFill/>
                    </a:lnB>
                  </a:tcPr>
                </a:tc>
                <a:extLst>
                  <a:ext uri="{0D108BD9-81ED-4DB2-BD59-A6C34878D82A}">
                    <a16:rowId xmlns:a16="http://schemas.microsoft.com/office/drawing/2014/main" val="519230106"/>
                  </a:ext>
                </a:extLst>
              </a:tr>
            </a:tbl>
          </a:graphicData>
        </a:graphic>
      </p:graphicFrame>
    </p:spTree>
    <p:extLst>
      <p:ext uri="{BB962C8B-B14F-4D97-AF65-F5344CB8AC3E}">
        <p14:creationId xmlns:p14="http://schemas.microsoft.com/office/powerpoint/2010/main" val="1920161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853929-6DF2-4D73-DB33-5271BA7580F1}"/>
              </a:ext>
            </a:extLst>
          </p:cNvPr>
          <p:cNvSpPr>
            <a:spLocks noGrp="1"/>
          </p:cNvSpPr>
          <p:nvPr>
            <p:ph type="sldNum" sz="quarter" idx="11"/>
          </p:nvPr>
        </p:nvSpPr>
        <p:spPr/>
        <p:txBody>
          <a:bodyPr/>
          <a:lstStyle/>
          <a:p>
            <a:fld id="{DDD2A080-DA64-4F5C-9131-47EB793B4410}" type="slidenum">
              <a:rPr lang="en-GB" noProof="0" smtClean="0"/>
              <a:pPr/>
              <a:t>6</a:t>
            </a:fld>
            <a:endParaRPr lang="en-GB" noProof="0" dirty="0"/>
          </a:p>
        </p:txBody>
      </p:sp>
      <p:sp>
        <p:nvSpPr>
          <p:cNvPr id="3" name="Title 2">
            <a:extLst>
              <a:ext uri="{FF2B5EF4-FFF2-40B4-BE49-F238E27FC236}">
                <a16:creationId xmlns:a16="http://schemas.microsoft.com/office/drawing/2014/main" id="{566E6A51-6693-165F-1973-EB41D8D386F4}"/>
              </a:ext>
            </a:extLst>
          </p:cNvPr>
          <p:cNvSpPr>
            <a:spLocks noGrp="1"/>
          </p:cNvSpPr>
          <p:nvPr>
            <p:ph type="title"/>
          </p:nvPr>
        </p:nvSpPr>
        <p:spPr/>
        <p:txBody>
          <a:bodyPr/>
          <a:lstStyle/>
          <a:p>
            <a:r>
              <a:rPr lang="en-NL" dirty="0"/>
              <a:t>Sales N2B – </a:t>
            </a:r>
            <a:r>
              <a:rPr lang="en-NL" b="0" dirty="0"/>
              <a:t>assumption: total sales, without broker network. If not correct, easy to tweak</a:t>
            </a:r>
            <a:endParaRPr lang="en-NL" dirty="0"/>
          </a:p>
        </p:txBody>
      </p:sp>
      <p:sp>
        <p:nvSpPr>
          <p:cNvPr id="10" name="TextBox 9">
            <a:extLst>
              <a:ext uri="{FF2B5EF4-FFF2-40B4-BE49-F238E27FC236}">
                <a16:creationId xmlns:a16="http://schemas.microsoft.com/office/drawing/2014/main" id="{DE459143-CFAE-3EA5-7E1C-886011183F6B}"/>
              </a:ext>
            </a:extLst>
          </p:cNvPr>
          <p:cNvSpPr txBox="1"/>
          <p:nvPr/>
        </p:nvSpPr>
        <p:spPr>
          <a:xfrm>
            <a:off x="659008" y="6313473"/>
            <a:ext cx="2639291" cy="226591"/>
          </a:xfrm>
          <a:prstGeom prst="rect">
            <a:avLst/>
          </a:prstGeom>
          <a:noFill/>
        </p:spPr>
        <p:txBody>
          <a:bodyPr wrap="square" lIns="36000" tIns="36000" rIns="36000" bIns="36000" rtlCol="0">
            <a:spAutoFit/>
          </a:bodyPr>
          <a:lstStyle/>
          <a:p>
            <a:r>
              <a:rPr lang="en-NL" sz="1000" dirty="0"/>
              <a:t>Source: daily sales CI</a:t>
            </a:r>
          </a:p>
        </p:txBody>
      </p:sp>
      <p:graphicFrame>
        <p:nvGraphicFramePr>
          <p:cNvPr id="11" name="Table 10">
            <a:extLst>
              <a:ext uri="{FF2B5EF4-FFF2-40B4-BE49-F238E27FC236}">
                <a16:creationId xmlns:a16="http://schemas.microsoft.com/office/drawing/2014/main" id="{9791E9C8-65AC-8FB3-6112-47921EDFC379}"/>
              </a:ext>
            </a:extLst>
          </p:cNvPr>
          <p:cNvGraphicFramePr>
            <a:graphicFrameLocks noGrp="1"/>
          </p:cNvGraphicFramePr>
          <p:nvPr/>
        </p:nvGraphicFramePr>
        <p:xfrm>
          <a:off x="523926" y="1830452"/>
          <a:ext cx="6897762" cy="3320601"/>
        </p:xfrm>
        <a:graphic>
          <a:graphicData uri="http://schemas.openxmlformats.org/drawingml/2006/table">
            <a:tbl>
              <a:tblPr/>
              <a:tblGrid>
                <a:gridCol w="766418">
                  <a:extLst>
                    <a:ext uri="{9D8B030D-6E8A-4147-A177-3AD203B41FA5}">
                      <a16:colId xmlns:a16="http://schemas.microsoft.com/office/drawing/2014/main" val="23231485"/>
                    </a:ext>
                  </a:extLst>
                </a:gridCol>
                <a:gridCol w="766418">
                  <a:extLst>
                    <a:ext uri="{9D8B030D-6E8A-4147-A177-3AD203B41FA5}">
                      <a16:colId xmlns:a16="http://schemas.microsoft.com/office/drawing/2014/main" val="3409291123"/>
                    </a:ext>
                  </a:extLst>
                </a:gridCol>
                <a:gridCol w="766418">
                  <a:extLst>
                    <a:ext uri="{9D8B030D-6E8A-4147-A177-3AD203B41FA5}">
                      <a16:colId xmlns:a16="http://schemas.microsoft.com/office/drawing/2014/main" val="4098409090"/>
                    </a:ext>
                  </a:extLst>
                </a:gridCol>
                <a:gridCol w="766418">
                  <a:extLst>
                    <a:ext uri="{9D8B030D-6E8A-4147-A177-3AD203B41FA5}">
                      <a16:colId xmlns:a16="http://schemas.microsoft.com/office/drawing/2014/main" val="3438146531"/>
                    </a:ext>
                  </a:extLst>
                </a:gridCol>
                <a:gridCol w="766418">
                  <a:extLst>
                    <a:ext uri="{9D8B030D-6E8A-4147-A177-3AD203B41FA5}">
                      <a16:colId xmlns:a16="http://schemas.microsoft.com/office/drawing/2014/main" val="3349753226"/>
                    </a:ext>
                  </a:extLst>
                </a:gridCol>
                <a:gridCol w="766418">
                  <a:extLst>
                    <a:ext uri="{9D8B030D-6E8A-4147-A177-3AD203B41FA5}">
                      <a16:colId xmlns:a16="http://schemas.microsoft.com/office/drawing/2014/main" val="2978507138"/>
                    </a:ext>
                  </a:extLst>
                </a:gridCol>
                <a:gridCol w="766418">
                  <a:extLst>
                    <a:ext uri="{9D8B030D-6E8A-4147-A177-3AD203B41FA5}">
                      <a16:colId xmlns:a16="http://schemas.microsoft.com/office/drawing/2014/main" val="2966492280"/>
                    </a:ext>
                  </a:extLst>
                </a:gridCol>
                <a:gridCol w="766418">
                  <a:extLst>
                    <a:ext uri="{9D8B030D-6E8A-4147-A177-3AD203B41FA5}">
                      <a16:colId xmlns:a16="http://schemas.microsoft.com/office/drawing/2014/main" val="1256804680"/>
                    </a:ext>
                  </a:extLst>
                </a:gridCol>
                <a:gridCol w="766418">
                  <a:extLst>
                    <a:ext uri="{9D8B030D-6E8A-4147-A177-3AD203B41FA5}">
                      <a16:colId xmlns:a16="http://schemas.microsoft.com/office/drawing/2014/main" val="3925776681"/>
                    </a:ext>
                  </a:extLst>
                </a:gridCol>
              </a:tblGrid>
              <a:tr h="651075">
                <a:tc>
                  <a:txBody>
                    <a:bodyPr/>
                    <a:lstStyle/>
                    <a:p>
                      <a:pPr algn="l" fontAlgn="b"/>
                      <a:r>
                        <a:rPr lang="en-GB" sz="1100" b="1" i="0" u="none" strike="noStrike">
                          <a:solidFill>
                            <a:srgbClr val="000000"/>
                          </a:solidFill>
                          <a:effectLst/>
                          <a:latin typeface="INGMe" panose="02000506040000020004" pitchFamily="2" charset="0"/>
                        </a:rPr>
                        <a:t>month_Date</a:t>
                      </a:r>
                    </a:p>
                  </a:txBody>
                  <a:tcPr marL="8843" marR="8843" marT="8843"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Credit card</a:t>
                      </a:r>
                    </a:p>
                  </a:txBody>
                  <a:tcPr marL="8843" marR="8843" marT="8843"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Current account</a:t>
                      </a:r>
                    </a:p>
                  </a:txBody>
                  <a:tcPr marL="8843" marR="8843" marT="8843"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Mortgages</a:t>
                      </a:r>
                    </a:p>
                  </a:txBody>
                  <a:tcPr marL="8843" marR="8843" marT="8843"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Personal loan</a:t>
                      </a:r>
                    </a:p>
                  </a:txBody>
                  <a:tcPr marL="8843" marR="8843" marT="8843"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Personal Term Deposit</a:t>
                      </a:r>
                    </a:p>
                  </a:txBody>
                  <a:tcPr marL="8843" marR="8843" marT="8843"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Savings Accounts</a:t>
                      </a:r>
                    </a:p>
                  </a:txBody>
                  <a:tcPr marL="8843" marR="8843" marT="8843"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Savings Maximiser</a:t>
                      </a:r>
                    </a:p>
                  </a:txBody>
                  <a:tcPr marL="8843" marR="8843" marT="8843"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Superannuation </a:t>
                      </a:r>
                    </a:p>
                  </a:txBody>
                  <a:tcPr marL="8843" marR="8843" marT="8843" marB="0" anchor="b">
                    <a:lnL>
                      <a:noFill/>
                    </a:lnL>
                    <a:lnR>
                      <a:noFill/>
                    </a:lnR>
                    <a:lnT>
                      <a:noFill/>
                    </a:lnT>
                    <a:lnB>
                      <a:noFill/>
                    </a:lnB>
                  </a:tcPr>
                </a:tc>
                <a:extLst>
                  <a:ext uri="{0D108BD9-81ED-4DB2-BD59-A6C34878D82A}">
                    <a16:rowId xmlns:a16="http://schemas.microsoft.com/office/drawing/2014/main" val="2918735985"/>
                  </a:ext>
                </a:extLst>
              </a:tr>
              <a:tr h="188657">
                <a:tc>
                  <a:txBody>
                    <a:bodyPr/>
                    <a:lstStyle/>
                    <a:p>
                      <a:pPr algn="l" fontAlgn="b"/>
                      <a:r>
                        <a:rPr lang="en-NL" sz="1100" b="0" i="0" u="none" strike="noStrike">
                          <a:solidFill>
                            <a:srgbClr val="000000"/>
                          </a:solidFill>
                          <a:effectLst/>
                          <a:latin typeface="INGMe" panose="02000506040000020004" pitchFamily="2" charset="0"/>
                        </a:rPr>
                        <a:t>01/06/2022</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99</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10762</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22</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102</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84</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149</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7475</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112</a:t>
                      </a:r>
                    </a:p>
                  </a:txBody>
                  <a:tcPr marL="8843" marR="8843" marT="8843" marB="0" anchor="b">
                    <a:lnL>
                      <a:noFill/>
                    </a:lnL>
                    <a:lnR>
                      <a:noFill/>
                    </a:lnR>
                    <a:lnT>
                      <a:noFill/>
                    </a:lnT>
                    <a:lnB>
                      <a:noFill/>
                    </a:lnB>
                  </a:tcPr>
                </a:tc>
                <a:extLst>
                  <a:ext uri="{0D108BD9-81ED-4DB2-BD59-A6C34878D82A}">
                    <a16:rowId xmlns:a16="http://schemas.microsoft.com/office/drawing/2014/main" val="4001901996"/>
                  </a:ext>
                </a:extLst>
              </a:tr>
              <a:tr h="188657">
                <a:tc>
                  <a:txBody>
                    <a:bodyPr/>
                    <a:lstStyle/>
                    <a:p>
                      <a:pPr algn="l" fontAlgn="b"/>
                      <a:r>
                        <a:rPr lang="en-NL" sz="1100" b="0" i="0" u="none" strike="noStrike">
                          <a:solidFill>
                            <a:srgbClr val="000000"/>
                          </a:solidFill>
                          <a:effectLst/>
                          <a:latin typeface="INGMe" panose="02000506040000020004" pitchFamily="2" charset="0"/>
                        </a:rPr>
                        <a:t>01/07/2022</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78</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13209</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25</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77</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508</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206</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9973</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122</a:t>
                      </a:r>
                    </a:p>
                  </a:txBody>
                  <a:tcPr marL="8843" marR="8843" marT="8843" marB="0" anchor="b">
                    <a:lnL>
                      <a:noFill/>
                    </a:lnL>
                    <a:lnR>
                      <a:noFill/>
                    </a:lnR>
                    <a:lnT>
                      <a:noFill/>
                    </a:lnT>
                    <a:lnB>
                      <a:noFill/>
                    </a:lnB>
                  </a:tcPr>
                </a:tc>
                <a:extLst>
                  <a:ext uri="{0D108BD9-81ED-4DB2-BD59-A6C34878D82A}">
                    <a16:rowId xmlns:a16="http://schemas.microsoft.com/office/drawing/2014/main" val="2246637705"/>
                  </a:ext>
                </a:extLst>
              </a:tr>
              <a:tr h="188657">
                <a:tc>
                  <a:txBody>
                    <a:bodyPr/>
                    <a:lstStyle/>
                    <a:p>
                      <a:pPr algn="l" fontAlgn="b"/>
                      <a:r>
                        <a:rPr lang="en-NL" sz="1100" b="0" i="0" u="none" strike="noStrike">
                          <a:solidFill>
                            <a:srgbClr val="000000"/>
                          </a:solidFill>
                          <a:effectLst/>
                          <a:latin typeface="INGMe" panose="02000506040000020004" pitchFamily="2" charset="0"/>
                        </a:rPr>
                        <a:t>01/08/2022</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110</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13114</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17</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88</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736</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299</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10606</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143</a:t>
                      </a:r>
                    </a:p>
                  </a:txBody>
                  <a:tcPr marL="8843" marR="8843" marT="8843" marB="0" anchor="b">
                    <a:lnL>
                      <a:noFill/>
                    </a:lnL>
                    <a:lnR>
                      <a:noFill/>
                    </a:lnR>
                    <a:lnT>
                      <a:noFill/>
                    </a:lnT>
                    <a:lnB>
                      <a:noFill/>
                    </a:lnB>
                  </a:tcPr>
                </a:tc>
                <a:extLst>
                  <a:ext uri="{0D108BD9-81ED-4DB2-BD59-A6C34878D82A}">
                    <a16:rowId xmlns:a16="http://schemas.microsoft.com/office/drawing/2014/main" val="3154597512"/>
                  </a:ext>
                </a:extLst>
              </a:tr>
              <a:tr h="188657">
                <a:tc>
                  <a:txBody>
                    <a:bodyPr/>
                    <a:lstStyle/>
                    <a:p>
                      <a:pPr algn="l" fontAlgn="b"/>
                      <a:r>
                        <a:rPr lang="en-NL" sz="1100" b="0" i="0" u="none" strike="noStrike">
                          <a:solidFill>
                            <a:srgbClr val="000000"/>
                          </a:solidFill>
                          <a:effectLst/>
                          <a:latin typeface="INGMe" panose="02000506040000020004" pitchFamily="2" charset="0"/>
                        </a:rPr>
                        <a:t>01/09/2022</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111</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11959</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25</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60</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660</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339</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9700</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86</a:t>
                      </a:r>
                    </a:p>
                  </a:txBody>
                  <a:tcPr marL="8843" marR="8843" marT="8843" marB="0" anchor="b">
                    <a:lnL>
                      <a:noFill/>
                    </a:lnL>
                    <a:lnR>
                      <a:noFill/>
                    </a:lnR>
                    <a:lnT>
                      <a:noFill/>
                    </a:lnT>
                    <a:lnB>
                      <a:noFill/>
                    </a:lnB>
                  </a:tcPr>
                </a:tc>
                <a:extLst>
                  <a:ext uri="{0D108BD9-81ED-4DB2-BD59-A6C34878D82A}">
                    <a16:rowId xmlns:a16="http://schemas.microsoft.com/office/drawing/2014/main" val="1397059732"/>
                  </a:ext>
                </a:extLst>
              </a:tr>
              <a:tr h="188657">
                <a:tc>
                  <a:txBody>
                    <a:bodyPr/>
                    <a:lstStyle/>
                    <a:p>
                      <a:pPr algn="l" fontAlgn="b"/>
                      <a:r>
                        <a:rPr lang="en-NL" sz="1100" b="0" i="0" u="none" strike="noStrike">
                          <a:solidFill>
                            <a:srgbClr val="000000"/>
                          </a:solidFill>
                          <a:effectLst/>
                          <a:latin typeface="INGMe" panose="02000506040000020004" pitchFamily="2" charset="0"/>
                        </a:rPr>
                        <a:t>01/10/2022</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62</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10085</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19</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79</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243</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319</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7808</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90</a:t>
                      </a:r>
                    </a:p>
                  </a:txBody>
                  <a:tcPr marL="8843" marR="8843" marT="8843" marB="0" anchor="b">
                    <a:lnL>
                      <a:noFill/>
                    </a:lnL>
                    <a:lnR>
                      <a:noFill/>
                    </a:lnR>
                    <a:lnT>
                      <a:noFill/>
                    </a:lnT>
                    <a:lnB>
                      <a:noFill/>
                    </a:lnB>
                  </a:tcPr>
                </a:tc>
                <a:extLst>
                  <a:ext uri="{0D108BD9-81ED-4DB2-BD59-A6C34878D82A}">
                    <a16:rowId xmlns:a16="http://schemas.microsoft.com/office/drawing/2014/main" val="3860314590"/>
                  </a:ext>
                </a:extLst>
              </a:tr>
              <a:tr h="188657">
                <a:tc>
                  <a:txBody>
                    <a:bodyPr/>
                    <a:lstStyle/>
                    <a:p>
                      <a:pPr algn="l" fontAlgn="b"/>
                      <a:r>
                        <a:rPr lang="en-NL" sz="1100" b="0" i="0" u="none" strike="noStrike">
                          <a:solidFill>
                            <a:srgbClr val="000000"/>
                          </a:solidFill>
                          <a:effectLst/>
                          <a:latin typeface="INGMe" panose="02000506040000020004" pitchFamily="2" charset="0"/>
                        </a:rPr>
                        <a:t>01/11/2022</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72</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12405</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15</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67</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75</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390</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10442</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108</a:t>
                      </a:r>
                    </a:p>
                  </a:txBody>
                  <a:tcPr marL="8843" marR="8843" marT="8843" marB="0" anchor="b">
                    <a:lnL>
                      <a:noFill/>
                    </a:lnL>
                    <a:lnR>
                      <a:noFill/>
                    </a:lnR>
                    <a:lnT>
                      <a:noFill/>
                    </a:lnT>
                    <a:lnB>
                      <a:noFill/>
                    </a:lnB>
                  </a:tcPr>
                </a:tc>
                <a:extLst>
                  <a:ext uri="{0D108BD9-81ED-4DB2-BD59-A6C34878D82A}">
                    <a16:rowId xmlns:a16="http://schemas.microsoft.com/office/drawing/2014/main" val="1301313745"/>
                  </a:ext>
                </a:extLst>
              </a:tr>
              <a:tr h="188657">
                <a:tc>
                  <a:txBody>
                    <a:bodyPr/>
                    <a:lstStyle/>
                    <a:p>
                      <a:pPr algn="l" fontAlgn="b"/>
                      <a:r>
                        <a:rPr lang="en-NL" sz="1100" b="0" i="0" u="none" strike="noStrike">
                          <a:solidFill>
                            <a:srgbClr val="000000"/>
                          </a:solidFill>
                          <a:effectLst/>
                          <a:latin typeface="INGMe" panose="02000506040000020004" pitchFamily="2" charset="0"/>
                        </a:rPr>
                        <a:t>01/12/2022</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81</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12247</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23</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68</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83</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286</a:t>
                      </a:r>
                    </a:p>
                  </a:txBody>
                  <a:tcPr marL="8843" marR="8843" marT="8843"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10395</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133</a:t>
                      </a:r>
                    </a:p>
                  </a:txBody>
                  <a:tcPr marL="8843" marR="8843" marT="8843" marB="0" anchor="b">
                    <a:lnL>
                      <a:noFill/>
                    </a:lnL>
                    <a:lnR>
                      <a:noFill/>
                    </a:lnR>
                    <a:lnT>
                      <a:noFill/>
                    </a:lnT>
                    <a:lnB>
                      <a:noFill/>
                    </a:lnB>
                  </a:tcPr>
                </a:tc>
                <a:extLst>
                  <a:ext uri="{0D108BD9-81ED-4DB2-BD59-A6C34878D82A}">
                    <a16:rowId xmlns:a16="http://schemas.microsoft.com/office/drawing/2014/main" val="3904246736"/>
                  </a:ext>
                </a:extLst>
              </a:tr>
              <a:tr h="188657">
                <a:tc>
                  <a:txBody>
                    <a:bodyPr/>
                    <a:lstStyle/>
                    <a:p>
                      <a:pPr algn="l" fontAlgn="b"/>
                      <a:r>
                        <a:rPr lang="en-NL" sz="1100" b="0" i="0" u="none" strike="noStrike">
                          <a:solidFill>
                            <a:srgbClr val="000000"/>
                          </a:solidFill>
                          <a:effectLst/>
                          <a:latin typeface="INGMe" panose="02000506040000020004" pitchFamily="2" charset="0"/>
                        </a:rPr>
                        <a:t>01/01/2023</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84</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9431</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13</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80</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130</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200</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7738</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115</a:t>
                      </a:r>
                    </a:p>
                  </a:txBody>
                  <a:tcPr marL="8843" marR="8843" marT="8843" marB="0" anchor="b">
                    <a:lnL>
                      <a:noFill/>
                    </a:lnL>
                    <a:lnR>
                      <a:noFill/>
                    </a:lnR>
                    <a:lnT>
                      <a:noFill/>
                    </a:lnT>
                    <a:lnB>
                      <a:noFill/>
                    </a:lnB>
                  </a:tcPr>
                </a:tc>
                <a:extLst>
                  <a:ext uri="{0D108BD9-81ED-4DB2-BD59-A6C34878D82A}">
                    <a16:rowId xmlns:a16="http://schemas.microsoft.com/office/drawing/2014/main" val="2335864318"/>
                  </a:ext>
                </a:extLst>
              </a:tr>
              <a:tr h="188657">
                <a:tc>
                  <a:txBody>
                    <a:bodyPr/>
                    <a:lstStyle/>
                    <a:p>
                      <a:pPr algn="l" fontAlgn="b"/>
                      <a:r>
                        <a:rPr lang="en-NL" sz="1100" b="0" i="0" u="none" strike="noStrike">
                          <a:solidFill>
                            <a:srgbClr val="000000"/>
                          </a:solidFill>
                          <a:effectLst/>
                          <a:latin typeface="INGMe" panose="02000506040000020004" pitchFamily="2" charset="0"/>
                        </a:rPr>
                        <a:t>01/02/2023</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102</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13346</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11</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56</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232</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354</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11304</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85</a:t>
                      </a:r>
                    </a:p>
                  </a:txBody>
                  <a:tcPr marL="8843" marR="8843" marT="8843" marB="0" anchor="b">
                    <a:lnL>
                      <a:noFill/>
                    </a:lnL>
                    <a:lnR>
                      <a:noFill/>
                    </a:lnR>
                    <a:lnT>
                      <a:noFill/>
                    </a:lnT>
                    <a:lnB>
                      <a:noFill/>
                    </a:lnB>
                  </a:tcPr>
                </a:tc>
                <a:extLst>
                  <a:ext uri="{0D108BD9-81ED-4DB2-BD59-A6C34878D82A}">
                    <a16:rowId xmlns:a16="http://schemas.microsoft.com/office/drawing/2014/main" val="1221822281"/>
                  </a:ext>
                </a:extLst>
              </a:tr>
              <a:tr h="188657">
                <a:tc>
                  <a:txBody>
                    <a:bodyPr/>
                    <a:lstStyle/>
                    <a:p>
                      <a:pPr algn="l" fontAlgn="b"/>
                      <a:r>
                        <a:rPr lang="en-NL" sz="1100" b="0" i="0" u="none" strike="noStrike">
                          <a:solidFill>
                            <a:srgbClr val="000000"/>
                          </a:solidFill>
                          <a:effectLst/>
                          <a:latin typeface="INGMe" panose="02000506040000020004" pitchFamily="2" charset="0"/>
                        </a:rPr>
                        <a:t>01/03/2023</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80</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13591</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17</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56</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193</a:t>
                      </a:r>
                    </a:p>
                  </a:txBody>
                  <a:tcPr marL="8843" marR="8843" marT="8843"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377</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11717</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81</a:t>
                      </a:r>
                    </a:p>
                  </a:txBody>
                  <a:tcPr marL="8843" marR="8843" marT="8843" marB="0" anchor="b">
                    <a:lnL>
                      <a:noFill/>
                    </a:lnL>
                    <a:lnR>
                      <a:noFill/>
                    </a:lnR>
                    <a:lnT>
                      <a:noFill/>
                    </a:lnT>
                    <a:lnB>
                      <a:noFill/>
                    </a:lnB>
                  </a:tcPr>
                </a:tc>
                <a:extLst>
                  <a:ext uri="{0D108BD9-81ED-4DB2-BD59-A6C34878D82A}">
                    <a16:rowId xmlns:a16="http://schemas.microsoft.com/office/drawing/2014/main" val="293927460"/>
                  </a:ext>
                </a:extLst>
              </a:tr>
              <a:tr h="188657">
                <a:tc>
                  <a:txBody>
                    <a:bodyPr/>
                    <a:lstStyle/>
                    <a:p>
                      <a:pPr algn="l" fontAlgn="b"/>
                      <a:r>
                        <a:rPr lang="en-NL" sz="1100" b="0" i="0" u="none" strike="noStrike">
                          <a:solidFill>
                            <a:srgbClr val="000000"/>
                          </a:solidFill>
                          <a:effectLst/>
                          <a:latin typeface="INGMe" panose="02000506040000020004" pitchFamily="2" charset="0"/>
                        </a:rPr>
                        <a:t>01/04/2023</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166</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14405</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16</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62</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206</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394</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11741</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110</a:t>
                      </a:r>
                    </a:p>
                  </a:txBody>
                  <a:tcPr marL="8843" marR="8843" marT="8843" marB="0" anchor="b">
                    <a:lnL>
                      <a:noFill/>
                    </a:lnL>
                    <a:lnR>
                      <a:noFill/>
                    </a:lnR>
                    <a:lnT>
                      <a:noFill/>
                    </a:lnT>
                    <a:lnB>
                      <a:noFill/>
                    </a:lnB>
                  </a:tcPr>
                </a:tc>
                <a:extLst>
                  <a:ext uri="{0D108BD9-81ED-4DB2-BD59-A6C34878D82A}">
                    <a16:rowId xmlns:a16="http://schemas.microsoft.com/office/drawing/2014/main" val="1682970865"/>
                  </a:ext>
                </a:extLst>
              </a:tr>
              <a:tr h="188657">
                <a:tc>
                  <a:txBody>
                    <a:bodyPr/>
                    <a:lstStyle/>
                    <a:p>
                      <a:pPr algn="l" fontAlgn="b"/>
                      <a:r>
                        <a:rPr lang="en-NL" sz="1100" b="0" i="0" u="none" strike="noStrike">
                          <a:solidFill>
                            <a:srgbClr val="000000"/>
                          </a:solidFill>
                          <a:effectLst/>
                          <a:latin typeface="INGMe" panose="02000506040000020004" pitchFamily="2" charset="0"/>
                        </a:rPr>
                        <a:t>01/05/2023</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127</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11829</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13</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46</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413</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235</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9374</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82</a:t>
                      </a:r>
                    </a:p>
                  </a:txBody>
                  <a:tcPr marL="8843" marR="8843" marT="8843" marB="0" anchor="b">
                    <a:lnL>
                      <a:noFill/>
                    </a:lnL>
                    <a:lnR>
                      <a:noFill/>
                    </a:lnR>
                    <a:lnT>
                      <a:noFill/>
                    </a:lnT>
                    <a:lnB>
                      <a:noFill/>
                    </a:lnB>
                  </a:tcPr>
                </a:tc>
                <a:extLst>
                  <a:ext uri="{0D108BD9-81ED-4DB2-BD59-A6C34878D82A}">
                    <a16:rowId xmlns:a16="http://schemas.microsoft.com/office/drawing/2014/main" val="1898188105"/>
                  </a:ext>
                </a:extLst>
              </a:tr>
              <a:tr h="188657">
                <a:tc>
                  <a:txBody>
                    <a:bodyPr/>
                    <a:lstStyle/>
                    <a:p>
                      <a:pPr algn="l" fontAlgn="b"/>
                      <a:r>
                        <a:rPr lang="en-NL" sz="1100" b="0" i="0" u="none" strike="noStrike">
                          <a:solidFill>
                            <a:srgbClr val="000000"/>
                          </a:solidFill>
                          <a:effectLst/>
                          <a:latin typeface="INGMe" panose="02000506040000020004" pitchFamily="2" charset="0"/>
                        </a:rPr>
                        <a:t>01/06/2023</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160</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14088</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20</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54</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470</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244</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11179</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94</a:t>
                      </a:r>
                    </a:p>
                  </a:txBody>
                  <a:tcPr marL="8843" marR="8843" marT="8843" marB="0" anchor="b">
                    <a:lnL>
                      <a:noFill/>
                    </a:lnL>
                    <a:lnR>
                      <a:noFill/>
                    </a:lnR>
                    <a:lnT>
                      <a:noFill/>
                    </a:lnT>
                    <a:lnB>
                      <a:noFill/>
                    </a:lnB>
                  </a:tcPr>
                </a:tc>
                <a:extLst>
                  <a:ext uri="{0D108BD9-81ED-4DB2-BD59-A6C34878D82A}">
                    <a16:rowId xmlns:a16="http://schemas.microsoft.com/office/drawing/2014/main" val="849929549"/>
                  </a:ext>
                </a:extLst>
              </a:tr>
              <a:tr h="188657">
                <a:tc>
                  <a:txBody>
                    <a:bodyPr/>
                    <a:lstStyle/>
                    <a:p>
                      <a:pPr algn="l" fontAlgn="b"/>
                      <a:r>
                        <a:rPr lang="en-NL" sz="1100" b="0" i="0" u="none" strike="noStrike">
                          <a:solidFill>
                            <a:srgbClr val="000000"/>
                          </a:solidFill>
                          <a:effectLst/>
                          <a:latin typeface="INGMe" panose="02000506040000020004" pitchFamily="2" charset="0"/>
                        </a:rPr>
                        <a:t>01/07/2023</a:t>
                      </a:r>
                    </a:p>
                  </a:txBody>
                  <a:tcPr marL="8843" marR="8843" marT="8843"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190</a:t>
                      </a:r>
                    </a:p>
                  </a:txBody>
                  <a:tcPr marL="8843" marR="8843" marT="8843"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17054</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29</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71</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909</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357</a:t>
                      </a:r>
                    </a:p>
                  </a:txBody>
                  <a:tcPr marL="8843" marR="8843" marT="8843"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13879</a:t>
                      </a:r>
                    </a:p>
                  </a:txBody>
                  <a:tcPr marL="8843" marR="8843" marT="8843"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126</a:t>
                      </a:r>
                    </a:p>
                  </a:txBody>
                  <a:tcPr marL="8843" marR="8843" marT="8843" marB="0" anchor="b">
                    <a:lnL>
                      <a:noFill/>
                    </a:lnL>
                    <a:lnR>
                      <a:noFill/>
                    </a:lnR>
                    <a:lnT>
                      <a:noFill/>
                    </a:lnT>
                    <a:lnB>
                      <a:noFill/>
                    </a:lnB>
                  </a:tcPr>
                </a:tc>
                <a:extLst>
                  <a:ext uri="{0D108BD9-81ED-4DB2-BD59-A6C34878D82A}">
                    <a16:rowId xmlns:a16="http://schemas.microsoft.com/office/drawing/2014/main" val="4086145174"/>
                  </a:ext>
                </a:extLst>
              </a:tr>
            </a:tbl>
          </a:graphicData>
        </a:graphic>
      </p:graphicFrame>
      <p:pic>
        <p:nvPicPr>
          <p:cNvPr id="12" name="Picture 11">
            <a:extLst>
              <a:ext uri="{FF2B5EF4-FFF2-40B4-BE49-F238E27FC236}">
                <a16:creationId xmlns:a16="http://schemas.microsoft.com/office/drawing/2014/main" id="{6260C3B2-3961-7C52-5044-2A398B7F0BC2}"/>
              </a:ext>
            </a:extLst>
          </p:cNvPr>
          <p:cNvPicPr>
            <a:picLocks noChangeAspect="1"/>
          </p:cNvPicPr>
          <p:nvPr/>
        </p:nvPicPr>
        <p:blipFill>
          <a:blip r:embed="rId2"/>
          <a:stretch>
            <a:fillRect/>
          </a:stretch>
        </p:blipFill>
        <p:spPr>
          <a:xfrm>
            <a:off x="7421688" y="1782866"/>
            <a:ext cx="4654442" cy="3703534"/>
          </a:xfrm>
          <a:prstGeom prst="rect">
            <a:avLst/>
          </a:prstGeom>
        </p:spPr>
      </p:pic>
    </p:spTree>
    <p:extLst>
      <p:ext uri="{BB962C8B-B14F-4D97-AF65-F5344CB8AC3E}">
        <p14:creationId xmlns:p14="http://schemas.microsoft.com/office/powerpoint/2010/main" val="3988027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63A02C-4717-577B-F34B-2B485F36882D}"/>
              </a:ext>
            </a:extLst>
          </p:cNvPr>
          <p:cNvSpPr>
            <a:spLocks noGrp="1"/>
          </p:cNvSpPr>
          <p:nvPr>
            <p:ph type="sldNum" sz="quarter" idx="11"/>
          </p:nvPr>
        </p:nvSpPr>
        <p:spPr/>
        <p:txBody>
          <a:bodyPr/>
          <a:lstStyle/>
          <a:p>
            <a:fld id="{DDD2A080-DA64-4F5C-9131-47EB793B4410}" type="slidenum">
              <a:rPr lang="en-GB" noProof="0" smtClean="0"/>
              <a:pPr/>
              <a:t>7</a:t>
            </a:fld>
            <a:endParaRPr lang="en-GB" noProof="0" dirty="0"/>
          </a:p>
        </p:txBody>
      </p:sp>
      <p:sp>
        <p:nvSpPr>
          <p:cNvPr id="3" name="Title 2">
            <a:extLst>
              <a:ext uri="{FF2B5EF4-FFF2-40B4-BE49-F238E27FC236}">
                <a16:creationId xmlns:a16="http://schemas.microsoft.com/office/drawing/2014/main" id="{44359F0A-62F5-9EEF-6756-F49FDDC6D306}"/>
              </a:ext>
            </a:extLst>
          </p:cNvPr>
          <p:cNvSpPr>
            <a:spLocks noGrp="1"/>
          </p:cNvSpPr>
          <p:nvPr>
            <p:ph type="title"/>
          </p:nvPr>
        </p:nvSpPr>
        <p:spPr/>
        <p:txBody>
          <a:bodyPr/>
          <a:lstStyle/>
          <a:p>
            <a:r>
              <a:rPr lang="en-NL" dirty="0"/>
              <a:t>Sales client – </a:t>
            </a:r>
            <a:r>
              <a:rPr lang="en-NL" b="0" dirty="0"/>
              <a:t>assumption: total sales, without broker network. If not correct, easy to tweak</a:t>
            </a:r>
            <a:endParaRPr lang="en-NL" dirty="0"/>
          </a:p>
        </p:txBody>
      </p:sp>
      <p:sp>
        <p:nvSpPr>
          <p:cNvPr id="7" name="TextBox 6">
            <a:extLst>
              <a:ext uri="{FF2B5EF4-FFF2-40B4-BE49-F238E27FC236}">
                <a16:creationId xmlns:a16="http://schemas.microsoft.com/office/drawing/2014/main" id="{5DEEF8C5-FB35-CF2B-7E67-198014AACBC7}"/>
              </a:ext>
            </a:extLst>
          </p:cNvPr>
          <p:cNvSpPr txBox="1"/>
          <p:nvPr/>
        </p:nvSpPr>
        <p:spPr>
          <a:xfrm>
            <a:off x="659008" y="6313473"/>
            <a:ext cx="2639291" cy="226591"/>
          </a:xfrm>
          <a:prstGeom prst="rect">
            <a:avLst/>
          </a:prstGeom>
          <a:noFill/>
        </p:spPr>
        <p:txBody>
          <a:bodyPr wrap="square" lIns="36000" tIns="36000" rIns="36000" bIns="36000" rtlCol="0">
            <a:spAutoFit/>
          </a:bodyPr>
          <a:lstStyle/>
          <a:p>
            <a:r>
              <a:rPr lang="en-NL" sz="1000" dirty="0"/>
              <a:t>Source: daily sales CI</a:t>
            </a:r>
          </a:p>
        </p:txBody>
      </p:sp>
      <p:graphicFrame>
        <p:nvGraphicFramePr>
          <p:cNvPr id="8" name="Table 7">
            <a:extLst>
              <a:ext uri="{FF2B5EF4-FFF2-40B4-BE49-F238E27FC236}">
                <a16:creationId xmlns:a16="http://schemas.microsoft.com/office/drawing/2014/main" id="{687719A4-5866-2E8C-E8FF-26AE9EBF8C60}"/>
              </a:ext>
            </a:extLst>
          </p:cNvPr>
          <p:cNvGraphicFramePr>
            <a:graphicFrameLocks noGrp="1"/>
          </p:cNvGraphicFramePr>
          <p:nvPr/>
        </p:nvGraphicFramePr>
        <p:xfrm>
          <a:off x="659008" y="1555072"/>
          <a:ext cx="6864012" cy="3524885"/>
        </p:xfrm>
        <a:graphic>
          <a:graphicData uri="http://schemas.openxmlformats.org/drawingml/2006/table">
            <a:tbl>
              <a:tblPr/>
              <a:tblGrid>
                <a:gridCol w="762668">
                  <a:extLst>
                    <a:ext uri="{9D8B030D-6E8A-4147-A177-3AD203B41FA5}">
                      <a16:colId xmlns:a16="http://schemas.microsoft.com/office/drawing/2014/main" val="4023535412"/>
                    </a:ext>
                  </a:extLst>
                </a:gridCol>
                <a:gridCol w="762668">
                  <a:extLst>
                    <a:ext uri="{9D8B030D-6E8A-4147-A177-3AD203B41FA5}">
                      <a16:colId xmlns:a16="http://schemas.microsoft.com/office/drawing/2014/main" val="1103968847"/>
                    </a:ext>
                  </a:extLst>
                </a:gridCol>
                <a:gridCol w="762668">
                  <a:extLst>
                    <a:ext uri="{9D8B030D-6E8A-4147-A177-3AD203B41FA5}">
                      <a16:colId xmlns:a16="http://schemas.microsoft.com/office/drawing/2014/main" val="3179785306"/>
                    </a:ext>
                  </a:extLst>
                </a:gridCol>
                <a:gridCol w="762668">
                  <a:extLst>
                    <a:ext uri="{9D8B030D-6E8A-4147-A177-3AD203B41FA5}">
                      <a16:colId xmlns:a16="http://schemas.microsoft.com/office/drawing/2014/main" val="1022804558"/>
                    </a:ext>
                  </a:extLst>
                </a:gridCol>
                <a:gridCol w="762668">
                  <a:extLst>
                    <a:ext uri="{9D8B030D-6E8A-4147-A177-3AD203B41FA5}">
                      <a16:colId xmlns:a16="http://schemas.microsoft.com/office/drawing/2014/main" val="967804508"/>
                    </a:ext>
                  </a:extLst>
                </a:gridCol>
                <a:gridCol w="762668">
                  <a:extLst>
                    <a:ext uri="{9D8B030D-6E8A-4147-A177-3AD203B41FA5}">
                      <a16:colId xmlns:a16="http://schemas.microsoft.com/office/drawing/2014/main" val="3727890061"/>
                    </a:ext>
                  </a:extLst>
                </a:gridCol>
                <a:gridCol w="762668">
                  <a:extLst>
                    <a:ext uri="{9D8B030D-6E8A-4147-A177-3AD203B41FA5}">
                      <a16:colId xmlns:a16="http://schemas.microsoft.com/office/drawing/2014/main" val="481420852"/>
                    </a:ext>
                  </a:extLst>
                </a:gridCol>
                <a:gridCol w="762668">
                  <a:extLst>
                    <a:ext uri="{9D8B030D-6E8A-4147-A177-3AD203B41FA5}">
                      <a16:colId xmlns:a16="http://schemas.microsoft.com/office/drawing/2014/main" val="1917758865"/>
                    </a:ext>
                  </a:extLst>
                </a:gridCol>
                <a:gridCol w="762668">
                  <a:extLst>
                    <a:ext uri="{9D8B030D-6E8A-4147-A177-3AD203B41FA5}">
                      <a16:colId xmlns:a16="http://schemas.microsoft.com/office/drawing/2014/main" val="721712267"/>
                    </a:ext>
                  </a:extLst>
                </a:gridCol>
              </a:tblGrid>
              <a:tr h="203200">
                <a:tc>
                  <a:txBody>
                    <a:bodyPr/>
                    <a:lstStyle/>
                    <a:p>
                      <a:pPr algn="l" fontAlgn="b"/>
                      <a:r>
                        <a:rPr lang="en-GB" sz="1100" b="1" i="0" u="none" strike="noStrike">
                          <a:solidFill>
                            <a:srgbClr val="000000"/>
                          </a:solidFill>
                          <a:effectLst/>
                          <a:latin typeface="INGMe" panose="02000506040000020004" pitchFamily="2" charset="0"/>
                        </a:rPr>
                        <a:t>month_Date</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Credit card</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Current account</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Mortgages</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Personal loan</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Personal Term Deposit</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Savings Accounts</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Savings Maximiser</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Superannuation </a:t>
                      </a:r>
                    </a:p>
                  </a:txBody>
                  <a:tcPr marL="9525" marR="9525" marT="9525" marB="0" anchor="b">
                    <a:lnL>
                      <a:noFill/>
                    </a:lnL>
                    <a:lnR>
                      <a:noFill/>
                    </a:lnR>
                    <a:lnT>
                      <a:noFill/>
                    </a:lnT>
                    <a:lnB>
                      <a:noFill/>
                    </a:lnB>
                  </a:tcPr>
                </a:tc>
                <a:extLst>
                  <a:ext uri="{0D108BD9-81ED-4DB2-BD59-A6C34878D82A}">
                    <a16:rowId xmlns:a16="http://schemas.microsoft.com/office/drawing/2014/main" val="3625114177"/>
                  </a:ext>
                </a:extLst>
              </a:tr>
              <a:tr h="203200">
                <a:tc>
                  <a:txBody>
                    <a:bodyPr/>
                    <a:lstStyle/>
                    <a:p>
                      <a:pPr algn="l" fontAlgn="b"/>
                      <a:r>
                        <a:rPr lang="en-NL" sz="1100" b="0" i="0" u="none" strike="noStrike">
                          <a:solidFill>
                            <a:srgbClr val="000000"/>
                          </a:solidFill>
                          <a:effectLst/>
                          <a:latin typeface="INGMe" panose="02000506040000020004" pitchFamily="2" charset="0"/>
                        </a:rPr>
                        <a:t>01/06/2022</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1407</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6129</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297</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955</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744</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752</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11101</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110</a:t>
                      </a:r>
                    </a:p>
                  </a:txBody>
                  <a:tcPr marL="9525" marR="9525" marT="9525" marB="0" anchor="b">
                    <a:lnL>
                      <a:noFill/>
                    </a:lnL>
                    <a:lnR>
                      <a:noFill/>
                    </a:lnR>
                    <a:lnT>
                      <a:noFill/>
                    </a:lnT>
                    <a:lnB>
                      <a:noFill/>
                    </a:lnB>
                  </a:tcPr>
                </a:tc>
                <a:extLst>
                  <a:ext uri="{0D108BD9-81ED-4DB2-BD59-A6C34878D82A}">
                    <a16:rowId xmlns:a16="http://schemas.microsoft.com/office/drawing/2014/main" val="3169007528"/>
                  </a:ext>
                </a:extLst>
              </a:tr>
              <a:tr h="203200">
                <a:tc>
                  <a:txBody>
                    <a:bodyPr/>
                    <a:lstStyle/>
                    <a:p>
                      <a:pPr algn="l" fontAlgn="b"/>
                      <a:r>
                        <a:rPr lang="en-NL" sz="1100" b="0" i="0" u="none" strike="noStrike">
                          <a:solidFill>
                            <a:srgbClr val="000000"/>
                          </a:solidFill>
                          <a:effectLst/>
                          <a:latin typeface="INGMe" panose="02000506040000020004" pitchFamily="2" charset="0"/>
                        </a:rPr>
                        <a:t>01/07/2022</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1741</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6326</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256</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841</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3282</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952</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14818</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155</a:t>
                      </a:r>
                    </a:p>
                  </a:txBody>
                  <a:tcPr marL="9525" marR="9525" marT="9525" marB="0" anchor="b">
                    <a:lnL>
                      <a:noFill/>
                    </a:lnL>
                    <a:lnR>
                      <a:noFill/>
                    </a:lnR>
                    <a:lnT>
                      <a:noFill/>
                    </a:lnT>
                    <a:lnB>
                      <a:noFill/>
                    </a:lnB>
                  </a:tcPr>
                </a:tc>
                <a:extLst>
                  <a:ext uri="{0D108BD9-81ED-4DB2-BD59-A6C34878D82A}">
                    <a16:rowId xmlns:a16="http://schemas.microsoft.com/office/drawing/2014/main" val="126996930"/>
                  </a:ext>
                </a:extLst>
              </a:tr>
              <a:tr h="203200">
                <a:tc>
                  <a:txBody>
                    <a:bodyPr/>
                    <a:lstStyle/>
                    <a:p>
                      <a:pPr algn="l" fontAlgn="b"/>
                      <a:r>
                        <a:rPr lang="en-NL" sz="1100" b="0" i="0" u="none" strike="noStrike">
                          <a:solidFill>
                            <a:srgbClr val="000000"/>
                          </a:solidFill>
                          <a:effectLst/>
                          <a:latin typeface="INGMe" panose="02000506040000020004" pitchFamily="2" charset="0"/>
                        </a:rPr>
                        <a:t>01/08/2022</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1313</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7051</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194</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788</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3891</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1489</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17585</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156</a:t>
                      </a:r>
                    </a:p>
                  </a:txBody>
                  <a:tcPr marL="9525" marR="9525" marT="9525" marB="0" anchor="b">
                    <a:lnL>
                      <a:noFill/>
                    </a:lnL>
                    <a:lnR>
                      <a:noFill/>
                    </a:lnR>
                    <a:lnT>
                      <a:noFill/>
                    </a:lnT>
                    <a:lnB>
                      <a:noFill/>
                    </a:lnB>
                  </a:tcPr>
                </a:tc>
                <a:extLst>
                  <a:ext uri="{0D108BD9-81ED-4DB2-BD59-A6C34878D82A}">
                    <a16:rowId xmlns:a16="http://schemas.microsoft.com/office/drawing/2014/main" val="805936165"/>
                  </a:ext>
                </a:extLst>
              </a:tr>
              <a:tr h="203200">
                <a:tc>
                  <a:txBody>
                    <a:bodyPr/>
                    <a:lstStyle/>
                    <a:p>
                      <a:pPr algn="l" fontAlgn="b"/>
                      <a:r>
                        <a:rPr lang="en-NL" sz="1100" b="0" i="0" u="none" strike="noStrike">
                          <a:solidFill>
                            <a:srgbClr val="000000"/>
                          </a:solidFill>
                          <a:effectLst/>
                          <a:latin typeface="INGMe" panose="02000506040000020004" pitchFamily="2" charset="0"/>
                        </a:rPr>
                        <a:t>01/09/2022</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1078</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6514</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241</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804</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3628</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1634</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16479</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151</a:t>
                      </a:r>
                    </a:p>
                  </a:txBody>
                  <a:tcPr marL="9525" marR="9525" marT="9525" marB="0" anchor="b">
                    <a:lnL>
                      <a:noFill/>
                    </a:lnL>
                    <a:lnR>
                      <a:noFill/>
                    </a:lnR>
                    <a:lnT>
                      <a:noFill/>
                    </a:lnT>
                    <a:lnB>
                      <a:noFill/>
                    </a:lnB>
                  </a:tcPr>
                </a:tc>
                <a:extLst>
                  <a:ext uri="{0D108BD9-81ED-4DB2-BD59-A6C34878D82A}">
                    <a16:rowId xmlns:a16="http://schemas.microsoft.com/office/drawing/2014/main" val="2387726672"/>
                  </a:ext>
                </a:extLst>
              </a:tr>
              <a:tr h="203200">
                <a:tc>
                  <a:txBody>
                    <a:bodyPr/>
                    <a:lstStyle/>
                    <a:p>
                      <a:pPr algn="l" fontAlgn="b"/>
                      <a:r>
                        <a:rPr lang="en-NL" sz="1100" b="0" i="0" u="none" strike="noStrike">
                          <a:solidFill>
                            <a:srgbClr val="000000"/>
                          </a:solidFill>
                          <a:effectLst/>
                          <a:latin typeface="INGMe" panose="02000506040000020004" pitchFamily="2" charset="0"/>
                        </a:rPr>
                        <a:t>01/10/2022</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1114</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5920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213</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882</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1799</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1646</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14055</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137</a:t>
                      </a:r>
                    </a:p>
                  </a:txBody>
                  <a:tcPr marL="9525" marR="9525" marT="9525" marB="0" anchor="b">
                    <a:lnL>
                      <a:noFill/>
                    </a:lnL>
                    <a:lnR>
                      <a:noFill/>
                    </a:lnR>
                    <a:lnT>
                      <a:noFill/>
                    </a:lnT>
                    <a:lnB>
                      <a:noFill/>
                    </a:lnB>
                  </a:tcPr>
                </a:tc>
                <a:extLst>
                  <a:ext uri="{0D108BD9-81ED-4DB2-BD59-A6C34878D82A}">
                    <a16:rowId xmlns:a16="http://schemas.microsoft.com/office/drawing/2014/main" val="3016651572"/>
                  </a:ext>
                </a:extLst>
              </a:tr>
              <a:tr h="203200">
                <a:tc>
                  <a:txBody>
                    <a:bodyPr/>
                    <a:lstStyle/>
                    <a:p>
                      <a:pPr algn="l" fontAlgn="b"/>
                      <a:r>
                        <a:rPr lang="en-NL" sz="1100" b="0" i="0" u="none" strike="noStrike">
                          <a:solidFill>
                            <a:srgbClr val="000000"/>
                          </a:solidFill>
                          <a:effectLst/>
                          <a:latin typeface="INGMe" panose="02000506040000020004" pitchFamily="2" charset="0"/>
                        </a:rPr>
                        <a:t>01/11/2022</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1218</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6356</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204</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785</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1198</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1922</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18364</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177</a:t>
                      </a:r>
                    </a:p>
                  </a:txBody>
                  <a:tcPr marL="9525" marR="9525" marT="9525" marB="0" anchor="b">
                    <a:lnL>
                      <a:noFill/>
                    </a:lnL>
                    <a:lnR>
                      <a:noFill/>
                    </a:lnR>
                    <a:lnT>
                      <a:noFill/>
                    </a:lnT>
                    <a:lnB>
                      <a:noFill/>
                    </a:lnB>
                  </a:tcPr>
                </a:tc>
                <a:extLst>
                  <a:ext uri="{0D108BD9-81ED-4DB2-BD59-A6C34878D82A}">
                    <a16:rowId xmlns:a16="http://schemas.microsoft.com/office/drawing/2014/main" val="2873960302"/>
                  </a:ext>
                </a:extLst>
              </a:tr>
              <a:tr h="203200">
                <a:tc>
                  <a:txBody>
                    <a:bodyPr/>
                    <a:lstStyle/>
                    <a:p>
                      <a:pPr algn="l" fontAlgn="b"/>
                      <a:r>
                        <a:rPr lang="en-NL" sz="1100" b="0" i="0" u="none" strike="noStrike">
                          <a:solidFill>
                            <a:srgbClr val="000000"/>
                          </a:solidFill>
                          <a:effectLst/>
                          <a:latin typeface="INGMe" panose="02000506040000020004" pitchFamily="2" charset="0"/>
                        </a:rPr>
                        <a:t>01/12/2022</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2375</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6103</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210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927</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1361</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1613</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15266</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174</a:t>
                      </a:r>
                    </a:p>
                  </a:txBody>
                  <a:tcPr marL="9525" marR="9525" marT="9525" marB="0" anchor="b">
                    <a:lnL>
                      <a:noFill/>
                    </a:lnL>
                    <a:lnR>
                      <a:noFill/>
                    </a:lnR>
                    <a:lnT>
                      <a:noFill/>
                    </a:lnT>
                    <a:lnB>
                      <a:noFill/>
                    </a:lnB>
                  </a:tcPr>
                </a:tc>
                <a:extLst>
                  <a:ext uri="{0D108BD9-81ED-4DB2-BD59-A6C34878D82A}">
                    <a16:rowId xmlns:a16="http://schemas.microsoft.com/office/drawing/2014/main" val="2652743409"/>
                  </a:ext>
                </a:extLst>
              </a:tr>
              <a:tr h="203200">
                <a:tc>
                  <a:txBody>
                    <a:bodyPr/>
                    <a:lstStyle/>
                    <a:p>
                      <a:pPr algn="l" fontAlgn="b"/>
                      <a:r>
                        <a:rPr lang="en-NL" sz="1100" b="0" i="0" u="none" strike="noStrike">
                          <a:solidFill>
                            <a:srgbClr val="000000"/>
                          </a:solidFill>
                          <a:effectLst/>
                          <a:latin typeface="INGMe" panose="02000506040000020004" pitchFamily="2" charset="0"/>
                        </a:rPr>
                        <a:t>01/01/2023</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1701</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5163</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204</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837</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1803</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1483</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12278</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90</a:t>
                      </a:r>
                    </a:p>
                  </a:txBody>
                  <a:tcPr marL="9525" marR="9525" marT="9525" marB="0" anchor="b">
                    <a:lnL>
                      <a:noFill/>
                    </a:lnL>
                    <a:lnR>
                      <a:noFill/>
                    </a:lnR>
                    <a:lnT>
                      <a:noFill/>
                    </a:lnT>
                    <a:lnB>
                      <a:noFill/>
                    </a:lnB>
                  </a:tcPr>
                </a:tc>
                <a:extLst>
                  <a:ext uri="{0D108BD9-81ED-4DB2-BD59-A6C34878D82A}">
                    <a16:rowId xmlns:a16="http://schemas.microsoft.com/office/drawing/2014/main" val="3177731352"/>
                  </a:ext>
                </a:extLst>
              </a:tr>
              <a:tr h="203200">
                <a:tc>
                  <a:txBody>
                    <a:bodyPr/>
                    <a:lstStyle/>
                    <a:p>
                      <a:pPr algn="l" fontAlgn="b"/>
                      <a:r>
                        <a:rPr lang="en-NL" sz="1100" b="0" i="0" u="none" strike="noStrike">
                          <a:solidFill>
                            <a:srgbClr val="000000"/>
                          </a:solidFill>
                          <a:effectLst/>
                          <a:latin typeface="INGMe" panose="02000506040000020004" pitchFamily="2" charset="0"/>
                        </a:rPr>
                        <a:t>01/02/2023</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1274</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8092</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170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915</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2275</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2066</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20228</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159</a:t>
                      </a:r>
                    </a:p>
                  </a:txBody>
                  <a:tcPr marL="9525" marR="9525" marT="9525" marB="0" anchor="b">
                    <a:lnL>
                      <a:noFill/>
                    </a:lnL>
                    <a:lnR>
                      <a:noFill/>
                    </a:lnR>
                    <a:lnT>
                      <a:noFill/>
                    </a:lnT>
                    <a:lnB>
                      <a:noFill/>
                    </a:lnB>
                  </a:tcPr>
                </a:tc>
                <a:extLst>
                  <a:ext uri="{0D108BD9-81ED-4DB2-BD59-A6C34878D82A}">
                    <a16:rowId xmlns:a16="http://schemas.microsoft.com/office/drawing/2014/main" val="1153870176"/>
                  </a:ext>
                </a:extLst>
              </a:tr>
              <a:tr h="203200">
                <a:tc>
                  <a:txBody>
                    <a:bodyPr/>
                    <a:lstStyle/>
                    <a:p>
                      <a:pPr algn="l" fontAlgn="b"/>
                      <a:r>
                        <a:rPr lang="en-NL" sz="1100" b="0" i="0" u="none" strike="noStrike">
                          <a:solidFill>
                            <a:srgbClr val="000000"/>
                          </a:solidFill>
                          <a:effectLst/>
                          <a:latin typeface="INGMe" panose="02000506040000020004" pitchFamily="2" charset="0"/>
                        </a:rPr>
                        <a:t>01/03/2023</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1137</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6866</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192</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777</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2060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1940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16045</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137</a:t>
                      </a:r>
                    </a:p>
                  </a:txBody>
                  <a:tcPr marL="9525" marR="9525" marT="9525" marB="0" anchor="b">
                    <a:lnL>
                      <a:noFill/>
                    </a:lnL>
                    <a:lnR>
                      <a:noFill/>
                    </a:lnR>
                    <a:lnT>
                      <a:noFill/>
                    </a:lnT>
                    <a:lnB>
                      <a:noFill/>
                    </a:lnB>
                  </a:tcPr>
                </a:tc>
                <a:extLst>
                  <a:ext uri="{0D108BD9-81ED-4DB2-BD59-A6C34878D82A}">
                    <a16:rowId xmlns:a16="http://schemas.microsoft.com/office/drawing/2014/main" val="1574163293"/>
                  </a:ext>
                </a:extLst>
              </a:tr>
              <a:tr h="203200">
                <a:tc>
                  <a:txBody>
                    <a:bodyPr/>
                    <a:lstStyle/>
                    <a:p>
                      <a:pPr algn="l" fontAlgn="b"/>
                      <a:r>
                        <a:rPr lang="en-NL" sz="1100" b="0" i="0" u="none" strike="noStrike">
                          <a:solidFill>
                            <a:srgbClr val="000000"/>
                          </a:solidFill>
                          <a:effectLst/>
                          <a:latin typeface="INGMe" panose="02000506040000020004" pitchFamily="2" charset="0"/>
                        </a:rPr>
                        <a:t>01/04/2023</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1825</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7019</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241</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797</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2311</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2127</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15855</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149</a:t>
                      </a:r>
                    </a:p>
                  </a:txBody>
                  <a:tcPr marL="9525" marR="9525" marT="9525" marB="0" anchor="b">
                    <a:lnL>
                      <a:noFill/>
                    </a:lnL>
                    <a:lnR>
                      <a:noFill/>
                    </a:lnR>
                    <a:lnT>
                      <a:noFill/>
                    </a:lnT>
                    <a:lnB>
                      <a:noFill/>
                    </a:lnB>
                  </a:tcPr>
                </a:tc>
                <a:extLst>
                  <a:ext uri="{0D108BD9-81ED-4DB2-BD59-A6C34878D82A}">
                    <a16:rowId xmlns:a16="http://schemas.microsoft.com/office/drawing/2014/main" val="3116272751"/>
                  </a:ext>
                </a:extLst>
              </a:tr>
              <a:tr h="203200">
                <a:tc>
                  <a:txBody>
                    <a:bodyPr/>
                    <a:lstStyle/>
                    <a:p>
                      <a:pPr algn="l" fontAlgn="b"/>
                      <a:r>
                        <a:rPr lang="en-NL" sz="1100" b="0" i="0" u="none" strike="noStrike">
                          <a:solidFill>
                            <a:srgbClr val="000000"/>
                          </a:solidFill>
                          <a:effectLst/>
                          <a:latin typeface="INGMe" panose="02000506040000020004" pitchFamily="2" charset="0"/>
                        </a:rPr>
                        <a:t>01/05/2023</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1840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6086</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192</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609</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2880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1661</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13449</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137</a:t>
                      </a:r>
                    </a:p>
                  </a:txBody>
                  <a:tcPr marL="9525" marR="9525" marT="9525" marB="0" anchor="b">
                    <a:lnL>
                      <a:noFill/>
                    </a:lnL>
                    <a:lnR>
                      <a:noFill/>
                    </a:lnR>
                    <a:lnT>
                      <a:noFill/>
                    </a:lnT>
                    <a:lnB>
                      <a:noFill/>
                    </a:lnB>
                  </a:tcPr>
                </a:tc>
                <a:extLst>
                  <a:ext uri="{0D108BD9-81ED-4DB2-BD59-A6C34878D82A}">
                    <a16:rowId xmlns:a16="http://schemas.microsoft.com/office/drawing/2014/main" val="3116687870"/>
                  </a:ext>
                </a:extLst>
              </a:tr>
              <a:tr h="203200">
                <a:tc>
                  <a:txBody>
                    <a:bodyPr/>
                    <a:lstStyle/>
                    <a:p>
                      <a:pPr algn="l" fontAlgn="b"/>
                      <a:r>
                        <a:rPr lang="en-NL" sz="1100" b="0" i="0" u="none" strike="noStrike">
                          <a:solidFill>
                            <a:srgbClr val="000000"/>
                          </a:solidFill>
                          <a:effectLst/>
                          <a:latin typeface="INGMe" panose="02000506040000020004" pitchFamily="2" charset="0"/>
                        </a:rPr>
                        <a:t>01/06/2023</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2006</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6647</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246</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847</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2679</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1909</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15218</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128</a:t>
                      </a:r>
                    </a:p>
                  </a:txBody>
                  <a:tcPr marL="9525" marR="9525" marT="9525" marB="0" anchor="b">
                    <a:lnL>
                      <a:noFill/>
                    </a:lnL>
                    <a:lnR>
                      <a:noFill/>
                    </a:lnR>
                    <a:lnT>
                      <a:noFill/>
                    </a:lnT>
                    <a:lnB>
                      <a:noFill/>
                    </a:lnB>
                  </a:tcPr>
                </a:tc>
                <a:extLst>
                  <a:ext uri="{0D108BD9-81ED-4DB2-BD59-A6C34878D82A}">
                    <a16:rowId xmlns:a16="http://schemas.microsoft.com/office/drawing/2014/main" val="3508107973"/>
                  </a:ext>
                </a:extLst>
              </a:tr>
              <a:tr h="203200">
                <a:tc>
                  <a:txBody>
                    <a:bodyPr/>
                    <a:lstStyle/>
                    <a:p>
                      <a:pPr algn="l" fontAlgn="b"/>
                      <a:r>
                        <a:rPr lang="en-NL" sz="1100" b="0" i="0" u="none" strike="noStrike">
                          <a:solidFill>
                            <a:srgbClr val="000000"/>
                          </a:solidFill>
                          <a:effectLst/>
                          <a:latin typeface="INGMe" panose="02000506040000020004" pitchFamily="2" charset="0"/>
                        </a:rPr>
                        <a:t>01/07/2023</a:t>
                      </a:r>
                    </a:p>
                  </a:txBody>
                  <a:tcPr marL="9525" marR="9525" marT="9525"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1996</a:t>
                      </a:r>
                    </a:p>
                  </a:txBody>
                  <a:tcPr marL="9525" marR="9525" marT="9525"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8018</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328</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1104</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4130</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2334</a:t>
                      </a:r>
                    </a:p>
                  </a:txBody>
                  <a:tcPr marL="9525" marR="9525" marT="9525" marB="0" anchor="b">
                    <a:lnL>
                      <a:noFill/>
                    </a:lnL>
                    <a:lnR>
                      <a:noFill/>
                    </a:lnR>
                    <a:lnT>
                      <a:noFill/>
                    </a:lnT>
                    <a:lnB>
                      <a:noFill/>
                    </a:lnB>
                  </a:tcPr>
                </a:tc>
                <a:tc>
                  <a:txBody>
                    <a:bodyPr/>
                    <a:lstStyle/>
                    <a:p>
                      <a:pPr algn="l" fontAlgn="b"/>
                      <a:r>
                        <a:rPr lang="en-NL" sz="1100" b="0" i="0" u="none" strike="noStrike">
                          <a:solidFill>
                            <a:srgbClr val="000000"/>
                          </a:solidFill>
                          <a:effectLst/>
                          <a:latin typeface="INGMe" panose="02000506040000020004" pitchFamily="2" charset="0"/>
                        </a:rPr>
                        <a:t>18359</a:t>
                      </a:r>
                    </a:p>
                  </a:txBody>
                  <a:tcPr marL="9525" marR="9525" marT="9525" marB="0" anchor="b">
                    <a:lnL>
                      <a:noFill/>
                    </a:lnL>
                    <a:lnR>
                      <a:noFill/>
                    </a:lnR>
                    <a:lnT>
                      <a:noFill/>
                    </a:lnT>
                    <a:lnB>
                      <a:noFill/>
                    </a:lnB>
                  </a:tcPr>
                </a:tc>
                <a:tc>
                  <a:txBody>
                    <a:bodyPr/>
                    <a:lstStyle/>
                    <a:p>
                      <a:pPr algn="l" fontAlgn="b"/>
                      <a:r>
                        <a:rPr lang="en-NL" sz="1100" b="0" i="0" u="none" strike="noStrike" dirty="0">
                          <a:solidFill>
                            <a:srgbClr val="000000"/>
                          </a:solidFill>
                          <a:effectLst/>
                          <a:latin typeface="INGMe" panose="02000506040000020004" pitchFamily="2" charset="0"/>
                        </a:rPr>
                        <a:t>175</a:t>
                      </a:r>
                    </a:p>
                  </a:txBody>
                  <a:tcPr marL="9525" marR="9525" marT="9525" marB="0" anchor="b">
                    <a:lnL>
                      <a:noFill/>
                    </a:lnL>
                    <a:lnR>
                      <a:noFill/>
                    </a:lnR>
                    <a:lnT>
                      <a:noFill/>
                    </a:lnT>
                    <a:lnB>
                      <a:noFill/>
                    </a:lnB>
                  </a:tcPr>
                </a:tc>
                <a:extLst>
                  <a:ext uri="{0D108BD9-81ED-4DB2-BD59-A6C34878D82A}">
                    <a16:rowId xmlns:a16="http://schemas.microsoft.com/office/drawing/2014/main" val="47614575"/>
                  </a:ext>
                </a:extLst>
              </a:tr>
            </a:tbl>
          </a:graphicData>
        </a:graphic>
      </p:graphicFrame>
      <p:pic>
        <p:nvPicPr>
          <p:cNvPr id="9" name="Picture 8">
            <a:extLst>
              <a:ext uri="{FF2B5EF4-FFF2-40B4-BE49-F238E27FC236}">
                <a16:creationId xmlns:a16="http://schemas.microsoft.com/office/drawing/2014/main" id="{189981FE-FD22-37EF-CE8F-5629CF797498}"/>
              </a:ext>
            </a:extLst>
          </p:cNvPr>
          <p:cNvPicPr>
            <a:picLocks noChangeAspect="1"/>
          </p:cNvPicPr>
          <p:nvPr/>
        </p:nvPicPr>
        <p:blipFill>
          <a:blip r:embed="rId2"/>
          <a:stretch>
            <a:fillRect/>
          </a:stretch>
        </p:blipFill>
        <p:spPr>
          <a:xfrm>
            <a:off x="7606148" y="1793514"/>
            <a:ext cx="4499262" cy="3580058"/>
          </a:xfrm>
          <a:prstGeom prst="rect">
            <a:avLst/>
          </a:prstGeom>
        </p:spPr>
      </p:pic>
    </p:spTree>
    <p:extLst>
      <p:ext uri="{BB962C8B-B14F-4D97-AF65-F5344CB8AC3E}">
        <p14:creationId xmlns:p14="http://schemas.microsoft.com/office/powerpoint/2010/main" val="1439767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CB7286-A1BA-F429-A133-FE67346D8508}"/>
              </a:ext>
            </a:extLst>
          </p:cNvPr>
          <p:cNvSpPr>
            <a:spLocks noGrp="1"/>
          </p:cNvSpPr>
          <p:nvPr>
            <p:ph type="sldNum" sz="quarter" idx="11"/>
          </p:nvPr>
        </p:nvSpPr>
        <p:spPr/>
        <p:txBody>
          <a:bodyPr/>
          <a:lstStyle/>
          <a:p>
            <a:fld id="{DDD2A080-DA64-4F5C-9131-47EB793B4410}" type="slidenum">
              <a:rPr lang="en-GB" noProof="0" smtClean="0"/>
              <a:pPr/>
              <a:t>8</a:t>
            </a:fld>
            <a:endParaRPr lang="en-GB" noProof="0" dirty="0"/>
          </a:p>
        </p:txBody>
      </p:sp>
      <p:sp>
        <p:nvSpPr>
          <p:cNvPr id="3" name="Title 2">
            <a:extLst>
              <a:ext uri="{FF2B5EF4-FFF2-40B4-BE49-F238E27FC236}">
                <a16:creationId xmlns:a16="http://schemas.microsoft.com/office/drawing/2014/main" id="{E81A17CA-7172-5A38-82EC-C3AE1E46B80B}"/>
              </a:ext>
            </a:extLst>
          </p:cNvPr>
          <p:cNvSpPr>
            <a:spLocks noGrp="1"/>
          </p:cNvSpPr>
          <p:nvPr>
            <p:ph type="title"/>
          </p:nvPr>
        </p:nvSpPr>
        <p:spPr/>
        <p:txBody>
          <a:bodyPr/>
          <a:lstStyle/>
          <a:p>
            <a:r>
              <a:rPr lang="en-GB" dirty="0"/>
              <a:t>T</a:t>
            </a:r>
            <a:r>
              <a:rPr lang="en-NL" dirty="0"/>
              <a:t>otal sales – </a:t>
            </a:r>
            <a:r>
              <a:rPr lang="en-NL" b="0" dirty="0"/>
              <a:t>all channels without product split</a:t>
            </a:r>
            <a:endParaRPr lang="en-NL" dirty="0"/>
          </a:p>
        </p:txBody>
      </p:sp>
      <p:sp>
        <p:nvSpPr>
          <p:cNvPr id="6" name="TextBox 5">
            <a:extLst>
              <a:ext uri="{FF2B5EF4-FFF2-40B4-BE49-F238E27FC236}">
                <a16:creationId xmlns:a16="http://schemas.microsoft.com/office/drawing/2014/main" id="{B0E72B75-48BA-3172-EF2D-BD9E5F1E4127}"/>
              </a:ext>
            </a:extLst>
          </p:cNvPr>
          <p:cNvSpPr txBox="1"/>
          <p:nvPr/>
        </p:nvSpPr>
        <p:spPr>
          <a:xfrm>
            <a:off x="659008" y="6313473"/>
            <a:ext cx="2639291" cy="226591"/>
          </a:xfrm>
          <a:prstGeom prst="rect">
            <a:avLst/>
          </a:prstGeom>
          <a:noFill/>
        </p:spPr>
        <p:txBody>
          <a:bodyPr wrap="square" lIns="36000" tIns="36000" rIns="36000" bIns="36000" rtlCol="0">
            <a:spAutoFit/>
          </a:bodyPr>
          <a:lstStyle/>
          <a:p>
            <a:r>
              <a:rPr lang="en-NL" sz="1000" dirty="0"/>
              <a:t>Source: daily sales CI</a:t>
            </a:r>
          </a:p>
        </p:txBody>
      </p:sp>
      <p:graphicFrame>
        <p:nvGraphicFramePr>
          <p:cNvPr id="7" name="Table 6">
            <a:extLst>
              <a:ext uri="{FF2B5EF4-FFF2-40B4-BE49-F238E27FC236}">
                <a16:creationId xmlns:a16="http://schemas.microsoft.com/office/drawing/2014/main" id="{F2601A28-C775-9E07-49C2-A21098E42111}"/>
              </a:ext>
            </a:extLst>
          </p:cNvPr>
          <p:cNvGraphicFramePr>
            <a:graphicFrameLocks noGrp="1"/>
          </p:cNvGraphicFramePr>
          <p:nvPr/>
        </p:nvGraphicFramePr>
        <p:xfrm>
          <a:off x="821799" y="1347946"/>
          <a:ext cx="4953000" cy="3357245"/>
        </p:xfrm>
        <a:graphic>
          <a:graphicData uri="http://schemas.openxmlformats.org/drawingml/2006/table">
            <a:tbl>
              <a:tblPr/>
              <a:tblGrid>
                <a:gridCol w="825500">
                  <a:extLst>
                    <a:ext uri="{9D8B030D-6E8A-4147-A177-3AD203B41FA5}">
                      <a16:colId xmlns:a16="http://schemas.microsoft.com/office/drawing/2014/main" val="3457625005"/>
                    </a:ext>
                  </a:extLst>
                </a:gridCol>
                <a:gridCol w="825500">
                  <a:extLst>
                    <a:ext uri="{9D8B030D-6E8A-4147-A177-3AD203B41FA5}">
                      <a16:colId xmlns:a16="http://schemas.microsoft.com/office/drawing/2014/main" val="648674145"/>
                    </a:ext>
                  </a:extLst>
                </a:gridCol>
                <a:gridCol w="825500">
                  <a:extLst>
                    <a:ext uri="{9D8B030D-6E8A-4147-A177-3AD203B41FA5}">
                      <a16:colId xmlns:a16="http://schemas.microsoft.com/office/drawing/2014/main" val="575812440"/>
                    </a:ext>
                  </a:extLst>
                </a:gridCol>
                <a:gridCol w="825500">
                  <a:extLst>
                    <a:ext uri="{9D8B030D-6E8A-4147-A177-3AD203B41FA5}">
                      <a16:colId xmlns:a16="http://schemas.microsoft.com/office/drawing/2014/main" val="882916751"/>
                    </a:ext>
                  </a:extLst>
                </a:gridCol>
                <a:gridCol w="825500">
                  <a:extLst>
                    <a:ext uri="{9D8B030D-6E8A-4147-A177-3AD203B41FA5}">
                      <a16:colId xmlns:a16="http://schemas.microsoft.com/office/drawing/2014/main" val="3514493056"/>
                    </a:ext>
                  </a:extLst>
                </a:gridCol>
                <a:gridCol w="825500">
                  <a:extLst>
                    <a:ext uri="{9D8B030D-6E8A-4147-A177-3AD203B41FA5}">
                      <a16:colId xmlns:a16="http://schemas.microsoft.com/office/drawing/2014/main" val="3222099857"/>
                    </a:ext>
                  </a:extLst>
                </a:gridCol>
              </a:tblGrid>
              <a:tr h="203200">
                <a:tc>
                  <a:txBody>
                    <a:bodyPr/>
                    <a:lstStyle/>
                    <a:p>
                      <a:pPr algn="l" fontAlgn="b"/>
                      <a:r>
                        <a:rPr lang="en-GB" sz="1100" b="1" i="0" u="none" strike="noStrike">
                          <a:solidFill>
                            <a:srgbClr val="000000"/>
                          </a:solidFill>
                          <a:effectLst/>
                          <a:latin typeface="INGMe" panose="02000506040000020004" pitchFamily="2" charset="0"/>
                        </a:rPr>
                        <a:t>month_Date</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year</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month</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::unspecified::</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client</a:t>
                      </a:r>
                    </a:p>
                  </a:txBody>
                  <a:tcPr marL="9525" marR="9525" marT="9525" marB="0" anchor="b">
                    <a:lnL>
                      <a:noFill/>
                    </a:lnL>
                    <a:lnR>
                      <a:noFill/>
                    </a:lnR>
                    <a:lnT>
                      <a:noFill/>
                    </a:lnT>
                    <a:lnB>
                      <a:noFill/>
                    </a:lnB>
                  </a:tcPr>
                </a:tc>
                <a:tc>
                  <a:txBody>
                    <a:bodyPr/>
                    <a:lstStyle/>
                    <a:p>
                      <a:pPr algn="l" fontAlgn="b"/>
                      <a:endParaRPr lang="en-GB" sz="1100" b="1" i="0" u="none" strike="noStrike">
                        <a:solidFill>
                          <a:srgbClr val="000000"/>
                        </a:solidFill>
                        <a:effectLst/>
                        <a:latin typeface="INGMe" panose="02000506040000020004" pitchFamily="2" charset="0"/>
                      </a:endParaRPr>
                    </a:p>
                    <a:p>
                      <a:pPr algn="l" fontAlgn="b"/>
                      <a:r>
                        <a:rPr lang="en-GB" sz="1100" b="1" i="0" u="none" strike="noStrike">
                          <a:solidFill>
                            <a:srgbClr val="000000"/>
                          </a:solidFill>
                          <a:effectLst/>
                          <a:latin typeface="INGMe" panose="02000506040000020004" pitchFamily="2" charset="0"/>
                        </a:rPr>
                        <a:t>visitor </a:t>
                      </a:r>
                    </a:p>
                  </a:txBody>
                  <a:tcPr marL="9525" marR="9525" marT="9525" marB="0" anchor="b">
                    <a:lnL>
                      <a:noFill/>
                    </a:lnL>
                    <a:lnR>
                      <a:noFill/>
                    </a:lnR>
                    <a:lnT>
                      <a:noFill/>
                    </a:lnT>
                    <a:lnB>
                      <a:noFill/>
                    </a:lnB>
                  </a:tcPr>
                </a:tc>
                <a:extLst>
                  <a:ext uri="{0D108BD9-81ED-4DB2-BD59-A6C34878D82A}">
                    <a16:rowId xmlns:a16="http://schemas.microsoft.com/office/drawing/2014/main" val="1229877203"/>
                  </a:ext>
                </a:extLst>
              </a:tr>
              <a:tr h="203200">
                <a:tc>
                  <a:txBody>
                    <a:bodyPr/>
                    <a:lstStyle/>
                    <a:p>
                      <a:pPr algn="r" fontAlgn="b"/>
                      <a:r>
                        <a:rPr lang="en-NL" sz="1100" b="0" i="0" u="none" strike="noStrike">
                          <a:solidFill>
                            <a:srgbClr val="000000"/>
                          </a:solidFill>
                          <a:effectLst/>
                          <a:latin typeface="INGMe" panose="02000506040000020004" pitchFamily="2" charset="0"/>
                        </a:rPr>
                        <a:t>01/06/2022</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2022</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6</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2233</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21495</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18805</a:t>
                      </a:r>
                    </a:p>
                  </a:txBody>
                  <a:tcPr marL="9525" marR="9525" marT="9525" marB="0" anchor="b">
                    <a:lnL>
                      <a:noFill/>
                    </a:lnL>
                    <a:lnR>
                      <a:noFill/>
                    </a:lnR>
                    <a:lnT>
                      <a:noFill/>
                    </a:lnT>
                    <a:lnB>
                      <a:noFill/>
                    </a:lnB>
                  </a:tcPr>
                </a:tc>
                <a:extLst>
                  <a:ext uri="{0D108BD9-81ED-4DB2-BD59-A6C34878D82A}">
                    <a16:rowId xmlns:a16="http://schemas.microsoft.com/office/drawing/2014/main" val="84903978"/>
                  </a:ext>
                </a:extLst>
              </a:tr>
              <a:tr h="203200">
                <a:tc>
                  <a:txBody>
                    <a:bodyPr/>
                    <a:lstStyle/>
                    <a:p>
                      <a:pPr algn="r" fontAlgn="b"/>
                      <a:r>
                        <a:rPr lang="en-NL" sz="1100" b="0" i="0" u="none" strike="noStrike">
                          <a:solidFill>
                            <a:srgbClr val="000000"/>
                          </a:solidFill>
                          <a:effectLst/>
                          <a:latin typeface="INGMe" panose="02000506040000020004" pitchFamily="2" charset="0"/>
                        </a:rPr>
                        <a:t>01/07/2022</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2022</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7</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2346</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28371</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24198</a:t>
                      </a:r>
                    </a:p>
                  </a:txBody>
                  <a:tcPr marL="9525" marR="9525" marT="9525" marB="0" anchor="b">
                    <a:lnL>
                      <a:noFill/>
                    </a:lnL>
                    <a:lnR>
                      <a:noFill/>
                    </a:lnR>
                    <a:lnT>
                      <a:noFill/>
                    </a:lnT>
                    <a:lnB>
                      <a:noFill/>
                    </a:lnB>
                  </a:tcPr>
                </a:tc>
                <a:extLst>
                  <a:ext uri="{0D108BD9-81ED-4DB2-BD59-A6C34878D82A}">
                    <a16:rowId xmlns:a16="http://schemas.microsoft.com/office/drawing/2014/main" val="430913223"/>
                  </a:ext>
                </a:extLst>
              </a:tr>
              <a:tr h="203200">
                <a:tc>
                  <a:txBody>
                    <a:bodyPr/>
                    <a:lstStyle/>
                    <a:p>
                      <a:pPr algn="r" fontAlgn="b"/>
                      <a:r>
                        <a:rPr lang="en-NL" sz="1100" b="0" i="0" u="none" strike="noStrike">
                          <a:solidFill>
                            <a:srgbClr val="000000"/>
                          </a:solidFill>
                          <a:effectLst/>
                          <a:latin typeface="INGMe" panose="02000506040000020004" pitchFamily="2" charset="0"/>
                        </a:rPr>
                        <a:t>01/08/2022</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2022</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8</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2191</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32467</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25113</a:t>
                      </a:r>
                    </a:p>
                  </a:txBody>
                  <a:tcPr marL="9525" marR="9525" marT="9525" marB="0" anchor="b">
                    <a:lnL>
                      <a:noFill/>
                    </a:lnL>
                    <a:lnR>
                      <a:noFill/>
                    </a:lnR>
                    <a:lnT>
                      <a:noFill/>
                    </a:lnT>
                    <a:lnB>
                      <a:noFill/>
                    </a:lnB>
                  </a:tcPr>
                </a:tc>
                <a:extLst>
                  <a:ext uri="{0D108BD9-81ED-4DB2-BD59-A6C34878D82A}">
                    <a16:rowId xmlns:a16="http://schemas.microsoft.com/office/drawing/2014/main" val="30737850"/>
                  </a:ext>
                </a:extLst>
              </a:tr>
              <a:tr h="203200">
                <a:tc>
                  <a:txBody>
                    <a:bodyPr/>
                    <a:lstStyle/>
                    <a:p>
                      <a:pPr algn="r" fontAlgn="b"/>
                      <a:r>
                        <a:rPr lang="en-NL" sz="1100" b="0" i="0" u="none" strike="noStrike">
                          <a:solidFill>
                            <a:srgbClr val="000000"/>
                          </a:solidFill>
                          <a:effectLst/>
                          <a:latin typeface="INGMe" panose="02000506040000020004" pitchFamily="2" charset="0"/>
                        </a:rPr>
                        <a:t>01/09/2022</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2022</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9</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2100</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30529</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22940</a:t>
                      </a:r>
                    </a:p>
                  </a:txBody>
                  <a:tcPr marL="9525" marR="9525" marT="9525" marB="0" anchor="b">
                    <a:lnL>
                      <a:noFill/>
                    </a:lnL>
                    <a:lnR>
                      <a:noFill/>
                    </a:lnR>
                    <a:lnT>
                      <a:noFill/>
                    </a:lnT>
                    <a:lnB>
                      <a:noFill/>
                    </a:lnB>
                  </a:tcPr>
                </a:tc>
                <a:extLst>
                  <a:ext uri="{0D108BD9-81ED-4DB2-BD59-A6C34878D82A}">
                    <a16:rowId xmlns:a16="http://schemas.microsoft.com/office/drawing/2014/main" val="2416434083"/>
                  </a:ext>
                </a:extLst>
              </a:tr>
              <a:tr h="203200">
                <a:tc>
                  <a:txBody>
                    <a:bodyPr/>
                    <a:lstStyle/>
                    <a:p>
                      <a:pPr algn="r" fontAlgn="b"/>
                      <a:r>
                        <a:rPr lang="en-NL" sz="1100" b="0" i="0" u="none" strike="noStrike">
                          <a:solidFill>
                            <a:srgbClr val="000000"/>
                          </a:solidFill>
                          <a:effectLst/>
                          <a:latin typeface="INGMe" panose="02000506040000020004" pitchFamily="2" charset="0"/>
                        </a:rPr>
                        <a:t>01/10/2022</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2022</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10</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1935</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25766</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18705</a:t>
                      </a:r>
                    </a:p>
                  </a:txBody>
                  <a:tcPr marL="9525" marR="9525" marT="9525" marB="0" anchor="b">
                    <a:lnL>
                      <a:noFill/>
                    </a:lnL>
                    <a:lnR>
                      <a:noFill/>
                    </a:lnR>
                    <a:lnT>
                      <a:noFill/>
                    </a:lnT>
                    <a:lnB>
                      <a:noFill/>
                    </a:lnB>
                  </a:tcPr>
                </a:tc>
                <a:extLst>
                  <a:ext uri="{0D108BD9-81ED-4DB2-BD59-A6C34878D82A}">
                    <a16:rowId xmlns:a16="http://schemas.microsoft.com/office/drawing/2014/main" val="2532984150"/>
                  </a:ext>
                </a:extLst>
              </a:tr>
              <a:tr h="203200">
                <a:tc>
                  <a:txBody>
                    <a:bodyPr/>
                    <a:lstStyle/>
                    <a:p>
                      <a:pPr algn="r" fontAlgn="b"/>
                      <a:r>
                        <a:rPr lang="en-NL" sz="1100" b="0" i="0" u="none" strike="noStrike">
                          <a:solidFill>
                            <a:srgbClr val="000000"/>
                          </a:solidFill>
                          <a:effectLst/>
                          <a:latin typeface="INGMe" panose="02000506040000020004" pitchFamily="2" charset="0"/>
                        </a:rPr>
                        <a:t>01/11/2022</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2022</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11</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1736</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30224</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23574</a:t>
                      </a:r>
                    </a:p>
                  </a:txBody>
                  <a:tcPr marL="9525" marR="9525" marT="9525" marB="0" anchor="b">
                    <a:lnL>
                      <a:noFill/>
                    </a:lnL>
                    <a:lnR>
                      <a:noFill/>
                    </a:lnR>
                    <a:lnT>
                      <a:noFill/>
                    </a:lnT>
                    <a:lnB>
                      <a:noFill/>
                    </a:lnB>
                  </a:tcPr>
                </a:tc>
                <a:extLst>
                  <a:ext uri="{0D108BD9-81ED-4DB2-BD59-A6C34878D82A}">
                    <a16:rowId xmlns:a16="http://schemas.microsoft.com/office/drawing/2014/main" val="3952881714"/>
                  </a:ext>
                </a:extLst>
              </a:tr>
              <a:tr h="203200">
                <a:tc>
                  <a:txBody>
                    <a:bodyPr/>
                    <a:lstStyle/>
                    <a:p>
                      <a:pPr algn="r" fontAlgn="b"/>
                      <a:r>
                        <a:rPr lang="en-NL" sz="1100" b="0" i="0" u="none" strike="noStrike">
                          <a:solidFill>
                            <a:srgbClr val="000000"/>
                          </a:solidFill>
                          <a:effectLst/>
                          <a:latin typeface="INGMe" panose="02000506040000020004" pitchFamily="2" charset="0"/>
                        </a:rPr>
                        <a:t>01/12/2022</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2022</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12</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1743</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28029</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23316</a:t>
                      </a:r>
                    </a:p>
                  </a:txBody>
                  <a:tcPr marL="9525" marR="9525" marT="9525" marB="0" anchor="b">
                    <a:lnL>
                      <a:noFill/>
                    </a:lnL>
                    <a:lnR>
                      <a:noFill/>
                    </a:lnR>
                    <a:lnT>
                      <a:noFill/>
                    </a:lnT>
                    <a:lnB>
                      <a:noFill/>
                    </a:lnB>
                  </a:tcPr>
                </a:tc>
                <a:extLst>
                  <a:ext uri="{0D108BD9-81ED-4DB2-BD59-A6C34878D82A}">
                    <a16:rowId xmlns:a16="http://schemas.microsoft.com/office/drawing/2014/main" val="995028218"/>
                  </a:ext>
                </a:extLst>
              </a:tr>
              <a:tr h="203200">
                <a:tc>
                  <a:txBody>
                    <a:bodyPr/>
                    <a:lstStyle/>
                    <a:p>
                      <a:pPr algn="r" fontAlgn="b"/>
                      <a:r>
                        <a:rPr lang="en-NL" sz="1100" b="0" i="0" u="none" strike="noStrike">
                          <a:solidFill>
                            <a:srgbClr val="000000"/>
                          </a:solidFill>
                          <a:effectLst/>
                          <a:latin typeface="INGMe" panose="02000506040000020004" pitchFamily="2" charset="0"/>
                        </a:rPr>
                        <a:t>01/01/2023</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2023</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1</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1805</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23559</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17791</a:t>
                      </a:r>
                    </a:p>
                  </a:txBody>
                  <a:tcPr marL="9525" marR="9525" marT="9525" marB="0" anchor="b">
                    <a:lnL>
                      <a:noFill/>
                    </a:lnL>
                    <a:lnR>
                      <a:noFill/>
                    </a:lnR>
                    <a:lnT>
                      <a:noFill/>
                    </a:lnT>
                    <a:lnB>
                      <a:noFill/>
                    </a:lnB>
                  </a:tcPr>
                </a:tc>
                <a:extLst>
                  <a:ext uri="{0D108BD9-81ED-4DB2-BD59-A6C34878D82A}">
                    <a16:rowId xmlns:a16="http://schemas.microsoft.com/office/drawing/2014/main" val="2467031200"/>
                  </a:ext>
                </a:extLst>
              </a:tr>
              <a:tr h="203200">
                <a:tc>
                  <a:txBody>
                    <a:bodyPr/>
                    <a:lstStyle/>
                    <a:p>
                      <a:pPr algn="r" fontAlgn="b"/>
                      <a:r>
                        <a:rPr lang="en-NL" sz="1100" b="0" i="0" u="none" strike="noStrike">
                          <a:solidFill>
                            <a:srgbClr val="000000"/>
                          </a:solidFill>
                          <a:effectLst/>
                          <a:latin typeface="INGMe" panose="02000506040000020004" pitchFamily="2" charset="0"/>
                        </a:rPr>
                        <a:t>01/02/2023</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2023</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2779</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35179</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25490</a:t>
                      </a:r>
                    </a:p>
                  </a:txBody>
                  <a:tcPr marL="9525" marR="9525" marT="9525" marB="0" anchor="b">
                    <a:lnL>
                      <a:noFill/>
                    </a:lnL>
                    <a:lnR>
                      <a:noFill/>
                    </a:lnR>
                    <a:lnT>
                      <a:noFill/>
                    </a:lnT>
                    <a:lnB>
                      <a:noFill/>
                    </a:lnB>
                  </a:tcPr>
                </a:tc>
                <a:extLst>
                  <a:ext uri="{0D108BD9-81ED-4DB2-BD59-A6C34878D82A}">
                    <a16:rowId xmlns:a16="http://schemas.microsoft.com/office/drawing/2014/main" val="2949232942"/>
                  </a:ext>
                </a:extLst>
              </a:tr>
              <a:tr h="203200">
                <a:tc>
                  <a:txBody>
                    <a:bodyPr/>
                    <a:lstStyle/>
                    <a:p>
                      <a:pPr algn="r" fontAlgn="b"/>
                      <a:r>
                        <a:rPr lang="en-NL" sz="1100" b="0" i="0" u="none" strike="noStrike">
                          <a:solidFill>
                            <a:srgbClr val="000000"/>
                          </a:solidFill>
                          <a:effectLst/>
                          <a:latin typeface="INGMe" panose="02000506040000020004" pitchFamily="2" charset="0"/>
                        </a:rPr>
                        <a:t>01/03/2023</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2023</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3</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1991</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29154</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26112</a:t>
                      </a:r>
                    </a:p>
                  </a:txBody>
                  <a:tcPr marL="9525" marR="9525" marT="9525" marB="0" anchor="b">
                    <a:lnL>
                      <a:noFill/>
                    </a:lnL>
                    <a:lnR>
                      <a:noFill/>
                    </a:lnR>
                    <a:lnT>
                      <a:noFill/>
                    </a:lnT>
                    <a:lnB>
                      <a:noFill/>
                    </a:lnB>
                  </a:tcPr>
                </a:tc>
                <a:extLst>
                  <a:ext uri="{0D108BD9-81ED-4DB2-BD59-A6C34878D82A}">
                    <a16:rowId xmlns:a16="http://schemas.microsoft.com/office/drawing/2014/main" val="3235754243"/>
                  </a:ext>
                </a:extLst>
              </a:tr>
              <a:tr h="203200">
                <a:tc>
                  <a:txBody>
                    <a:bodyPr/>
                    <a:lstStyle/>
                    <a:p>
                      <a:pPr algn="r" fontAlgn="b"/>
                      <a:r>
                        <a:rPr lang="en-NL" sz="1100" b="0" i="0" u="none" strike="noStrike">
                          <a:solidFill>
                            <a:srgbClr val="000000"/>
                          </a:solidFill>
                          <a:effectLst/>
                          <a:latin typeface="INGMe" panose="02000506040000020004" pitchFamily="2" charset="0"/>
                        </a:rPr>
                        <a:t>01/04/2023</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2023</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4</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2209</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30324</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27100</a:t>
                      </a:r>
                    </a:p>
                  </a:txBody>
                  <a:tcPr marL="9525" marR="9525" marT="9525" marB="0" anchor="b">
                    <a:lnL>
                      <a:noFill/>
                    </a:lnL>
                    <a:lnR>
                      <a:noFill/>
                    </a:lnR>
                    <a:lnT>
                      <a:noFill/>
                    </a:lnT>
                    <a:lnB>
                      <a:noFill/>
                    </a:lnB>
                  </a:tcPr>
                </a:tc>
                <a:extLst>
                  <a:ext uri="{0D108BD9-81ED-4DB2-BD59-A6C34878D82A}">
                    <a16:rowId xmlns:a16="http://schemas.microsoft.com/office/drawing/2014/main" val="2473157006"/>
                  </a:ext>
                </a:extLst>
              </a:tr>
              <a:tr h="203200">
                <a:tc>
                  <a:txBody>
                    <a:bodyPr/>
                    <a:lstStyle/>
                    <a:p>
                      <a:pPr algn="r" fontAlgn="b"/>
                      <a:r>
                        <a:rPr lang="en-NL" sz="1100" b="0" i="0" u="none" strike="noStrike">
                          <a:solidFill>
                            <a:srgbClr val="000000"/>
                          </a:solidFill>
                          <a:effectLst/>
                          <a:latin typeface="INGMe" panose="02000506040000020004" pitchFamily="2" charset="0"/>
                        </a:rPr>
                        <a:t>01/05/2023</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2023</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5</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2107</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26854</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22119</a:t>
                      </a:r>
                    </a:p>
                  </a:txBody>
                  <a:tcPr marL="9525" marR="9525" marT="9525" marB="0" anchor="b">
                    <a:lnL>
                      <a:noFill/>
                    </a:lnL>
                    <a:lnR>
                      <a:noFill/>
                    </a:lnR>
                    <a:lnT>
                      <a:noFill/>
                    </a:lnT>
                    <a:lnB>
                      <a:noFill/>
                    </a:lnB>
                  </a:tcPr>
                </a:tc>
                <a:extLst>
                  <a:ext uri="{0D108BD9-81ED-4DB2-BD59-A6C34878D82A}">
                    <a16:rowId xmlns:a16="http://schemas.microsoft.com/office/drawing/2014/main" val="3864717603"/>
                  </a:ext>
                </a:extLst>
              </a:tr>
              <a:tr h="203200">
                <a:tc>
                  <a:txBody>
                    <a:bodyPr/>
                    <a:lstStyle/>
                    <a:p>
                      <a:pPr algn="r" fontAlgn="b"/>
                      <a:r>
                        <a:rPr lang="en-NL" sz="1100" b="0" i="0" u="none" strike="noStrike">
                          <a:solidFill>
                            <a:srgbClr val="000000"/>
                          </a:solidFill>
                          <a:effectLst/>
                          <a:latin typeface="INGMe" panose="02000506040000020004" pitchFamily="2" charset="0"/>
                        </a:rPr>
                        <a:t>01/06/2023</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2023</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6</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2494</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29680</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26309</a:t>
                      </a:r>
                    </a:p>
                  </a:txBody>
                  <a:tcPr marL="9525" marR="9525" marT="9525" marB="0" anchor="b">
                    <a:lnL>
                      <a:noFill/>
                    </a:lnL>
                    <a:lnR>
                      <a:noFill/>
                    </a:lnR>
                    <a:lnT>
                      <a:noFill/>
                    </a:lnT>
                    <a:lnB>
                      <a:noFill/>
                    </a:lnB>
                  </a:tcPr>
                </a:tc>
                <a:extLst>
                  <a:ext uri="{0D108BD9-81ED-4DB2-BD59-A6C34878D82A}">
                    <a16:rowId xmlns:a16="http://schemas.microsoft.com/office/drawing/2014/main" val="1404982224"/>
                  </a:ext>
                </a:extLst>
              </a:tr>
              <a:tr h="203200">
                <a:tc>
                  <a:txBody>
                    <a:bodyPr/>
                    <a:lstStyle/>
                    <a:p>
                      <a:pPr algn="r" fontAlgn="b"/>
                      <a:r>
                        <a:rPr lang="en-NL" sz="1100" b="0" i="0" u="none" strike="noStrike">
                          <a:solidFill>
                            <a:srgbClr val="000000"/>
                          </a:solidFill>
                          <a:effectLst/>
                          <a:latin typeface="INGMe" panose="02000506040000020004" pitchFamily="2" charset="0"/>
                        </a:rPr>
                        <a:t>01/07/2023</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2023</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7</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2868</a:t>
                      </a:r>
                    </a:p>
                  </a:txBody>
                  <a:tcPr marL="9525" marR="9525" marT="9525" marB="0" anchor="b">
                    <a:lnL>
                      <a:noFill/>
                    </a:lnL>
                    <a:lnR>
                      <a:noFill/>
                    </a:lnR>
                    <a:lnT>
                      <a:noFill/>
                    </a:lnT>
                    <a:lnB>
                      <a:noFill/>
                    </a:lnB>
                  </a:tcPr>
                </a:tc>
                <a:tc>
                  <a:txBody>
                    <a:bodyPr/>
                    <a:lstStyle/>
                    <a:p>
                      <a:pPr algn="r" fontAlgn="b"/>
                      <a:r>
                        <a:rPr lang="en-NL" sz="1100" b="0" i="0" u="none" strike="noStrike">
                          <a:solidFill>
                            <a:srgbClr val="000000"/>
                          </a:solidFill>
                          <a:effectLst/>
                          <a:latin typeface="INGMe" panose="02000506040000020004" pitchFamily="2" charset="0"/>
                        </a:rPr>
                        <a:t>36444</a:t>
                      </a:r>
                    </a:p>
                  </a:txBody>
                  <a:tcPr marL="9525" marR="9525" marT="9525" marB="0" anchor="b">
                    <a:lnL>
                      <a:noFill/>
                    </a:lnL>
                    <a:lnR>
                      <a:noFill/>
                    </a:lnR>
                    <a:lnT>
                      <a:noFill/>
                    </a:lnT>
                    <a:lnB>
                      <a:noFill/>
                    </a:lnB>
                  </a:tcPr>
                </a:tc>
                <a:tc>
                  <a:txBody>
                    <a:bodyPr/>
                    <a:lstStyle/>
                    <a:p>
                      <a:pPr algn="r" fontAlgn="b"/>
                      <a:r>
                        <a:rPr lang="en-NL" sz="1100" b="0" i="0" u="none" strike="noStrike" dirty="0">
                          <a:solidFill>
                            <a:srgbClr val="000000"/>
                          </a:solidFill>
                          <a:effectLst/>
                          <a:latin typeface="INGMe" panose="02000506040000020004" pitchFamily="2" charset="0"/>
                        </a:rPr>
                        <a:t>32615</a:t>
                      </a:r>
                    </a:p>
                  </a:txBody>
                  <a:tcPr marL="9525" marR="9525" marT="9525" marB="0" anchor="b">
                    <a:lnL>
                      <a:noFill/>
                    </a:lnL>
                    <a:lnR>
                      <a:noFill/>
                    </a:lnR>
                    <a:lnT>
                      <a:noFill/>
                    </a:lnT>
                    <a:lnB>
                      <a:noFill/>
                    </a:lnB>
                  </a:tcPr>
                </a:tc>
                <a:extLst>
                  <a:ext uri="{0D108BD9-81ED-4DB2-BD59-A6C34878D82A}">
                    <a16:rowId xmlns:a16="http://schemas.microsoft.com/office/drawing/2014/main" val="3650225939"/>
                  </a:ext>
                </a:extLst>
              </a:tr>
            </a:tbl>
          </a:graphicData>
        </a:graphic>
      </p:graphicFrame>
    </p:spTree>
    <p:extLst>
      <p:ext uri="{BB962C8B-B14F-4D97-AF65-F5344CB8AC3E}">
        <p14:creationId xmlns:p14="http://schemas.microsoft.com/office/powerpoint/2010/main" val="3433973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DDD2A080-DA64-4F5C-9131-47EB793B4410}" type="slidenum">
              <a:rPr lang="en-GB" noProof="0" smtClean="0"/>
              <a:pPr/>
              <a:t>9</a:t>
            </a:fld>
            <a:endParaRPr lang="en-GB" noProof="0" dirty="0"/>
          </a:p>
        </p:txBody>
      </p:sp>
      <p:sp>
        <p:nvSpPr>
          <p:cNvPr id="3" name="Title 2"/>
          <p:cNvSpPr>
            <a:spLocks noGrp="1"/>
          </p:cNvSpPr>
          <p:nvPr>
            <p:ph type="title"/>
          </p:nvPr>
        </p:nvSpPr>
        <p:spPr/>
        <p:txBody>
          <a:bodyPr/>
          <a:lstStyle/>
          <a:p>
            <a:r>
              <a:rPr lang="en-AU" dirty="0"/>
              <a:t>Self service in native app </a:t>
            </a:r>
          </a:p>
        </p:txBody>
      </p:sp>
      <p:graphicFrame>
        <p:nvGraphicFramePr>
          <p:cNvPr id="5" name="Table 4"/>
          <p:cNvGraphicFramePr>
            <a:graphicFrameLocks noGrp="1"/>
          </p:cNvGraphicFramePr>
          <p:nvPr>
            <p:extLst>
              <p:ext uri="{D42A27DB-BD31-4B8C-83A1-F6EECF244321}">
                <p14:modId xmlns:p14="http://schemas.microsoft.com/office/powerpoint/2010/main" val="795971313"/>
              </p:ext>
            </p:extLst>
          </p:nvPr>
        </p:nvGraphicFramePr>
        <p:xfrm>
          <a:off x="659008" y="1142479"/>
          <a:ext cx="7666845" cy="4681220"/>
        </p:xfrm>
        <a:graphic>
          <a:graphicData uri="http://schemas.openxmlformats.org/drawingml/2006/table">
            <a:tbl>
              <a:tblPr/>
              <a:tblGrid>
                <a:gridCol w="2421513">
                  <a:extLst>
                    <a:ext uri="{9D8B030D-6E8A-4147-A177-3AD203B41FA5}">
                      <a16:colId xmlns:a16="http://schemas.microsoft.com/office/drawing/2014/main" val="1028878805"/>
                    </a:ext>
                  </a:extLst>
                </a:gridCol>
                <a:gridCol w="1226899">
                  <a:extLst>
                    <a:ext uri="{9D8B030D-6E8A-4147-A177-3AD203B41FA5}">
                      <a16:colId xmlns:a16="http://schemas.microsoft.com/office/drawing/2014/main" val="922866572"/>
                    </a:ext>
                  </a:extLst>
                </a:gridCol>
                <a:gridCol w="774884">
                  <a:extLst>
                    <a:ext uri="{9D8B030D-6E8A-4147-A177-3AD203B41FA5}">
                      <a16:colId xmlns:a16="http://schemas.microsoft.com/office/drawing/2014/main" val="1140862272"/>
                    </a:ext>
                  </a:extLst>
                </a:gridCol>
                <a:gridCol w="774884">
                  <a:extLst>
                    <a:ext uri="{9D8B030D-6E8A-4147-A177-3AD203B41FA5}">
                      <a16:colId xmlns:a16="http://schemas.microsoft.com/office/drawing/2014/main" val="2476631258"/>
                    </a:ext>
                  </a:extLst>
                </a:gridCol>
                <a:gridCol w="774884">
                  <a:extLst>
                    <a:ext uri="{9D8B030D-6E8A-4147-A177-3AD203B41FA5}">
                      <a16:colId xmlns:a16="http://schemas.microsoft.com/office/drawing/2014/main" val="1992926725"/>
                    </a:ext>
                  </a:extLst>
                </a:gridCol>
                <a:gridCol w="933385">
                  <a:extLst>
                    <a:ext uri="{9D8B030D-6E8A-4147-A177-3AD203B41FA5}">
                      <a16:colId xmlns:a16="http://schemas.microsoft.com/office/drawing/2014/main" val="3913209079"/>
                    </a:ext>
                  </a:extLst>
                </a:gridCol>
                <a:gridCol w="760396">
                  <a:extLst>
                    <a:ext uri="{9D8B030D-6E8A-4147-A177-3AD203B41FA5}">
                      <a16:colId xmlns:a16="http://schemas.microsoft.com/office/drawing/2014/main" val="1017426675"/>
                    </a:ext>
                  </a:extLst>
                </a:gridCol>
              </a:tblGrid>
              <a:tr h="184150">
                <a:tc>
                  <a:txBody>
                    <a:bodyPr/>
                    <a:lstStyle/>
                    <a:p>
                      <a:pPr algn="l" fontAlgn="b"/>
                      <a:endParaRPr lang="en-AU" sz="1100" b="0" i="0" u="none" strike="noStrike" dirty="0">
                        <a:solidFill>
                          <a:srgbClr val="000000"/>
                        </a:solidFill>
                        <a:effectLst/>
                        <a:latin typeface="+mj-lt"/>
                      </a:endParaRP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Jan-2023</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Feb-2023</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Mar-2023</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Apr-2023</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May-2023</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Jun-2023</a:t>
                      </a:r>
                    </a:p>
                  </a:txBody>
                  <a:tcPr marL="6350" marR="6350" marT="6350" marB="0" anchor="b">
                    <a:lnL>
                      <a:noFill/>
                    </a:lnL>
                    <a:lnR>
                      <a:noFill/>
                    </a:lnR>
                    <a:lnT>
                      <a:noFill/>
                    </a:lnT>
                    <a:lnB>
                      <a:noFill/>
                    </a:lnB>
                  </a:tcPr>
                </a:tc>
                <a:extLst>
                  <a:ext uri="{0D108BD9-81ED-4DB2-BD59-A6C34878D82A}">
                    <a16:rowId xmlns:a16="http://schemas.microsoft.com/office/drawing/2014/main" val="1557487229"/>
                  </a:ext>
                </a:extLst>
              </a:tr>
              <a:tr h="184150">
                <a:tc>
                  <a:txBody>
                    <a:bodyPr/>
                    <a:lstStyle/>
                    <a:p>
                      <a:pPr algn="l" fontAlgn="b"/>
                      <a:r>
                        <a:rPr lang="en-AU" sz="1100" b="0" i="0" u="none" strike="noStrike" dirty="0">
                          <a:solidFill>
                            <a:srgbClr val="000000"/>
                          </a:solidFill>
                          <a:effectLst/>
                          <a:latin typeface="+mj-lt"/>
                        </a:rPr>
                        <a:t>Self Service Type</a:t>
                      </a:r>
                    </a:p>
                  </a:txBody>
                  <a:tcPr marL="6350" marR="6350" marT="6350" marB="0" anchor="b">
                    <a:lnL>
                      <a:noFill/>
                    </a:lnL>
                    <a:lnR>
                      <a:noFill/>
                    </a:lnR>
                    <a:lnT>
                      <a:noFill/>
                    </a:lnT>
                    <a:lnB>
                      <a:noFill/>
                    </a:lnB>
                    <a:solidFill>
                      <a:schemeClr val="tx2">
                        <a:lumMod val="20000"/>
                        <a:lumOff val="80000"/>
                      </a:schemeClr>
                    </a:solidFill>
                  </a:tcPr>
                </a:tc>
                <a:tc>
                  <a:txBody>
                    <a:bodyPr/>
                    <a:lstStyle/>
                    <a:p>
                      <a:pPr algn="r" fontAlgn="b"/>
                      <a:r>
                        <a:rPr lang="en-AU" sz="1100" b="0" i="0" u="none" strike="noStrike" dirty="0">
                          <a:solidFill>
                            <a:srgbClr val="000000"/>
                          </a:solidFill>
                          <a:effectLst/>
                          <a:latin typeface="+mj-lt"/>
                        </a:rPr>
                        <a:t>18850504</a:t>
                      </a:r>
                    </a:p>
                  </a:txBody>
                  <a:tcPr marL="6350" marR="6350" marT="6350" marB="0" anchor="b">
                    <a:lnL>
                      <a:noFill/>
                    </a:lnL>
                    <a:lnR>
                      <a:noFill/>
                    </a:lnR>
                    <a:lnT>
                      <a:noFill/>
                    </a:lnT>
                    <a:lnB>
                      <a:noFill/>
                    </a:lnB>
                    <a:solidFill>
                      <a:schemeClr val="tx2">
                        <a:lumMod val="20000"/>
                        <a:lumOff val="80000"/>
                      </a:schemeClr>
                    </a:solidFill>
                  </a:tcPr>
                </a:tc>
                <a:tc>
                  <a:txBody>
                    <a:bodyPr/>
                    <a:lstStyle/>
                    <a:p>
                      <a:pPr algn="r" fontAlgn="b"/>
                      <a:r>
                        <a:rPr lang="en-AU" sz="1100" b="0" i="0" u="none" strike="noStrike" dirty="0">
                          <a:solidFill>
                            <a:srgbClr val="000000"/>
                          </a:solidFill>
                          <a:effectLst/>
                          <a:latin typeface="+mj-lt"/>
                        </a:rPr>
                        <a:t>17866855</a:t>
                      </a:r>
                    </a:p>
                  </a:txBody>
                  <a:tcPr marL="6350" marR="6350" marT="6350" marB="0" anchor="b">
                    <a:lnL>
                      <a:noFill/>
                    </a:lnL>
                    <a:lnR>
                      <a:noFill/>
                    </a:lnR>
                    <a:lnT>
                      <a:noFill/>
                    </a:lnT>
                    <a:lnB>
                      <a:noFill/>
                    </a:lnB>
                    <a:solidFill>
                      <a:schemeClr val="tx2">
                        <a:lumMod val="20000"/>
                        <a:lumOff val="80000"/>
                      </a:schemeClr>
                    </a:solidFill>
                  </a:tcPr>
                </a:tc>
                <a:tc>
                  <a:txBody>
                    <a:bodyPr/>
                    <a:lstStyle/>
                    <a:p>
                      <a:pPr algn="r" fontAlgn="b"/>
                      <a:r>
                        <a:rPr lang="en-AU" sz="1100" b="0" i="0" u="none" strike="noStrike" dirty="0">
                          <a:solidFill>
                            <a:srgbClr val="000000"/>
                          </a:solidFill>
                          <a:effectLst/>
                          <a:latin typeface="+mj-lt"/>
                        </a:rPr>
                        <a:t>20094710</a:t>
                      </a:r>
                    </a:p>
                  </a:txBody>
                  <a:tcPr marL="6350" marR="6350" marT="6350" marB="0" anchor="b">
                    <a:lnL>
                      <a:noFill/>
                    </a:lnL>
                    <a:lnR>
                      <a:noFill/>
                    </a:lnR>
                    <a:lnT>
                      <a:noFill/>
                    </a:lnT>
                    <a:lnB>
                      <a:noFill/>
                    </a:lnB>
                    <a:solidFill>
                      <a:schemeClr val="tx2">
                        <a:lumMod val="20000"/>
                        <a:lumOff val="80000"/>
                      </a:schemeClr>
                    </a:solidFill>
                  </a:tcPr>
                </a:tc>
                <a:tc>
                  <a:txBody>
                    <a:bodyPr/>
                    <a:lstStyle/>
                    <a:p>
                      <a:pPr algn="r" fontAlgn="b"/>
                      <a:r>
                        <a:rPr lang="en-AU" sz="1100" b="0" i="0" u="none" strike="noStrike" dirty="0">
                          <a:solidFill>
                            <a:srgbClr val="000000"/>
                          </a:solidFill>
                          <a:effectLst/>
                          <a:latin typeface="+mj-lt"/>
                        </a:rPr>
                        <a:t>18629768</a:t>
                      </a:r>
                    </a:p>
                  </a:txBody>
                  <a:tcPr marL="6350" marR="6350" marT="6350" marB="0" anchor="b">
                    <a:lnL>
                      <a:noFill/>
                    </a:lnL>
                    <a:lnR>
                      <a:noFill/>
                    </a:lnR>
                    <a:lnT>
                      <a:noFill/>
                    </a:lnT>
                    <a:lnB>
                      <a:noFill/>
                    </a:lnB>
                    <a:solidFill>
                      <a:schemeClr val="tx2">
                        <a:lumMod val="20000"/>
                        <a:lumOff val="80000"/>
                      </a:schemeClr>
                    </a:solidFill>
                  </a:tcPr>
                </a:tc>
                <a:tc>
                  <a:txBody>
                    <a:bodyPr/>
                    <a:lstStyle/>
                    <a:p>
                      <a:pPr algn="r" fontAlgn="b"/>
                      <a:r>
                        <a:rPr lang="en-AU" sz="1100" b="0" i="0" u="none" strike="noStrike" dirty="0">
                          <a:solidFill>
                            <a:srgbClr val="000000"/>
                          </a:solidFill>
                          <a:effectLst/>
                          <a:latin typeface="+mj-lt"/>
                        </a:rPr>
                        <a:t>19974210</a:t>
                      </a:r>
                    </a:p>
                  </a:txBody>
                  <a:tcPr marL="6350" marR="6350" marT="6350" marB="0" anchor="b">
                    <a:lnL>
                      <a:noFill/>
                    </a:lnL>
                    <a:lnR>
                      <a:noFill/>
                    </a:lnR>
                    <a:lnT>
                      <a:noFill/>
                    </a:lnT>
                    <a:lnB>
                      <a:noFill/>
                    </a:lnB>
                    <a:solidFill>
                      <a:schemeClr val="tx2">
                        <a:lumMod val="20000"/>
                        <a:lumOff val="80000"/>
                      </a:schemeClr>
                    </a:solidFill>
                  </a:tcPr>
                </a:tc>
                <a:tc>
                  <a:txBody>
                    <a:bodyPr/>
                    <a:lstStyle/>
                    <a:p>
                      <a:pPr algn="r" fontAlgn="b"/>
                      <a:r>
                        <a:rPr lang="en-AU" sz="1100" b="0" i="0" u="none" strike="noStrike" dirty="0">
                          <a:solidFill>
                            <a:srgbClr val="000000"/>
                          </a:solidFill>
                          <a:effectLst/>
                          <a:latin typeface="+mj-lt"/>
                        </a:rPr>
                        <a:t>19512570</a:t>
                      </a:r>
                    </a:p>
                  </a:txBody>
                  <a:tcPr marL="6350" marR="6350" marT="6350" marB="0" anchor="b">
                    <a:lnL>
                      <a:noFill/>
                    </a:lnL>
                    <a:lnR>
                      <a:noFill/>
                    </a:lnR>
                    <a:lnT>
                      <a:noFill/>
                    </a:lnT>
                    <a:lnB>
                      <a:noFill/>
                    </a:lnB>
                    <a:solidFill>
                      <a:schemeClr val="tx2">
                        <a:lumMod val="20000"/>
                        <a:lumOff val="80000"/>
                      </a:schemeClr>
                    </a:solidFill>
                  </a:tcPr>
                </a:tc>
                <a:extLst>
                  <a:ext uri="{0D108BD9-81ED-4DB2-BD59-A6C34878D82A}">
                    <a16:rowId xmlns:a16="http://schemas.microsoft.com/office/drawing/2014/main" val="71217244"/>
                  </a:ext>
                </a:extLst>
              </a:tr>
              <a:tr h="184150">
                <a:tc>
                  <a:txBody>
                    <a:bodyPr/>
                    <a:lstStyle/>
                    <a:p>
                      <a:pPr algn="l" fontAlgn="b"/>
                      <a:r>
                        <a:rPr lang="en-AU" sz="1100" b="0" i="0" u="none" strike="noStrike">
                          <a:solidFill>
                            <a:srgbClr val="000000"/>
                          </a:solidFill>
                          <a:effectLst/>
                          <a:latin typeface="+mj-lt"/>
                        </a:rPr>
                        <a:t>Transfer Money</a:t>
                      </a:r>
                    </a:p>
                  </a:txBody>
                  <a:tcPr marL="6350" marR="6350" marT="6350" marB="0" anchor="b">
                    <a:lnL>
                      <a:noFill/>
                    </a:lnL>
                    <a:lnR>
                      <a:noFill/>
                    </a:lnR>
                    <a:lnT>
                      <a:noFill/>
                    </a:lnT>
                    <a:lnB>
                      <a:noFill/>
                    </a:lnB>
                  </a:tcPr>
                </a:tc>
                <a:tc>
                  <a:txBody>
                    <a:bodyPr/>
                    <a:lstStyle/>
                    <a:p>
                      <a:pPr algn="r" fontAlgn="b"/>
                      <a:r>
                        <a:rPr lang="en-AU" sz="1100" b="0" i="0" u="none" strike="noStrike" dirty="0">
                          <a:solidFill>
                            <a:srgbClr val="000000"/>
                          </a:solidFill>
                          <a:effectLst/>
                          <a:latin typeface="+mj-lt"/>
                        </a:rPr>
                        <a:t>9795636</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9216236</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10341125</a:t>
                      </a:r>
                    </a:p>
                  </a:txBody>
                  <a:tcPr marL="6350" marR="6350" marT="6350" marB="0" anchor="b">
                    <a:lnL>
                      <a:noFill/>
                    </a:lnL>
                    <a:lnR>
                      <a:noFill/>
                    </a:lnR>
                    <a:lnT>
                      <a:noFill/>
                    </a:lnT>
                    <a:lnB>
                      <a:noFill/>
                    </a:lnB>
                  </a:tcPr>
                </a:tc>
                <a:tc>
                  <a:txBody>
                    <a:bodyPr/>
                    <a:lstStyle/>
                    <a:p>
                      <a:pPr algn="r" fontAlgn="b"/>
                      <a:r>
                        <a:rPr lang="en-AU" sz="1100" b="0" i="0" u="none" strike="noStrike" dirty="0">
                          <a:solidFill>
                            <a:srgbClr val="000000"/>
                          </a:solidFill>
                          <a:effectLst/>
                          <a:latin typeface="+mj-lt"/>
                        </a:rPr>
                        <a:t>9697005</a:t>
                      </a:r>
                    </a:p>
                  </a:txBody>
                  <a:tcPr marL="6350" marR="6350" marT="6350" marB="0" anchor="b">
                    <a:lnL>
                      <a:noFill/>
                    </a:lnL>
                    <a:lnR>
                      <a:noFill/>
                    </a:lnR>
                    <a:lnT>
                      <a:noFill/>
                    </a:lnT>
                    <a:lnB>
                      <a:noFill/>
                    </a:lnB>
                  </a:tcPr>
                </a:tc>
                <a:tc>
                  <a:txBody>
                    <a:bodyPr/>
                    <a:lstStyle/>
                    <a:p>
                      <a:pPr algn="r" fontAlgn="b"/>
                      <a:r>
                        <a:rPr lang="en-AU" sz="1100" b="0" i="0" u="none" strike="noStrike" dirty="0">
                          <a:solidFill>
                            <a:srgbClr val="000000"/>
                          </a:solidFill>
                          <a:effectLst/>
                          <a:latin typeface="+mj-lt"/>
                        </a:rPr>
                        <a:t>10265219</a:t>
                      </a:r>
                    </a:p>
                  </a:txBody>
                  <a:tcPr marL="6350" marR="6350" marT="6350" marB="0" anchor="b">
                    <a:lnL>
                      <a:noFill/>
                    </a:lnL>
                    <a:lnR>
                      <a:noFill/>
                    </a:lnR>
                    <a:lnT>
                      <a:noFill/>
                    </a:lnT>
                    <a:lnB>
                      <a:noFill/>
                    </a:lnB>
                  </a:tcPr>
                </a:tc>
                <a:tc>
                  <a:txBody>
                    <a:bodyPr/>
                    <a:lstStyle/>
                    <a:p>
                      <a:pPr algn="r" fontAlgn="b"/>
                      <a:r>
                        <a:rPr lang="en-AU" sz="1100" b="0" i="0" u="none" strike="noStrike" dirty="0">
                          <a:solidFill>
                            <a:srgbClr val="000000"/>
                          </a:solidFill>
                          <a:effectLst/>
                          <a:latin typeface="+mj-lt"/>
                        </a:rPr>
                        <a:t>9989918</a:t>
                      </a:r>
                    </a:p>
                  </a:txBody>
                  <a:tcPr marL="6350" marR="6350" marT="6350" marB="0" anchor="b">
                    <a:lnL>
                      <a:noFill/>
                    </a:lnL>
                    <a:lnR>
                      <a:noFill/>
                    </a:lnR>
                    <a:lnT>
                      <a:noFill/>
                    </a:lnT>
                    <a:lnB>
                      <a:noFill/>
                    </a:lnB>
                  </a:tcPr>
                </a:tc>
                <a:extLst>
                  <a:ext uri="{0D108BD9-81ED-4DB2-BD59-A6C34878D82A}">
                    <a16:rowId xmlns:a16="http://schemas.microsoft.com/office/drawing/2014/main" val="3018334974"/>
                  </a:ext>
                </a:extLst>
              </a:tr>
              <a:tr h="184150">
                <a:tc>
                  <a:txBody>
                    <a:bodyPr/>
                    <a:lstStyle/>
                    <a:p>
                      <a:pPr algn="l" fontAlgn="b"/>
                      <a:r>
                        <a:rPr lang="en-AU" sz="1100" b="0" i="0" u="none" strike="noStrike">
                          <a:solidFill>
                            <a:srgbClr val="000000"/>
                          </a:solidFill>
                          <a:effectLst/>
                          <a:latin typeface="+mj-lt"/>
                        </a:rPr>
                        <a:t>Pay Anyone</a:t>
                      </a:r>
                    </a:p>
                  </a:txBody>
                  <a:tcPr marL="6350" marR="6350" marT="6350" marB="0" anchor="b">
                    <a:lnL>
                      <a:noFill/>
                    </a:lnL>
                    <a:lnR>
                      <a:noFill/>
                    </a:lnR>
                    <a:lnT>
                      <a:noFill/>
                    </a:lnT>
                    <a:lnB>
                      <a:noFill/>
                    </a:lnB>
                  </a:tcPr>
                </a:tc>
                <a:tc>
                  <a:txBody>
                    <a:bodyPr/>
                    <a:lstStyle/>
                    <a:p>
                      <a:pPr algn="r" fontAlgn="b"/>
                      <a:r>
                        <a:rPr lang="en-AU" sz="1100" b="0" i="0" u="none" strike="noStrike" dirty="0">
                          <a:solidFill>
                            <a:srgbClr val="000000"/>
                          </a:solidFill>
                          <a:effectLst/>
                          <a:latin typeface="+mj-lt"/>
                        </a:rPr>
                        <a:t>4571254</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4448714</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5069086</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4672528</a:t>
                      </a:r>
                    </a:p>
                  </a:txBody>
                  <a:tcPr marL="6350" marR="6350" marT="6350" marB="0" anchor="b">
                    <a:lnL>
                      <a:noFill/>
                    </a:lnL>
                    <a:lnR>
                      <a:noFill/>
                    </a:lnR>
                    <a:lnT>
                      <a:noFill/>
                    </a:lnT>
                    <a:lnB>
                      <a:noFill/>
                    </a:lnB>
                  </a:tcPr>
                </a:tc>
                <a:tc>
                  <a:txBody>
                    <a:bodyPr/>
                    <a:lstStyle/>
                    <a:p>
                      <a:pPr algn="r" fontAlgn="b"/>
                      <a:r>
                        <a:rPr lang="en-AU" sz="1100" b="0" i="0" u="none" strike="noStrike" dirty="0">
                          <a:solidFill>
                            <a:srgbClr val="000000"/>
                          </a:solidFill>
                          <a:effectLst/>
                          <a:latin typeface="+mj-lt"/>
                        </a:rPr>
                        <a:t>5017403</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4908991</a:t>
                      </a:r>
                    </a:p>
                  </a:txBody>
                  <a:tcPr marL="6350" marR="6350" marT="6350" marB="0" anchor="b">
                    <a:lnL>
                      <a:noFill/>
                    </a:lnL>
                    <a:lnR>
                      <a:noFill/>
                    </a:lnR>
                    <a:lnT>
                      <a:noFill/>
                    </a:lnT>
                    <a:lnB>
                      <a:noFill/>
                    </a:lnB>
                  </a:tcPr>
                </a:tc>
                <a:extLst>
                  <a:ext uri="{0D108BD9-81ED-4DB2-BD59-A6C34878D82A}">
                    <a16:rowId xmlns:a16="http://schemas.microsoft.com/office/drawing/2014/main" val="1791751325"/>
                  </a:ext>
                </a:extLst>
              </a:tr>
              <a:tr h="184150">
                <a:tc>
                  <a:txBody>
                    <a:bodyPr/>
                    <a:lstStyle/>
                    <a:p>
                      <a:pPr algn="l" fontAlgn="b"/>
                      <a:r>
                        <a:rPr lang="en-AU" sz="1100" b="0" i="0" u="none" strike="noStrike">
                          <a:solidFill>
                            <a:srgbClr val="000000"/>
                          </a:solidFill>
                          <a:effectLst/>
                          <a:latin typeface="+mj-lt"/>
                        </a:rPr>
                        <a:t>Search Transactions</a:t>
                      </a:r>
                    </a:p>
                  </a:txBody>
                  <a:tcPr marL="6350" marR="6350" marT="6350" marB="0" anchor="b">
                    <a:lnL>
                      <a:noFill/>
                    </a:lnL>
                    <a:lnR>
                      <a:noFill/>
                    </a:lnR>
                    <a:lnT>
                      <a:noFill/>
                    </a:lnT>
                    <a:lnB>
                      <a:noFill/>
                    </a:lnB>
                  </a:tcPr>
                </a:tc>
                <a:tc>
                  <a:txBody>
                    <a:bodyPr/>
                    <a:lstStyle/>
                    <a:p>
                      <a:pPr algn="r" fontAlgn="b"/>
                      <a:r>
                        <a:rPr lang="en-AU" sz="1100" b="0" i="0" u="none" strike="noStrike" dirty="0">
                          <a:solidFill>
                            <a:srgbClr val="000000"/>
                          </a:solidFill>
                          <a:effectLst/>
                          <a:latin typeface="+mj-lt"/>
                        </a:rPr>
                        <a:t>1052831</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907761</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992992</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928225</a:t>
                      </a:r>
                    </a:p>
                  </a:txBody>
                  <a:tcPr marL="6350" marR="6350" marT="6350" marB="0" anchor="b">
                    <a:lnL>
                      <a:noFill/>
                    </a:lnL>
                    <a:lnR>
                      <a:noFill/>
                    </a:lnR>
                    <a:lnT>
                      <a:noFill/>
                    </a:lnT>
                    <a:lnB>
                      <a:noFill/>
                    </a:lnB>
                  </a:tcPr>
                </a:tc>
                <a:tc>
                  <a:txBody>
                    <a:bodyPr/>
                    <a:lstStyle/>
                    <a:p>
                      <a:pPr algn="r" fontAlgn="b"/>
                      <a:r>
                        <a:rPr lang="en-AU" sz="1100" b="0" i="0" u="none" strike="noStrike" dirty="0">
                          <a:solidFill>
                            <a:srgbClr val="000000"/>
                          </a:solidFill>
                          <a:effectLst/>
                          <a:latin typeface="+mj-lt"/>
                        </a:rPr>
                        <a:t>1017098</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992494</a:t>
                      </a:r>
                    </a:p>
                  </a:txBody>
                  <a:tcPr marL="6350" marR="6350" marT="6350" marB="0" anchor="b">
                    <a:lnL>
                      <a:noFill/>
                    </a:lnL>
                    <a:lnR>
                      <a:noFill/>
                    </a:lnR>
                    <a:lnT>
                      <a:noFill/>
                    </a:lnT>
                    <a:lnB>
                      <a:noFill/>
                    </a:lnB>
                  </a:tcPr>
                </a:tc>
                <a:extLst>
                  <a:ext uri="{0D108BD9-81ED-4DB2-BD59-A6C34878D82A}">
                    <a16:rowId xmlns:a16="http://schemas.microsoft.com/office/drawing/2014/main" val="3250031604"/>
                  </a:ext>
                </a:extLst>
              </a:tr>
              <a:tr h="184150">
                <a:tc>
                  <a:txBody>
                    <a:bodyPr/>
                    <a:lstStyle/>
                    <a:p>
                      <a:pPr algn="l" fontAlgn="b"/>
                      <a:r>
                        <a:rPr lang="en-AU" sz="1100" b="0" i="0" u="none" strike="noStrike">
                          <a:solidFill>
                            <a:srgbClr val="000000"/>
                          </a:solidFill>
                          <a:effectLst/>
                          <a:latin typeface="+mj-lt"/>
                        </a:rPr>
                        <a:t>Interest summary</a:t>
                      </a:r>
                    </a:p>
                  </a:txBody>
                  <a:tcPr marL="6350" marR="6350" marT="6350" marB="0" anchor="b">
                    <a:lnL>
                      <a:noFill/>
                    </a:lnL>
                    <a:lnR>
                      <a:noFill/>
                    </a:lnR>
                    <a:lnT>
                      <a:noFill/>
                    </a:lnT>
                    <a:lnB>
                      <a:noFill/>
                    </a:lnB>
                  </a:tcPr>
                </a:tc>
                <a:tc>
                  <a:txBody>
                    <a:bodyPr/>
                    <a:lstStyle/>
                    <a:p>
                      <a:pPr algn="r" fontAlgn="b"/>
                      <a:r>
                        <a:rPr lang="en-AU" sz="1100" b="0" i="0" u="none" strike="noStrike" dirty="0">
                          <a:solidFill>
                            <a:srgbClr val="000000"/>
                          </a:solidFill>
                          <a:effectLst/>
                          <a:latin typeface="+mj-lt"/>
                        </a:rPr>
                        <a:t>946530</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1019177</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1189816</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1030976</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1170570</a:t>
                      </a:r>
                    </a:p>
                  </a:txBody>
                  <a:tcPr marL="6350" marR="6350" marT="6350" marB="0" anchor="b">
                    <a:lnL>
                      <a:noFill/>
                    </a:lnL>
                    <a:lnR>
                      <a:noFill/>
                    </a:lnR>
                    <a:lnT>
                      <a:noFill/>
                    </a:lnT>
                    <a:lnB>
                      <a:noFill/>
                    </a:lnB>
                  </a:tcPr>
                </a:tc>
                <a:tc>
                  <a:txBody>
                    <a:bodyPr/>
                    <a:lstStyle/>
                    <a:p>
                      <a:pPr algn="r" fontAlgn="b"/>
                      <a:r>
                        <a:rPr lang="en-AU" sz="1100" b="0" i="0" u="none" strike="noStrike" dirty="0">
                          <a:solidFill>
                            <a:srgbClr val="000000"/>
                          </a:solidFill>
                          <a:effectLst/>
                          <a:latin typeface="+mj-lt"/>
                        </a:rPr>
                        <a:t>1213560</a:t>
                      </a:r>
                    </a:p>
                  </a:txBody>
                  <a:tcPr marL="6350" marR="6350" marT="6350" marB="0" anchor="b">
                    <a:lnL>
                      <a:noFill/>
                    </a:lnL>
                    <a:lnR>
                      <a:noFill/>
                    </a:lnR>
                    <a:lnT>
                      <a:noFill/>
                    </a:lnT>
                    <a:lnB>
                      <a:noFill/>
                    </a:lnB>
                  </a:tcPr>
                </a:tc>
                <a:extLst>
                  <a:ext uri="{0D108BD9-81ED-4DB2-BD59-A6C34878D82A}">
                    <a16:rowId xmlns:a16="http://schemas.microsoft.com/office/drawing/2014/main" val="226953877"/>
                  </a:ext>
                </a:extLst>
              </a:tr>
              <a:tr h="184150">
                <a:tc>
                  <a:txBody>
                    <a:bodyPr/>
                    <a:lstStyle/>
                    <a:p>
                      <a:pPr algn="l" fontAlgn="b"/>
                      <a:r>
                        <a:rPr lang="en-AU" sz="1100" b="0" i="0" u="none" strike="noStrike">
                          <a:solidFill>
                            <a:srgbClr val="000000"/>
                          </a:solidFill>
                          <a:effectLst/>
                          <a:latin typeface="+mj-lt"/>
                        </a:rPr>
                        <a:t>Pay Bill</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761744</a:t>
                      </a:r>
                    </a:p>
                  </a:txBody>
                  <a:tcPr marL="6350" marR="6350" marT="6350" marB="0" anchor="b">
                    <a:lnL>
                      <a:noFill/>
                    </a:lnL>
                    <a:lnR>
                      <a:noFill/>
                    </a:lnR>
                    <a:lnT>
                      <a:noFill/>
                    </a:lnT>
                    <a:lnB>
                      <a:noFill/>
                    </a:lnB>
                  </a:tcPr>
                </a:tc>
                <a:tc>
                  <a:txBody>
                    <a:bodyPr/>
                    <a:lstStyle/>
                    <a:p>
                      <a:pPr algn="r" fontAlgn="b"/>
                      <a:r>
                        <a:rPr lang="en-AU" sz="1100" b="0" i="0" u="none" strike="noStrike" dirty="0">
                          <a:solidFill>
                            <a:srgbClr val="000000"/>
                          </a:solidFill>
                          <a:effectLst/>
                          <a:latin typeface="+mj-lt"/>
                        </a:rPr>
                        <a:t>761359</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847396</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744656</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851564</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798363</a:t>
                      </a:r>
                    </a:p>
                  </a:txBody>
                  <a:tcPr marL="6350" marR="6350" marT="6350" marB="0" anchor="b">
                    <a:lnL>
                      <a:noFill/>
                    </a:lnL>
                    <a:lnR>
                      <a:noFill/>
                    </a:lnR>
                    <a:lnT>
                      <a:noFill/>
                    </a:lnT>
                    <a:lnB>
                      <a:noFill/>
                    </a:lnB>
                  </a:tcPr>
                </a:tc>
                <a:extLst>
                  <a:ext uri="{0D108BD9-81ED-4DB2-BD59-A6C34878D82A}">
                    <a16:rowId xmlns:a16="http://schemas.microsoft.com/office/drawing/2014/main" val="3456856355"/>
                  </a:ext>
                </a:extLst>
              </a:tr>
              <a:tr h="184150">
                <a:tc>
                  <a:txBody>
                    <a:bodyPr/>
                    <a:lstStyle/>
                    <a:p>
                      <a:pPr algn="l" fontAlgn="b"/>
                      <a:r>
                        <a:rPr lang="en-AU" sz="1100" b="0" i="0" u="none" strike="noStrike">
                          <a:solidFill>
                            <a:srgbClr val="000000"/>
                          </a:solidFill>
                          <a:effectLst/>
                          <a:latin typeface="+mj-lt"/>
                        </a:rPr>
                        <a:t>Benefits and rewards</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483404</a:t>
                      </a:r>
                    </a:p>
                  </a:txBody>
                  <a:tcPr marL="6350" marR="6350" marT="6350" marB="0" anchor="b">
                    <a:lnL>
                      <a:noFill/>
                    </a:lnL>
                    <a:lnR>
                      <a:noFill/>
                    </a:lnR>
                    <a:lnT>
                      <a:noFill/>
                    </a:lnT>
                    <a:lnB>
                      <a:noFill/>
                    </a:lnB>
                  </a:tcPr>
                </a:tc>
                <a:tc>
                  <a:txBody>
                    <a:bodyPr/>
                    <a:lstStyle/>
                    <a:p>
                      <a:pPr algn="r" fontAlgn="b"/>
                      <a:r>
                        <a:rPr lang="en-AU" sz="1100" b="0" i="0" u="none" strike="noStrike" dirty="0">
                          <a:solidFill>
                            <a:srgbClr val="000000"/>
                          </a:solidFill>
                          <a:effectLst/>
                          <a:latin typeface="+mj-lt"/>
                        </a:rPr>
                        <a:t>405921</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486015</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456644</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480951</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490998</a:t>
                      </a:r>
                    </a:p>
                  </a:txBody>
                  <a:tcPr marL="6350" marR="6350" marT="6350" marB="0" anchor="b">
                    <a:lnL>
                      <a:noFill/>
                    </a:lnL>
                    <a:lnR>
                      <a:noFill/>
                    </a:lnR>
                    <a:lnT>
                      <a:noFill/>
                    </a:lnT>
                    <a:lnB>
                      <a:noFill/>
                    </a:lnB>
                  </a:tcPr>
                </a:tc>
                <a:extLst>
                  <a:ext uri="{0D108BD9-81ED-4DB2-BD59-A6C34878D82A}">
                    <a16:rowId xmlns:a16="http://schemas.microsoft.com/office/drawing/2014/main" val="3262627071"/>
                  </a:ext>
                </a:extLst>
              </a:tr>
              <a:tr h="184150">
                <a:tc>
                  <a:txBody>
                    <a:bodyPr/>
                    <a:lstStyle/>
                    <a:p>
                      <a:pPr algn="l" fontAlgn="b"/>
                      <a:r>
                        <a:rPr lang="en-AU" sz="1100" b="0" i="0" u="none" strike="noStrike">
                          <a:solidFill>
                            <a:srgbClr val="000000"/>
                          </a:solidFill>
                          <a:effectLst/>
                          <a:latin typeface="+mj-lt"/>
                        </a:rPr>
                        <a:t>Edit scheduled payment</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215455</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185413</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197738</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181992</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194673</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183645</a:t>
                      </a:r>
                    </a:p>
                  </a:txBody>
                  <a:tcPr marL="6350" marR="6350" marT="6350" marB="0" anchor="b">
                    <a:lnL>
                      <a:noFill/>
                    </a:lnL>
                    <a:lnR>
                      <a:noFill/>
                    </a:lnR>
                    <a:lnT>
                      <a:noFill/>
                    </a:lnT>
                    <a:lnB>
                      <a:noFill/>
                    </a:lnB>
                  </a:tcPr>
                </a:tc>
                <a:extLst>
                  <a:ext uri="{0D108BD9-81ED-4DB2-BD59-A6C34878D82A}">
                    <a16:rowId xmlns:a16="http://schemas.microsoft.com/office/drawing/2014/main" val="2996370740"/>
                  </a:ext>
                </a:extLst>
              </a:tr>
              <a:tr h="184150">
                <a:tc>
                  <a:txBody>
                    <a:bodyPr/>
                    <a:lstStyle/>
                    <a:p>
                      <a:pPr algn="l" fontAlgn="b"/>
                      <a:r>
                        <a:rPr lang="en-AU" sz="1100" b="0" i="0" u="none" strike="noStrike">
                          <a:solidFill>
                            <a:srgbClr val="000000"/>
                          </a:solidFill>
                          <a:effectLst/>
                          <a:latin typeface="+mj-lt"/>
                        </a:rPr>
                        <a:t>Delete Payee</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106515</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109117</a:t>
                      </a:r>
                    </a:p>
                  </a:txBody>
                  <a:tcPr marL="6350" marR="6350" marT="6350" marB="0" anchor="b">
                    <a:lnL>
                      <a:noFill/>
                    </a:lnL>
                    <a:lnR>
                      <a:noFill/>
                    </a:lnR>
                    <a:lnT>
                      <a:noFill/>
                    </a:lnT>
                    <a:lnB>
                      <a:noFill/>
                    </a:lnB>
                  </a:tcPr>
                </a:tc>
                <a:tc>
                  <a:txBody>
                    <a:bodyPr/>
                    <a:lstStyle/>
                    <a:p>
                      <a:pPr algn="r" fontAlgn="b"/>
                      <a:r>
                        <a:rPr lang="en-AU" sz="1100" b="0" i="0" u="none" strike="noStrike" dirty="0">
                          <a:solidFill>
                            <a:srgbClr val="000000"/>
                          </a:solidFill>
                          <a:effectLst/>
                          <a:latin typeface="+mj-lt"/>
                        </a:rPr>
                        <a:t>119381</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109073</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112331</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105249</a:t>
                      </a:r>
                    </a:p>
                  </a:txBody>
                  <a:tcPr marL="6350" marR="6350" marT="6350" marB="0" anchor="b">
                    <a:lnL>
                      <a:noFill/>
                    </a:lnL>
                    <a:lnR>
                      <a:noFill/>
                    </a:lnR>
                    <a:lnT>
                      <a:noFill/>
                    </a:lnT>
                    <a:lnB>
                      <a:noFill/>
                    </a:lnB>
                  </a:tcPr>
                </a:tc>
                <a:extLst>
                  <a:ext uri="{0D108BD9-81ED-4DB2-BD59-A6C34878D82A}">
                    <a16:rowId xmlns:a16="http://schemas.microsoft.com/office/drawing/2014/main" val="246218423"/>
                  </a:ext>
                </a:extLst>
              </a:tr>
              <a:tr h="184150">
                <a:tc>
                  <a:txBody>
                    <a:bodyPr/>
                    <a:lstStyle/>
                    <a:p>
                      <a:pPr algn="l" fontAlgn="b"/>
                      <a:r>
                        <a:rPr lang="en-AU" sz="1100" b="0" i="0" u="none" strike="noStrike">
                          <a:solidFill>
                            <a:srgbClr val="000000"/>
                          </a:solidFill>
                          <a:effectLst/>
                          <a:latin typeface="+mj-lt"/>
                        </a:rPr>
                        <a:t>Updated account name</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95065</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78496</a:t>
                      </a:r>
                    </a:p>
                  </a:txBody>
                  <a:tcPr marL="6350" marR="6350" marT="6350" marB="0" anchor="b">
                    <a:lnL>
                      <a:noFill/>
                    </a:lnL>
                    <a:lnR>
                      <a:noFill/>
                    </a:lnR>
                    <a:lnT>
                      <a:noFill/>
                    </a:lnT>
                    <a:lnB>
                      <a:noFill/>
                    </a:lnB>
                  </a:tcPr>
                </a:tc>
                <a:tc>
                  <a:txBody>
                    <a:bodyPr/>
                    <a:lstStyle/>
                    <a:p>
                      <a:pPr algn="r" fontAlgn="b"/>
                      <a:r>
                        <a:rPr lang="en-AU" sz="1100" b="0" i="0" u="none" strike="noStrike" dirty="0">
                          <a:solidFill>
                            <a:srgbClr val="000000"/>
                          </a:solidFill>
                          <a:effectLst/>
                          <a:latin typeface="+mj-lt"/>
                        </a:rPr>
                        <a:t>75802</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68974</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73374</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71992</a:t>
                      </a:r>
                    </a:p>
                  </a:txBody>
                  <a:tcPr marL="6350" marR="6350" marT="6350" marB="0" anchor="b">
                    <a:lnL>
                      <a:noFill/>
                    </a:lnL>
                    <a:lnR>
                      <a:noFill/>
                    </a:lnR>
                    <a:lnT>
                      <a:noFill/>
                    </a:lnT>
                    <a:lnB>
                      <a:noFill/>
                    </a:lnB>
                  </a:tcPr>
                </a:tc>
                <a:extLst>
                  <a:ext uri="{0D108BD9-81ED-4DB2-BD59-A6C34878D82A}">
                    <a16:rowId xmlns:a16="http://schemas.microsoft.com/office/drawing/2014/main" val="1041373007"/>
                  </a:ext>
                </a:extLst>
              </a:tr>
              <a:tr h="184150">
                <a:tc>
                  <a:txBody>
                    <a:bodyPr/>
                    <a:lstStyle/>
                    <a:p>
                      <a:pPr algn="l" fontAlgn="b"/>
                      <a:r>
                        <a:rPr lang="en-AU" sz="1100" b="0" i="0" u="none" strike="noStrike">
                          <a:solidFill>
                            <a:srgbClr val="000000"/>
                          </a:solidFill>
                          <a:effectLst/>
                          <a:latin typeface="+mj-lt"/>
                        </a:rPr>
                        <a:t>Activate Card</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64281</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54835</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57175</a:t>
                      </a:r>
                    </a:p>
                  </a:txBody>
                  <a:tcPr marL="6350" marR="6350" marT="6350" marB="0" anchor="b">
                    <a:lnL>
                      <a:noFill/>
                    </a:lnL>
                    <a:lnR>
                      <a:noFill/>
                    </a:lnR>
                    <a:lnT>
                      <a:noFill/>
                    </a:lnT>
                    <a:lnB>
                      <a:noFill/>
                    </a:lnB>
                  </a:tcPr>
                </a:tc>
                <a:tc>
                  <a:txBody>
                    <a:bodyPr/>
                    <a:lstStyle/>
                    <a:p>
                      <a:pPr algn="r" fontAlgn="b"/>
                      <a:r>
                        <a:rPr lang="en-AU" sz="1100" b="0" i="0" u="none" strike="noStrike" dirty="0">
                          <a:solidFill>
                            <a:srgbClr val="000000"/>
                          </a:solidFill>
                          <a:effectLst/>
                          <a:latin typeface="+mj-lt"/>
                        </a:rPr>
                        <a:t>52011</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58768</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54252</a:t>
                      </a:r>
                    </a:p>
                  </a:txBody>
                  <a:tcPr marL="6350" marR="6350" marT="6350" marB="0" anchor="b">
                    <a:lnL>
                      <a:noFill/>
                    </a:lnL>
                    <a:lnR>
                      <a:noFill/>
                    </a:lnR>
                    <a:lnT>
                      <a:noFill/>
                    </a:lnT>
                    <a:lnB>
                      <a:noFill/>
                    </a:lnB>
                  </a:tcPr>
                </a:tc>
                <a:extLst>
                  <a:ext uri="{0D108BD9-81ED-4DB2-BD59-A6C34878D82A}">
                    <a16:rowId xmlns:a16="http://schemas.microsoft.com/office/drawing/2014/main" val="749303049"/>
                  </a:ext>
                </a:extLst>
              </a:tr>
              <a:tr h="184150">
                <a:tc>
                  <a:txBody>
                    <a:bodyPr/>
                    <a:lstStyle/>
                    <a:p>
                      <a:pPr algn="l" fontAlgn="b"/>
                      <a:r>
                        <a:rPr lang="en-AU" sz="1100" b="0" i="0" u="none" strike="noStrike">
                          <a:solidFill>
                            <a:srgbClr val="000000"/>
                          </a:solidFill>
                          <a:effectLst/>
                          <a:latin typeface="+mj-lt"/>
                        </a:rPr>
                        <a:t>Cancel scheduled payment</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61012</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56365</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60259</a:t>
                      </a:r>
                    </a:p>
                  </a:txBody>
                  <a:tcPr marL="6350" marR="6350" marT="6350" marB="0" anchor="b">
                    <a:lnL>
                      <a:noFill/>
                    </a:lnL>
                    <a:lnR>
                      <a:noFill/>
                    </a:lnR>
                    <a:lnT>
                      <a:noFill/>
                    </a:lnT>
                    <a:lnB>
                      <a:noFill/>
                    </a:lnB>
                  </a:tcPr>
                </a:tc>
                <a:tc>
                  <a:txBody>
                    <a:bodyPr/>
                    <a:lstStyle/>
                    <a:p>
                      <a:pPr algn="r" fontAlgn="b"/>
                      <a:r>
                        <a:rPr lang="en-AU" sz="1100" b="0" i="0" u="none" strike="noStrike" dirty="0">
                          <a:solidFill>
                            <a:srgbClr val="000000"/>
                          </a:solidFill>
                          <a:effectLst/>
                          <a:latin typeface="+mj-lt"/>
                        </a:rPr>
                        <a:t>52991</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58850</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56925</a:t>
                      </a:r>
                    </a:p>
                  </a:txBody>
                  <a:tcPr marL="6350" marR="6350" marT="6350" marB="0" anchor="b">
                    <a:lnL>
                      <a:noFill/>
                    </a:lnL>
                    <a:lnR>
                      <a:noFill/>
                    </a:lnR>
                    <a:lnT>
                      <a:noFill/>
                    </a:lnT>
                    <a:lnB>
                      <a:noFill/>
                    </a:lnB>
                  </a:tcPr>
                </a:tc>
                <a:extLst>
                  <a:ext uri="{0D108BD9-81ED-4DB2-BD59-A6C34878D82A}">
                    <a16:rowId xmlns:a16="http://schemas.microsoft.com/office/drawing/2014/main" val="846297858"/>
                  </a:ext>
                </a:extLst>
              </a:tr>
              <a:tr h="184150">
                <a:tc>
                  <a:txBody>
                    <a:bodyPr/>
                    <a:lstStyle/>
                    <a:p>
                      <a:pPr algn="l" fontAlgn="b"/>
                      <a:r>
                        <a:rPr lang="en-AU" sz="1100" b="0" i="0" u="none" strike="noStrike">
                          <a:solidFill>
                            <a:srgbClr val="000000"/>
                          </a:solidFill>
                          <a:effectLst/>
                          <a:latin typeface="+mj-lt"/>
                        </a:rPr>
                        <a:t>Confirmed Details for KYC</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48803</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23554</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15931</a:t>
                      </a:r>
                    </a:p>
                  </a:txBody>
                  <a:tcPr marL="6350" marR="6350" marT="6350" marB="0" anchor="b">
                    <a:lnL>
                      <a:noFill/>
                    </a:lnL>
                    <a:lnR>
                      <a:noFill/>
                    </a:lnR>
                    <a:lnT>
                      <a:noFill/>
                    </a:lnT>
                    <a:lnB>
                      <a:noFill/>
                    </a:lnB>
                  </a:tcPr>
                </a:tc>
                <a:tc>
                  <a:txBody>
                    <a:bodyPr/>
                    <a:lstStyle/>
                    <a:p>
                      <a:pPr algn="r" fontAlgn="b"/>
                      <a:r>
                        <a:rPr lang="en-AU" sz="1100" b="0" i="0" u="none" strike="noStrike" dirty="0">
                          <a:solidFill>
                            <a:srgbClr val="000000"/>
                          </a:solidFill>
                          <a:effectLst/>
                          <a:latin typeface="+mj-lt"/>
                        </a:rPr>
                        <a:t>32927</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26180</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23070</a:t>
                      </a:r>
                    </a:p>
                  </a:txBody>
                  <a:tcPr marL="6350" marR="6350" marT="6350" marB="0" anchor="b">
                    <a:lnL>
                      <a:noFill/>
                    </a:lnL>
                    <a:lnR>
                      <a:noFill/>
                    </a:lnR>
                    <a:lnT>
                      <a:noFill/>
                    </a:lnT>
                    <a:lnB>
                      <a:noFill/>
                    </a:lnB>
                  </a:tcPr>
                </a:tc>
                <a:extLst>
                  <a:ext uri="{0D108BD9-81ED-4DB2-BD59-A6C34878D82A}">
                    <a16:rowId xmlns:a16="http://schemas.microsoft.com/office/drawing/2014/main" val="3175611189"/>
                  </a:ext>
                </a:extLst>
              </a:tr>
              <a:tr h="184150">
                <a:tc>
                  <a:txBody>
                    <a:bodyPr/>
                    <a:lstStyle/>
                    <a:p>
                      <a:pPr algn="l" fontAlgn="b"/>
                      <a:r>
                        <a:rPr lang="en-AU" sz="1100" b="0" i="0" u="none" strike="noStrike">
                          <a:solidFill>
                            <a:srgbClr val="000000"/>
                          </a:solidFill>
                          <a:effectLst/>
                          <a:latin typeface="+mj-lt"/>
                        </a:rPr>
                        <a:t>Download interim statement - Orange Everyday</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47079</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44849</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50612</a:t>
                      </a:r>
                    </a:p>
                  </a:txBody>
                  <a:tcPr marL="6350" marR="6350" marT="6350" marB="0" anchor="b">
                    <a:lnL>
                      <a:noFill/>
                    </a:lnL>
                    <a:lnR>
                      <a:noFill/>
                    </a:lnR>
                    <a:lnT>
                      <a:noFill/>
                    </a:lnT>
                    <a:lnB>
                      <a:noFill/>
                    </a:lnB>
                  </a:tcPr>
                </a:tc>
                <a:tc>
                  <a:txBody>
                    <a:bodyPr/>
                    <a:lstStyle/>
                    <a:p>
                      <a:pPr algn="r" fontAlgn="b"/>
                      <a:r>
                        <a:rPr lang="en-AU" sz="1100" b="0" i="0" u="none" strike="noStrike" dirty="0">
                          <a:solidFill>
                            <a:srgbClr val="000000"/>
                          </a:solidFill>
                          <a:effectLst/>
                          <a:latin typeface="+mj-lt"/>
                        </a:rPr>
                        <a:t>42632</a:t>
                      </a:r>
                    </a:p>
                  </a:txBody>
                  <a:tcPr marL="6350" marR="6350" marT="6350" marB="0" anchor="b">
                    <a:lnL>
                      <a:noFill/>
                    </a:lnL>
                    <a:lnR>
                      <a:noFill/>
                    </a:lnR>
                    <a:lnT>
                      <a:noFill/>
                    </a:lnT>
                    <a:lnB>
                      <a:noFill/>
                    </a:lnB>
                  </a:tcPr>
                </a:tc>
                <a:tc>
                  <a:txBody>
                    <a:bodyPr/>
                    <a:lstStyle/>
                    <a:p>
                      <a:pPr algn="r" fontAlgn="b"/>
                      <a:r>
                        <a:rPr lang="en-AU" sz="1100" b="0" i="0" u="none" strike="noStrike" dirty="0">
                          <a:solidFill>
                            <a:srgbClr val="000000"/>
                          </a:solidFill>
                          <a:effectLst/>
                          <a:latin typeface="+mj-lt"/>
                        </a:rPr>
                        <a:t>47141</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46839</a:t>
                      </a:r>
                    </a:p>
                  </a:txBody>
                  <a:tcPr marL="6350" marR="6350" marT="6350" marB="0" anchor="b">
                    <a:lnL>
                      <a:noFill/>
                    </a:lnL>
                    <a:lnR>
                      <a:noFill/>
                    </a:lnR>
                    <a:lnT>
                      <a:noFill/>
                    </a:lnT>
                    <a:lnB>
                      <a:noFill/>
                    </a:lnB>
                  </a:tcPr>
                </a:tc>
                <a:extLst>
                  <a:ext uri="{0D108BD9-81ED-4DB2-BD59-A6C34878D82A}">
                    <a16:rowId xmlns:a16="http://schemas.microsoft.com/office/drawing/2014/main" val="2142538125"/>
                  </a:ext>
                </a:extLst>
              </a:tr>
              <a:tr h="184150">
                <a:tc>
                  <a:txBody>
                    <a:bodyPr/>
                    <a:lstStyle/>
                    <a:p>
                      <a:pPr algn="l" fontAlgn="b"/>
                      <a:r>
                        <a:rPr lang="en-AU" sz="1100" b="0" i="0" u="none" strike="noStrike">
                          <a:solidFill>
                            <a:srgbClr val="000000"/>
                          </a:solidFill>
                          <a:effectLst/>
                          <a:latin typeface="+mj-lt"/>
                        </a:rPr>
                        <a:t>Changed account limit</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41817</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41609</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47514</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41342</a:t>
                      </a:r>
                    </a:p>
                  </a:txBody>
                  <a:tcPr marL="6350" marR="6350" marT="6350" marB="0" anchor="b">
                    <a:lnL>
                      <a:noFill/>
                    </a:lnL>
                    <a:lnR>
                      <a:noFill/>
                    </a:lnR>
                    <a:lnT>
                      <a:noFill/>
                    </a:lnT>
                    <a:lnB>
                      <a:noFill/>
                    </a:lnB>
                  </a:tcPr>
                </a:tc>
                <a:tc>
                  <a:txBody>
                    <a:bodyPr/>
                    <a:lstStyle/>
                    <a:p>
                      <a:pPr algn="r" fontAlgn="b"/>
                      <a:r>
                        <a:rPr lang="en-AU" sz="1100" b="0" i="0" u="none" strike="noStrike" dirty="0">
                          <a:solidFill>
                            <a:srgbClr val="000000"/>
                          </a:solidFill>
                          <a:effectLst/>
                          <a:latin typeface="+mj-lt"/>
                        </a:rPr>
                        <a:t>47692</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49210</a:t>
                      </a:r>
                    </a:p>
                  </a:txBody>
                  <a:tcPr marL="6350" marR="6350" marT="6350" marB="0" anchor="b">
                    <a:lnL>
                      <a:noFill/>
                    </a:lnL>
                    <a:lnR>
                      <a:noFill/>
                    </a:lnR>
                    <a:lnT>
                      <a:noFill/>
                    </a:lnT>
                    <a:lnB>
                      <a:noFill/>
                    </a:lnB>
                  </a:tcPr>
                </a:tc>
                <a:extLst>
                  <a:ext uri="{0D108BD9-81ED-4DB2-BD59-A6C34878D82A}">
                    <a16:rowId xmlns:a16="http://schemas.microsoft.com/office/drawing/2014/main" val="3095881679"/>
                  </a:ext>
                </a:extLst>
              </a:tr>
              <a:tr h="184150">
                <a:tc>
                  <a:txBody>
                    <a:bodyPr/>
                    <a:lstStyle/>
                    <a:p>
                      <a:pPr algn="l" fontAlgn="b"/>
                      <a:r>
                        <a:rPr lang="en-AU" sz="1100" b="0" i="0" u="none" strike="noStrike">
                          <a:solidFill>
                            <a:srgbClr val="000000"/>
                          </a:solidFill>
                          <a:effectLst/>
                          <a:latin typeface="+mj-lt"/>
                        </a:rPr>
                        <a:t>Download statement - Orange Everyday</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39355</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34849</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30547</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38191</a:t>
                      </a:r>
                    </a:p>
                  </a:txBody>
                  <a:tcPr marL="6350" marR="6350" marT="6350" marB="0" anchor="b">
                    <a:lnL>
                      <a:noFill/>
                    </a:lnL>
                    <a:lnR>
                      <a:noFill/>
                    </a:lnR>
                    <a:lnT>
                      <a:noFill/>
                    </a:lnT>
                    <a:lnB>
                      <a:noFill/>
                    </a:lnB>
                  </a:tcPr>
                </a:tc>
                <a:tc>
                  <a:txBody>
                    <a:bodyPr/>
                    <a:lstStyle/>
                    <a:p>
                      <a:pPr algn="r" fontAlgn="b"/>
                      <a:r>
                        <a:rPr lang="en-AU" sz="1100" b="0" i="0" u="none" strike="noStrike" dirty="0">
                          <a:solidFill>
                            <a:srgbClr val="000000"/>
                          </a:solidFill>
                          <a:effectLst/>
                          <a:latin typeface="+mj-lt"/>
                        </a:rPr>
                        <a:t>37811</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30287</a:t>
                      </a:r>
                    </a:p>
                  </a:txBody>
                  <a:tcPr marL="6350" marR="6350" marT="6350" marB="0" anchor="b">
                    <a:lnL>
                      <a:noFill/>
                    </a:lnL>
                    <a:lnR>
                      <a:noFill/>
                    </a:lnR>
                    <a:lnT>
                      <a:noFill/>
                    </a:lnT>
                    <a:lnB>
                      <a:noFill/>
                    </a:lnB>
                  </a:tcPr>
                </a:tc>
                <a:extLst>
                  <a:ext uri="{0D108BD9-81ED-4DB2-BD59-A6C34878D82A}">
                    <a16:rowId xmlns:a16="http://schemas.microsoft.com/office/drawing/2014/main" val="3019032363"/>
                  </a:ext>
                </a:extLst>
              </a:tr>
              <a:tr h="184150">
                <a:tc>
                  <a:txBody>
                    <a:bodyPr/>
                    <a:lstStyle/>
                    <a:p>
                      <a:pPr algn="l" fontAlgn="b"/>
                      <a:r>
                        <a:rPr lang="en-AU" sz="1100" b="0" i="0" u="none" strike="noStrike">
                          <a:solidFill>
                            <a:srgbClr val="000000"/>
                          </a:solidFill>
                          <a:effectLst/>
                          <a:latin typeface="+mj-lt"/>
                        </a:rPr>
                        <a:t>Pay Anyone create scheduled recurring</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31795</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29842</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32138</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26057</a:t>
                      </a:r>
                    </a:p>
                  </a:txBody>
                  <a:tcPr marL="6350" marR="6350" marT="6350" marB="0" anchor="b">
                    <a:lnL>
                      <a:noFill/>
                    </a:lnL>
                    <a:lnR>
                      <a:noFill/>
                    </a:lnR>
                    <a:lnT>
                      <a:noFill/>
                    </a:lnT>
                    <a:lnB>
                      <a:noFill/>
                    </a:lnB>
                  </a:tcPr>
                </a:tc>
                <a:tc>
                  <a:txBody>
                    <a:bodyPr/>
                    <a:lstStyle/>
                    <a:p>
                      <a:pPr algn="r" fontAlgn="b"/>
                      <a:r>
                        <a:rPr lang="en-AU" sz="1100" b="0" i="0" u="none" strike="noStrike" dirty="0">
                          <a:solidFill>
                            <a:srgbClr val="000000"/>
                          </a:solidFill>
                          <a:effectLst/>
                          <a:latin typeface="+mj-lt"/>
                        </a:rPr>
                        <a:t>26928</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25425</a:t>
                      </a:r>
                    </a:p>
                  </a:txBody>
                  <a:tcPr marL="6350" marR="6350" marT="6350" marB="0" anchor="b">
                    <a:lnL>
                      <a:noFill/>
                    </a:lnL>
                    <a:lnR>
                      <a:noFill/>
                    </a:lnR>
                    <a:lnT>
                      <a:noFill/>
                    </a:lnT>
                    <a:lnB>
                      <a:noFill/>
                    </a:lnB>
                  </a:tcPr>
                </a:tc>
                <a:extLst>
                  <a:ext uri="{0D108BD9-81ED-4DB2-BD59-A6C34878D82A}">
                    <a16:rowId xmlns:a16="http://schemas.microsoft.com/office/drawing/2014/main" val="2056302405"/>
                  </a:ext>
                </a:extLst>
              </a:tr>
              <a:tr h="184150">
                <a:tc>
                  <a:txBody>
                    <a:bodyPr/>
                    <a:lstStyle/>
                    <a:p>
                      <a:pPr algn="l" fontAlgn="b"/>
                      <a:r>
                        <a:rPr lang="en-AU" sz="1100" b="0" i="0" u="none" strike="noStrike">
                          <a:solidFill>
                            <a:srgbClr val="000000"/>
                          </a:solidFill>
                          <a:effectLst/>
                          <a:latin typeface="+mj-lt"/>
                        </a:rPr>
                        <a:t>Enable Touch ID</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30765</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30113</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30083</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27086</a:t>
                      </a:r>
                    </a:p>
                  </a:txBody>
                  <a:tcPr marL="6350" marR="6350" marT="6350" marB="0" anchor="b">
                    <a:lnL>
                      <a:noFill/>
                    </a:lnL>
                    <a:lnR>
                      <a:noFill/>
                    </a:lnR>
                    <a:lnT>
                      <a:noFill/>
                    </a:lnT>
                    <a:lnB>
                      <a:noFill/>
                    </a:lnB>
                  </a:tcPr>
                </a:tc>
                <a:tc>
                  <a:txBody>
                    <a:bodyPr/>
                    <a:lstStyle/>
                    <a:p>
                      <a:pPr algn="r" fontAlgn="b"/>
                      <a:r>
                        <a:rPr lang="en-AU" sz="1100" b="0" i="0" u="none" strike="noStrike" dirty="0">
                          <a:solidFill>
                            <a:srgbClr val="000000"/>
                          </a:solidFill>
                          <a:effectLst/>
                          <a:latin typeface="+mj-lt"/>
                        </a:rPr>
                        <a:t>28534</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27393</a:t>
                      </a:r>
                    </a:p>
                  </a:txBody>
                  <a:tcPr marL="6350" marR="6350" marT="6350" marB="0" anchor="b">
                    <a:lnL>
                      <a:noFill/>
                    </a:lnL>
                    <a:lnR>
                      <a:noFill/>
                    </a:lnR>
                    <a:lnT>
                      <a:noFill/>
                    </a:lnT>
                    <a:lnB>
                      <a:noFill/>
                    </a:lnB>
                  </a:tcPr>
                </a:tc>
                <a:extLst>
                  <a:ext uri="{0D108BD9-81ED-4DB2-BD59-A6C34878D82A}">
                    <a16:rowId xmlns:a16="http://schemas.microsoft.com/office/drawing/2014/main" val="1648610430"/>
                  </a:ext>
                </a:extLst>
              </a:tr>
              <a:tr h="184150">
                <a:tc>
                  <a:txBody>
                    <a:bodyPr/>
                    <a:lstStyle/>
                    <a:p>
                      <a:pPr algn="l" fontAlgn="b"/>
                      <a:r>
                        <a:rPr lang="en-AU" sz="1100" b="0" i="0" u="none" strike="noStrike">
                          <a:solidFill>
                            <a:srgbClr val="000000"/>
                          </a:solidFill>
                          <a:effectLst/>
                          <a:latin typeface="+mj-lt"/>
                        </a:rPr>
                        <a:t>Pay Bill create scheduled one off</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30423</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28505</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28020</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27775</a:t>
                      </a:r>
                    </a:p>
                  </a:txBody>
                  <a:tcPr marL="6350" marR="6350" marT="6350" marB="0" anchor="b">
                    <a:lnL>
                      <a:noFill/>
                    </a:lnL>
                    <a:lnR>
                      <a:noFill/>
                    </a:lnR>
                    <a:lnT>
                      <a:noFill/>
                    </a:lnT>
                    <a:lnB>
                      <a:noFill/>
                    </a:lnB>
                  </a:tcPr>
                </a:tc>
                <a:tc>
                  <a:txBody>
                    <a:bodyPr/>
                    <a:lstStyle/>
                    <a:p>
                      <a:pPr algn="r" fontAlgn="b"/>
                      <a:r>
                        <a:rPr lang="en-AU" sz="1100" b="0" i="0" u="none" strike="noStrike" dirty="0">
                          <a:solidFill>
                            <a:srgbClr val="000000"/>
                          </a:solidFill>
                          <a:effectLst/>
                          <a:latin typeface="+mj-lt"/>
                        </a:rPr>
                        <a:t>30185</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25356</a:t>
                      </a:r>
                    </a:p>
                  </a:txBody>
                  <a:tcPr marL="6350" marR="6350" marT="6350" marB="0" anchor="b">
                    <a:lnL>
                      <a:noFill/>
                    </a:lnL>
                    <a:lnR>
                      <a:noFill/>
                    </a:lnR>
                    <a:lnT>
                      <a:noFill/>
                    </a:lnT>
                    <a:lnB>
                      <a:noFill/>
                    </a:lnB>
                  </a:tcPr>
                </a:tc>
                <a:extLst>
                  <a:ext uri="{0D108BD9-81ED-4DB2-BD59-A6C34878D82A}">
                    <a16:rowId xmlns:a16="http://schemas.microsoft.com/office/drawing/2014/main" val="3716405122"/>
                  </a:ext>
                </a:extLst>
              </a:tr>
              <a:tr h="184150">
                <a:tc>
                  <a:txBody>
                    <a:bodyPr/>
                    <a:lstStyle/>
                    <a:p>
                      <a:pPr algn="l" fontAlgn="b"/>
                      <a:r>
                        <a:rPr lang="en-AU" sz="1100" b="0" i="0" u="none" strike="noStrike">
                          <a:solidFill>
                            <a:srgbClr val="000000"/>
                          </a:solidFill>
                          <a:effectLst/>
                          <a:latin typeface="+mj-lt"/>
                        </a:rPr>
                        <a:t>Transfer Money create scheduled recurring</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29182</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24331</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24682</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21038</a:t>
                      </a:r>
                    </a:p>
                  </a:txBody>
                  <a:tcPr marL="6350" marR="6350" marT="6350" marB="0" anchor="b">
                    <a:lnL>
                      <a:noFill/>
                    </a:lnL>
                    <a:lnR>
                      <a:noFill/>
                    </a:lnR>
                    <a:lnT>
                      <a:noFill/>
                    </a:lnT>
                    <a:lnB>
                      <a:noFill/>
                    </a:lnB>
                  </a:tcPr>
                </a:tc>
                <a:tc>
                  <a:txBody>
                    <a:bodyPr/>
                    <a:lstStyle/>
                    <a:p>
                      <a:pPr algn="r" fontAlgn="b"/>
                      <a:r>
                        <a:rPr lang="en-AU" sz="1100" b="0" i="0" u="none" strike="noStrike" dirty="0">
                          <a:solidFill>
                            <a:srgbClr val="000000"/>
                          </a:solidFill>
                          <a:effectLst/>
                          <a:latin typeface="+mj-lt"/>
                        </a:rPr>
                        <a:t>22284</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21265</a:t>
                      </a:r>
                    </a:p>
                  </a:txBody>
                  <a:tcPr marL="6350" marR="6350" marT="6350" marB="0" anchor="b">
                    <a:lnL>
                      <a:noFill/>
                    </a:lnL>
                    <a:lnR>
                      <a:noFill/>
                    </a:lnR>
                    <a:lnT>
                      <a:noFill/>
                    </a:lnT>
                    <a:lnB>
                      <a:noFill/>
                    </a:lnB>
                  </a:tcPr>
                </a:tc>
                <a:extLst>
                  <a:ext uri="{0D108BD9-81ED-4DB2-BD59-A6C34878D82A}">
                    <a16:rowId xmlns:a16="http://schemas.microsoft.com/office/drawing/2014/main" val="2066383950"/>
                  </a:ext>
                </a:extLst>
              </a:tr>
              <a:tr h="184150">
                <a:tc>
                  <a:txBody>
                    <a:bodyPr/>
                    <a:lstStyle/>
                    <a:p>
                      <a:pPr algn="l" fontAlgn="b"/>
                      <a:r>
                        <a:rPr lang="en-AU" sz="1100" b="0" i="0" u="none" strike="noStrike">
                          <a:solidFill>
                            <a:srgbClr val="000000"/>
                          </a:solidFill>
                          <a:effectLst/>
                          <a:latin typeface="+mj-lt"/>
                        </a:rPr>
                        <a:t>Apple pay verification</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23455</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19792</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20613</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mj-lt"/>
                        </a:rPr>
                        <a:t>19091</a:t>
                      </a:r>
                    </a:p>
                  </a:txBody>
                  <a:tcPr marL="6350" marR="6350" marT="6350" marB="0" anchor="b">
                    <a:lnL>
                      <a:noFill/>
                    </a:lnL>
                    <a:lnR>
                      <a:noFill/>
                    </a:lnR>
                    <a:lnT>
                      <a:noFill/>
                    </a:lnT>
                    <a:lnB>
                      <a:noFill/>
                    </a:lnB>
                  </a:tcPr>
                </a:tc>
                <a:tc>
                  <a:txBody>
                    <a:bodyPr/>
                    <a:lstStyle/>
                    <a:p>
                      <a:pPr algn="r" fontAlgn="b"/>
                      <a:r>
                        <a:rPr lang="en-AU" sz="1100" b="0" i="0" u="none" strike="noStrike" dirty="0">
                          <a:solidFill>
                            <a:srgbClr val="000000"/>
                          </a:solidFill>
                          <a:effectLst/>
                          <a:latin typeface="+mj-lt"/>
                        </a:rPr>
                        <a:t>20352</a:t>
                      </a:r>
                    </a:p>
                  </a:txBody>
                  <a:tcPr marL="6350" marR="6350" marT="6350" marB="0" anchor="b">
                    <a:lnL>
                      <a:noFill/>
                    </a:lnL>
                    <a:lnR>
                      <a:noFill/>
                    </a:lnR>
                    <a:lnT>
                      <a:noFill/>
                    </a:lnT>
                    <a:lnB>
                      <a:noFill/>
                    </a:lnB>
                  </a:tcPr>
                </a:tc>
                <a:tc>
                  <a:txBody>
                    <a:bodyPr/>
                    <a:lstStyle/>
                    <a:p>
                      <a:pPr algn="r" fontAlgn="b"/>
                      <a:r>
                        <a:rPr lang="en-AU" sz="1100" b="0" i="0" u="none" strike="noStrike" dirty="0">
                          <a:solidFill>
                            <a:srgbClr val="000000"/>
                          </a:solidFill>
                          <a:effectLst/>
                          <a:latin typeface="+mj-lt"/>
                        </a:rPr>
                        <a:t>19776</a:t>
                      </a:r>
                    </a:p>
                  </a:txBody>
                  <a:tcPr marL="6350" marR="6350" marT="6350" marB="0" anchor="b">
                    <a:lnL>
                      <a:noFill/>
                    </a:lnL>
                    <a:lnR>
                      <a:noFill/>
                    </a:lnR>
                    <a:lnT>
                      <a:noFill/>
                    </a:lnT>
                    <a:lnB>
                      <a:noFill/>
                    </a:lnB>
                  </a:tcPr>
                </a:tc>
                <a:extLst>
                  <a:ext uri="{0D108BD9-81ED-4DB2-BD59-A6C34878D82A}">
                    <a16:rowId xmlns:a16="http://schemas.microsoft.com/office/drawing/2014/main" val="4080042656"/>
                  </a:ext>
                </a:extLst>
              </a:tr>
            </a:tbl>
          </a:graphicData>
        </a:graphic>
      </p:graphicFrame>
      <p:sp>
        <p:nvSpPr>
          <p:cNvPr id="6" name="TextBox 5"/>
          <p:cNvSpPr txBox="1"/>
          <p:nvPr/>
        </p:nvSpPr>
        <p:spPr>
          <a:xfrm>
            <a:off x="8701238" y="1142479"/>
            <a:ext cx="1366787" cy="934478"/>
          </a:xfrm>
          <a:prstGeom prst="rect">
            <a:avLst/>
          </a:prstGeom>
          <a:noFill/>
        </p:spPr>
        <p:txBody>
          <a:bodyPr wrap="square" lIns="36000" tIns="36000" rIns="36000" bIns="36000" rtlCol="0">
            <a:spAutoFit/>
          </a:bodyPr>
          <a:lstStyle/>
          <a:p>
            <a:r>
              <a:rPr lang="en-AU" sz="1400" dirty="0"/>
              <a:t>Total amount of self service activities in the app </a:t>
            </a:r>
          </a:p>
        </p:txBody>
      </p:sp>
    </p:spTree>
    <p:extLst>
      <p:ext uri="{BB962C8B-B14F-4D97-AF65-F5344CB8AC3E}">
        <p14:creationId xmlns:p14="http://schemas.microsoft.com/office/powerpoint/2010/main" val="26283432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8755fb961bcb85c763cf62196f86d8244fc"/>
</p:tagLst>
</file>

<file path=ppt/theme/theme1.xml><?xml version="1.0" encoding="utf-8"?>
<a:theme xmlns:a="http://schemas.openxmlformats.org/drawingml/2006/main" name="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01 ING presentation template 16x9.potx" id="{510FE12E-235F-4DF7-80B5-CC7A56E8C58C}" vid="{7193EA8B-3B4F-4C84-B20B-7C67A680BA82}"/>
    </a:ext>
  </a:extLst>
</a:theme>
</file>

<file path=ppt/theme/theme2.xml><?xml version="1.0" encoding="utf-8"?>
<a:theme xmlns:a="http://schemas.openxmlformats.org/drawingml/2006/main" name="1_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01 ING presentation template 16x9.potx" id="{510FE12E-235F-4DF7-80B5-CC7A56E8C58C}" vid="{C1BE9C5C-B9C9-4E57-817D-9A57CEE8B946}"/>
    </a:ext>
  </a:extLst>
</a:theme>
</file>

<file path=ppt/theme/theme3.xml><?xml version="1.0" encoding="utf-8"?>
<a:theme xmlns:a="http://schemas.openxmlformats.org/drawingml/2006/main" name="Office Theme">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E7604BA557BF4082714492E0A75367" ma:contentTypeVersion="7" ma:contentTypeDescription="Een nieuw document maken." ma:contentTypeScope="" ma:versionID="ad0ae27f3af3cfa5074676c7ea31b8f3">
  <xsd:schema xmlns:xsd="http://www.w3.org/2001/XMLSchema" xmlns:xs="http://www.w3.org/2001/XMLSchema" xmlns:p="http://schemas.microsoft.com/office/2006/metadata/properties" xmlns:ns3="2ded0fe1-bdfb-4d2c-8944-d80e8994779a" targetNamespace="http://schemas.microsoft.com/office/2006/metadata/properties" ma:root="true" ma:fieldsID="eb991c0d3c090d0c543324437e37f1a3" ns3:_="">
    <xsd:import namespace="2ded0fe1-bdfb-4d2c-8944-d80e8994779a"/>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ed0fe1-bdfb-4d2c-8944-d80e899477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A996E8-CAC1-455B-88E4-F9F959AD1B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ed0fe1-bdfb-4d2c-8944-d80e899477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3AB917F-922D-45F9-8CE7-30E1E7C6543C}">
  <ds:schemaRefs>
    <ds:schemaRef ds:uri="http://schemas.microsoft.com/sharepoint/v3/contenttype/forms"/>
  </ds:schemaRefs>
</ds:datastoreItem>
</file>

<file path=customXml/itemProps3.xml><?xml version="1.0" encoding="utf-8"?>
<ds:datastoreItem xmlns:ds="http://schemas.openxmlformats.org/officeDocument/2006/customXml" ds:itemID="{63EAEF2E-EAC2-40AC-B189-5C5C849C9918}">
  <ds:schemaRefs>
    <ds:schemaRef ds:uri="http://schemas.microsoft.com/office/infopath/2007/PartnerControls"/>
    <ds:schemaRef ds:uri="http://purl.org/dc/elements/1.1/"/>
    <ds:schemaRef ds:uri="http://schemas.microsoft.com/office/2006/metadata/properties"/>
    <ds:schemaRef ds:uri="2ded0fe1-bdfb-4d2c-8944-d80e8994779a"/>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01 ING presentation template 16x9</Template>
  <TotalTime>60190</TotalTime>
  <Words>1444</Words>
  <Application>Microsoft Macintosh PowerPoint</Application>
  <PresentationFormat>Widescreen</PresentationFormat>
  <Paragraphs>1038</Paragraphs>
  <Slides>9</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ING Me</vt:lpstr>
      <vt:lpstr>Calibri</vt:lpstr>
      <vt:lpstr>INGMe</vt:lpstr>
      <vt:lpstr>ING_PP_Template_16x9_January2020</vt:lpstr>
      <vt:lpstr>1_ING_PP_Template_16x9_January2020</vt:lpstr>
      <vt:lpstr>Digital conversion – no device &amp; NTBvsETB split</vt:lpstr>
      <vt:lpstr>Digital conversion – no device split</vt:lpstr>
      <vt:lpstr>Cross sell Sales (Moniek) </vt:lpstr>
      <vt:lpstr>Sales – broker channel excluded </vt:lpstr>
      <vt:lpstr>Top 20 self service activities in the app - last year vs YTD</vt:lpstr>
      <vt:lpstr>Sales N2B – assumption: total sales, without broker network. If not correct, easy to tweak</vt:lpstr>
      <vt:lpstr>Sales client – assumption: total sales, without broker network. If not correct, easy to tweak</vt:lpstr>
      <vt:lpstr>Total sales – all channels without product split</vt:lpstr>
      <vt:lpstr>Self service in native app </vt:lpstr>
    </vt:vector>
  </TitlesOfParts>
  <Company>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Optimisation @ ING</dc:title>
  <dc:creator>Jansen, M.L. (Michiel)</dc:creator>
  <cp:keywords>16x9; Template; Global; Think Forward; External</cp:keywords>
  <dc:description>April 2020</dc:description>
  <cp:lastModifiedBy>Bakker, M. (Moniek)</cp:lastModifiedBy>
  <cp:revision>107</cp:revision>
  <dcterms:created xsi:type="dcterms:W3CDTF">2021-03-02T10:10:57Z</dcterms:created>
  <dcterms:modified xsi:type="dcterms:W3CDTF">2023-07-13T23:22:54Z</dcterms:modified>
  <cp:version>3</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0x010100A3E7604BA557BF4082714492E0A75367</vt:lpwstr>
  </property>
</Properties>
</file>