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13"/>
  </p:notesMasterIdLst>
  <p:handoutMasterIdLst>
    <p:handoutMasterId r:id="rId14"/>
  </p:handoutMasterIdLst>
  <p:sldIdLst>
    <p:sldId id="256" r:id="rId5"/>
    <p:sldId id="257" r:id="rId6"/>
    <p:sldId id="262" r:id="rId7"/>
    <p:sldId id="319" r:id="rId8"/>
    <p:sldId id="313" r:id="rId9"/>
    <p:sldId id="320"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660" autoAdjust="0"/>
  </p:normalViewPr>
  <p:slideViewPr>
    <p:cSldViewPr snapToGrid="0">
      <p:cViewPr varScale="1">
        <p:scale>
          <a:sx n="56" d="100"/>
          <a:sy n="56" d="100"/>
        </p:scale>
        <p:origin x="1068" y="48"/>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4/29/2024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4/29/2024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828775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6</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940918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375733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1052376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472699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2824389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03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0345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1894668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3" r:id="rId17"/>
    <p:sldLayoutId id="2147483717" r:id="rId18"/>
    <p:sldLayoutId id="2147483672" r:id="rId19"/>
  </p:sldLayoutIdLst>
  <p:hf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342900" y="411480"/>
            <a:ext cx="5753100" cy="6147957"/>
          </a:xfrm>
        </p:spPr>
        <p:txBody>
          <a:bodyPr>
            <a:noAutofit/>
          </a:bodyPr>
          <a:lstStyle/>
          <a:p>
            <a:pPr algn="l"/>
            <a:r>
              <a:rPr lang="en-US" dirty="0"/>
              <a:t>Flying Whale Insights &amp; Analysis</a:t>
            </a:r>
            <a:br>
              <a:rPr lang="en-US" dirty="0"/>
            </a:br>
            <a:br>
              <a:rPr lang="en-US" dirty="0"/>
            </a:br>
            <a:br>
              <a:rPr lang="en-US" dirty="0"/>
            </a:br>
            <a:r>
              <a:rPr lang="en-US" sz="3600" dirty="0"/>
              <a:t>By: Monica</a:t>
            </a:r>
            <a:br>
              <a:rPr lang="en-US" sz="3600" dirty="0"/>
            </a:br>
            <a:r>
              <a:rPr lang="en-US" sz="3600" dirty="0"/>
              <a:t>29-04-2024</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0287" y="1874519"/>
            <a:ext cx="3389065" cy="757859"/>
          </a:xfrm>
        </p:spPr>
        <p:txBody>
          <a:bodyPr wrap="square" anchor="b">
            <a:normAutofit/>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a:xfrm>
            <a:off x="370287" y="3272422"/>
            <a:ext cx="3389065" cy="2615060"/>
          </a:xfrm>
        </p:spPr>
        <p:txBody>
          <a:bodyPr>
            <a:normAutofit/>
          </a:bodyPr>
          <a:lstStyle/>
          <a:p>
            <a:r>
              <a:rPr lang="en-US" dirty="0">
                <a:solidFill>
                  <a:schemeClr val="tx1">
                    <a:lumMod val="95000"/>
                    <a:lumOff val="5000"/>
                    <a:alpha val="60000"/>
                  </a:schemeClr>
                </a:solidFill>
              </a:rPr>
              <a:t>Introduction</a:t>
            </a:r>
          </a:p>
          <a:p>
            <a:r>
              <a:rPr lang="en-US" dirty="0">
                <a:solidFill>
                  <a:schemeClr val="tx1">
                    <a:lumMod val="95000"/>
                    <a:lumOff val="5000"/>
                    <a:alpha val="60000"/>
                  </a:schemeClr>
                </a:solidFill>
              </a:rPr>
              <a:t>Report Dashboards</a:t>
            </a:r>
          </a:p>
          <a:p>
            <a:r>
              <a:rPr lang="en-US" dirty="0">
                <a:solidFill>
                  <a:schemeClr val="tx1">
                    <a:lumMod val="95000"/>
                    <a:lumOff val="5000"/>
                    <a:alpha val="60000"/>
                  </a:schemeClr>
                </a:solidFill>
              </a:rPr>
              <a:t>Future Recommendations </a:t>
            </a:r>
          </a:p>
        </p:txBody>
      </p:sp>
      <p:pic>
        <p:nvPicPr>
          <p:cNvPr id="18" name="Picture Placeholder 17">
            <a:extLst>
              <a:ext uri="{FF2B5EF4-FFF2-40B4-BE49-F238E27FC236}">
                <a16:creationId xmlns:a16="http://schemas.microsoft.com/office/drawing/2014/main" id="{EA3B7AFC-AAF1-6309-E87A-F630716B8D8E}"/>
              </a:ext>
            </a:extLst>
          </p:cNvPr>
          <p:cNvPicPr>
            <a:picLocks noGrp="1" noChangeAspect="1"/>
          </p:cNvPicPr>
          <p:nvPr>
            <p:ph type="pic" sz="quarter" idx="14"/>
          </p:nvPr>
        </p:nvPicPr>
        <p:blipFill>
          <a:blip r:embed="rId3"/>
          <a:srcRect t="4957" b="4957"/>
          <a:stretch/>
        </p:blipFill>
        <p:spPr/>
      </p:pic>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p:txBody>
          <a:bodyPr anchor="ctr">
            <a:normAutofit/>
          </a:bodyPr>
          <a:lstStyle/>
          <a:p>
            <a:r>
              <a:rPr lang="en-US" dirty="0"/>
              <a:t>INTRODUCTION</a:t>
            </a:r>
          </a:p>
        </p:txBody>
      </p:sp>
      <p:sp>
        <p:nvSpPr>
          <p:cNvPr id="4" name="TextBox 3">
            <a:extLst>
              <a:ext uri="{FF2B5EF4-FFF2-40B4-BE49-F238E27FC236}">
                <a16:creationId xmlns:a16="http://schemas.microsoft.com/office/drawing/2014/main" id="{BA48DC4C-E58F-5E56-E7EE-8DA963CC5C4C}"/>
              </a:ext>
            </a:extLst>
          </p:cNvPr>
          <p:cNvSpPr txBox="1"/>
          <p:nvPr/>
        </p:nvSpPr>
        <p:spPr>
          <a:xfrm>
            <a:off x="6341328" y="2240012"/>
            <a:ext cx="5500152" cy="2031325"/>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Flying Whale Airline, a prominent (fictional) international airline, seeks to enhance its business intelligence capabilities by analyzing Customer Flight Activity and Customer Loyalty History. The airline is committed to optimizing customer experience, understanding travel patterns, and maximizing the effectiveness of its loyalty programs.</a:t>
            </a:r>
          </a:p>
        </p:txBody>
      </p:sp>
    </p:spTree>
    <p:extLst>
      <p:ext uri="{BB962C8B-B14F-4D97-AF65-F5344CB8AC3E}">
        <p14:creationId xmlns:p14="http://schemas.microsoft.com/office/powerpoint/2010/main" val="81173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p:txBody>
          <a:bodyPr>
            <a:normAutofit/>
          </a:bodyPr>
          <a:lstStyle/>
          <a:p>
            <a:r>
              <a:rPr lang="en-US" dirty="0"/>
              <a:t>REPORT DASHBOARD</a:t>
            </a:r>
          </a:p>
        </p:txBody>
      </p:sp>
      <p:sp>
        <p:nvSpPr>
          <p:cNvPr id="4" name="TextBox 3">
            <a:extLst>
              <a:ext uri="{FF2B5EF4-FFF2-40B4-BE49-F238E27FC236}">
                <a16:creationId xmlns:a16="http://schemas.microsoft.com/office/drawing/2014/main" id="{6D709098-0CAD-9D96-F06A-3BE688EDC171}"/>
              </a:ext>
            </a:extLst>
          </p:cNvPr>
          <p:cNvSpPr txBox="1"/>
          <p:nvPr/>
        </p:nvSpPr>
        <p:spPr>
          <a:xfrm>
            <a:off x="6217920" y="1577340"/>
            <a:ext cx="5680710" cy="3139321"/>
          </a:xfrm>
          <a:prstGeom prst="rect">
            <a:avLst/>
          </a:prstGeom>
          <a:noFill/>
        </p:spPr>
        <p:txBody>
          <a:bodyPr wrap="square" rtlCol="0">
            <a:spAutoFit/>
          </a:bodyPr>
          <a:lstStyle/>
          <a:p>
            <a:r>
              <a:rPr lang="en-US" dirty="0"/>
              <a:t>After cleaning and analyzing the dataset. </a:t>
            </a:r>
          </a:p>
          <a:p>
            <a:r>
              <a:rPr lang="en-US" dirty="0"/>
              <a:t>The analysis explores the distribution of memberships across the country, and gender providing valuable insights into customer demographics and engagement. </a:t>
            </a:r>
          </a:p>
          <a:p>
            <a:endParaRPr lang="en-US" dirty="0"/>
          </a:p>
          <a:p>
            <a:endParaRPr lang="en-US" dirty="0"/>
          </a:p>
          <a:p>
            <a:endParaRPr lang="en-US" dirty="0"/>
          </a:p>
          <a:p>
            <a:r>
              <a:rPr lang="en-US" dirty="0"/>
              <a:t>The following visualizations have been carried out based on the data provided:</a:t>
            </a:r>
          </a:p>
          <a:p>
            <a:endParaRPr lang="en-US" dirty="0">
              <a:solidFill>
                <a:schemeClr val="bg1"/>
              </a:solidFill>
            </a:endParaRPr>
          </a:p>
        </p:txBody>
      </p:sp>
    </p:spTree>
    <p:extLst>
      <p:ext uri="{BB962C8B-B14F-4D97-AF65-F5344CB8AC3E}">
        <p14:creationId xmlns:p14="http://schemas.microsoft.com/office/powerpoint/2010/main" val="163442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45C32A7-D649-F649-52CE-8758EAFD4E55}"/>
              </a:ext>
            </a:extLst>
          </p:cNvPr>
          <p:cNvSpPr>
            <a:spLocks noGrp="1"/>
          </p:cNvSpPr>
          <p:nvPr>
            <p:ph idx="10"/>
          </p:nvPr>
        </p:nvSpPr>
        <p:spPr/>
        <p:txBody>
          <a:bodyPr/>
          <a:lstStyle/>
          <a:p>
            <a:endParaRPr lang="en-US"/>
          </a:p>
        </p:txBody>
      </p:sp>
      <p:sp>
        <p:nvSpPr>
          <p:cNvPr id="7" name="Title 6">
            <a:extLst>
              <a:ext uri="{FF2B5EF4-FFF2-40B4-BE49-F238E27FC236}">
                <a16:creationId xmlns:a16="http://schemas.microsoft.com/office/drawing/2014/main" id="{F7E80B34-86A4-210B-AA78-B8CDFA6F7BDE}"/>
              </a:ext>
            </a:extLst>
          </p:cNvPr>
          <p:cNvSpPr>
            <a:spLocks noGrp="1"/>
          </p:cNvSpPr>
          <p:nvPr>
            <p:ph type="title"/>
          </p:nvPr>
        </p:nvSpPr>
        <p:spPr/>
        <p:txBody>
          <a:bodyPr/>
          <a:lstStyle/>
          <a:p>
            <a:endParaRPr lang="en-US"/>
          </a:p>
        </p:txBody>
      </p:sp>
      <p:pic>
        <p:nvPicPr>
          <p:cNvPr id="9" name="Picture 8">
            <a:extLst>
              <a:ext uri="{FF2B5EF4-FFF2-40B4-BE49-F238E27FC236}">
                <a16:creationId xmlns:a16="http://schemas.microsoft.com/office/drawing/2014/main" id="{49971B1C-37B9-A934-7867-819268BDC1BE}"/>
              </a:ext>
            </a:extLst>
          </p:cNvPr>
          <p:cNvPicPr>
            <a:picLocks noChangeAspect="1"/>
          </p:cNvPicPr>
          <p:nvPr/>
        </p:nvPicPr>
        <p:blipFill rotWithShape="1">
          <a:blip r:embed="rId3"/>
          <a:srcRect l="215" t="2022" r="215" b="2022"/>
          <a:stretch/>
        </p:blipFill>
        <p:spPr>
          <a:xfrm>
            <a:off x="542150" y="274320"/>
            <a:ext cx="11107700" cy="6317421"/>
          </a:xfrm>
          <a:prstGeom prst="rect">
            <a:avLst/>
          </a:prstGeom>
        </p:spPr>
      </p:pic>
      <p:sp>
        <p:nvSpPr>
          <p:cNvPr id="10" name="Slide Number Placeholder 9">
            <a:extLst>
              <a:ext uri="{FF2B5EF4-FFF2-40B4-BE49-F238E27FC236}">
                <a16:creationId xmlns:a16="http://schemas.microsoft.com/office/drawing/2014/main" id="{AC11631A-3DF7-548A-0689-53F4EB2079B8}"/>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94486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CBBDA81-2D58-0815-DCCA-0C41DC0D24E1}"/>
              </a:ext>
            </a:extLst>
          </p:cNvPr>
          <p:cNvPicPr>
            <a:picLocks noChangeAspect="1"/>
          </p:cNvPicPr>
          <p:nvPr/>
        </p:nvPicPr>
        <p:blipFill>
          <a:blip r:embed="rId3"/>
          <a:stretch>
            <a:fillRect/>
          </a:stretch>
        </p:blipFill>
        <p:spPr>
          <a:xfrm>
            <a:off x="994410" y="370046"/>
            <a:ext cx="10012680" cy="5504974"/>
          </a:xfrm>
          <a:prstGeom prst="rect">
            <a:avLst/>
          </a:prstGeom>
        </p:spPr>
      </p:pic>
      <p:sp>
        <p:nvSpPr>
          <p:cNvPr id="11" name="TextBox 10">
            <a:extLst>
              <a:ext uri="{FF2B5EF4-FFF2-40B4-BE49-F238E27FC236}">
                <a16:creationId xmlns:a16="http://schemas.microsoft.com/office/drawing/2014/main" id="{466A7AA6-4AE5-8067-9E9B-2480282C5595}"/>
              </a:ext>
            </a:extLst>
          </p:cNvPr>
          <p:cNvSpPr txBox="1"/>
          <p:nvPr/>
        </p:nvSpPr>
        <p:spPr>
          <a:xfrm>
            <a:off x="4011930" y="5875020"/>
            <a:ext cx="5566410" cy="369332"/>
          </a:xfrm>
          <a:prstGeom prst="rect">
            <a:avLst/>
          </a:prstGeom>
          <a:noFill/>
        </p:spPr>
        <p:txBody>
          <a:bodyPr wrap="square" rtlCol="0">
            <a:spAutoFit/>
          </a:bodyPr>
          <a:lstStyle/>
          <a:p>
            <a:r>
              <a:rPr lang="en-US" dirty="0"/>
              <a:t>Demographic representation of the insights</a:t>
            </a:r>
          </a:p>
        </p:txBody>
      </p:sp>
    </p:spTree>
    <p:extLst>
      <p:ext uri="{BB962C8B-B14F-4D97-AF65-F5344CB8AC3E}">
        <p14:creationId xmlns:p14="http://schemas.microsoft.com/office/powerpoint/2010/main" val="235918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3959355" y="54860"/>
            <a:ext cx="7310152" cy="750704"/>
          </a:xfrm>
        </p:spPr>
        <p:txBody>
          <a:bodyPr wrap="square" anchor="b">
            <a:normAutofit/>
          </a:bodyPr>
          <a:lstStyle/>
          <a:p>
            <a:r>
              <a:rPr lang="en-US" dirty="0"/>
              <a:t>Future Recommendation:</a:t>
            </a:r>
          </a:p>
        </p:txBody>
      </p:sp>
      <p:pic>
        <p:nvPicPr>
          <p:cNvPr id="10" name="Picture Placeholder 9" descr="Close-up of a snow covered road">
            <a:extLst>
              <a:ext uri="{FF2B5EF4-FFF2-40B4-BE49-F238E27FC236}">
                <a16:creationId xmlns:a16="http://schemas.microsoft.com/office/drawing/2014/main" id="{1A068317-699A-4C96-BD22-58E7B50ADDE8}"/>
              </a:ext>
            </a:extLst>
          </p:cNvPr>
          <p:cNvPicPr>
            <a:picLocks noGrp="1" noChangeAspect="1"/>
          </p:cNvPicPr>
          <p:nvPr>
            <p:ph type="pic" sz="quarter" idx="14"/>
          </p:nvPr>
        </p:nvPicPr>
        <p:blipFill>
          <a:blip r:embed="rId3"/>
          <a:srcRect l="33364" r="33364"/>
          <a:stretch/>
        </p:blipFill>
        <p:spPr/>
      </p:pic>
      <p:sp>
        <p:nvSpPr>
          <p:cNvPr id="3" name="Content Placeholder 2">
            <a:extLst>
              <a:ext uri="{FF2B5EF4-FFF2-40B4-BE49-F238E27FC236}">
                <a16:creationId xmlns:a16="http://schemas.microsoft.com/office/drawing/2014/main" id="{7B943E7C-A74D-4CB3-844B-51917C88C95F}"/>
              </a:ext>
            </a:extLst>
          </p:cNvPr>
          <p:cNvSpPr>
            <a:spLocks noGrp="1"/>
          </p:cNvSpPr>
          <p:nvPr>
            <p:ph idx="10"/>
          </p:nvPr>
        </p:nvSpPr>
        <p:spPr>
          <a:xfrm>
            <a:off x="3959355" y="1007652"/>
            <a:ext cx="7927845" cy="4842693"/>
          </a:xfrm>
          <a:ln>
            <a:noFill/>
          </a:ln>
        </p:spPr>
        <p:txBody>
          <a:bodyPr>
            <a:normAutofit lnSpcReduction="10000"/>
          </a:bodyPr>
          <a:lstStyle/>
          <a:p>
            <a:r>
              <a:rPr lang="en-US" dirty="0"/>
              <a:t>Given below are some of the recommendations evaluated after visualizing:</a:t>
            </a:r>
          </a:p>
          <a:p>
            <a:pPr marL="342900" indent="-342900">
              <a:buAutoNum type="arabicPeriod"/>
            </a:pPr>
            <a:r>
              <a:rPr lang="en-US" dirty="0"/>
              <a:t>Married couples tend to travel the most, so special and limited services should be announced to attract them.</a:t>
            </a:r>
          </a:p>
          <a:p>
            <a:pPr marL="342900" indent="-342900">
              <a:buAutoNum type="arabicPeriod"/>
            </a:pPr>
            <a:r>
              <a:rPr lang="en-US" dirty="0"/>
              <a:t>People with Aurora membership tend to be the ones who have not canceled their membership.</a:t>
            </a:r>
          </a:p>
          <a:p>
            <a:pPr marL="342900" indent="-342900">
              <a:buAutoNum type="arabicPeriod"/>
            </a:pPr>
            <a:r>
              <a:rPr lang="en-US" dirty="0"/>
              <a:t>Students with bachelor’s education are the ones that travel the most, student membership can improve the marketing and the rate of increase in loyalty will also go high.</a:t>
            </a:r>
          </a:p>
          <a:p>
            <a:pPr marL="342900" indent="-342900">
              <a:buAutoNum type="arabicPeriod"/>
            </a:pPr>
            <a:r>
              <a:rPr lang="en-US" dirty="0"/>
              <a:t>The total sum of flights booked by men is more than that of women. Keeping men entertained during the flight with movies, good food, and games can also be beneficial. </a:t>
            </a:r>
          </a:p>
          <a:p>
            <a:pPr marL="342900" indent="-342900">
              <a:buAutoNum type="arabicPeriod"/>
            </a:pPr>
            <a:endParaRPr lang="en-US" dirty="0"/>
          </a:p>
        </p:txBody>
      </p:sp>
      <p:sp>
        <p:nvSpPr>
          <p:cNvPr id="4" name="Slide Number Placeholder 3">
            <a:extLst>
              <a:ext uri="{FF2B5EF4-FFF2-40B4-BE49-F238E27FC236}">
                <a16:creationId xmlns:a16="http://schemas.microsoft.com/office/drawing/2014/main" id="{43A49931-00AC-220E-E6C6-BE9483A64AE7}"/>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641731" y="1627584"/>
            <a:ext cx="4132469" cy="2213542"/>
          </a:xfrm>
        </p:spPr>
        <p:txBody>
          <a:bodyPr wrap="square" anchor="b">
            <a:normAutofit/>
          </a:bodyPr>
          <a:lstStyle/>
          <a:p>
            <a:r>
              <a:rPr lang="en-US" sz="6600"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sz="quarter" idx="15"/>
          </p:nvPr>
        </p:nvSpPr>
        <p:spPr>
          <a:xfrm>
            <a:off x="6503670" y="4111166"/>
            <a:ext cx="5688330" cy="2201063"/>
          </a:xfrm>
        </p:spPr>
        <p:txBody>
          <a:bodyPr>
            <a:normAutofit/>
          </a:bodyPr>
          <a:lstStyle/>
          <a:p>
            <a:r>
              <a:rPr lang="en-US" dirty="0"/>
              <a:t>Monica</a:t>
            </a:r>
          </a:p>
          <a:p>
            <a:r>
              <a:rPr lang="en-US" dirty="0"/>
              <a:t>imabhattii@gmail.com</a:t>
            </a:r>
          </a:p>
          <a:p>
            <a:r>
              <a:rPr lang="en-US" dirty="0"/>
              <a:t>http://www.linkedin.com/in/monica-bhatti</a:t>
            </a:r>
          </a:p>
        </p:txBody>
      </p:sp>
    </p:spTree>
    <p:extLst>
      <p:ext uri="{BB962C8B-B14F-4D97-AF65-F5344CB8AC3E}">
        <p14:creationId xmlns:p14="http://schemas.microsoft.com/office/powerpoint/2010/main" val="3103683689"/>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EDA63D-DE73-4ED5-BDF0-D3D9FD35E1ED}">
  <ds:schemaRefs>
    <ds:schemaRef ds:uri="http://schemas.microsoft.com/sharepoint/v3/contenttype/forms"/>
  </ds:schemaRefs>
</ds:datastoreItem>
</file>

<file path=customXml/itemProps2.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Frosted design</Template>
  <TotalTime>41</TotalTime>
  <Words>263</Words>
  <Application>Microsoft Office PowerPoint</Application>
  <PresentationFormat>Widescreen</PresentationFormat>
  <Paragraphs>35</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Next LT Pro</vt:lpstr>
      <vt:lpstr>Calibri</vt:lpstr>
      <vt:lpstr>Goudy Old Style</vt:lpstr>
      <vt:lpstr>Wingdings</vt:lpstr>
      <vt:lpstr>FrostyVTI</vt:lpstr>
      <vt:lpstr>Flying Whale Insights &amp; Analysis   By: Monica 29-04-2024</vt:lpstr>
      <vt:lpstr>Agenda</vt:lpstr>
      <vt:lpstr>INTRODUCTION</vt:lpstr>
      <vt:lpstr>REPORT DASHBOARD</vt:lpstr>
      <vt:lpstr>PowerPoint Presentation</vt:lpstr>
      <vt:lpstr>PowerPoint Presentation</vt:lpstr>
      <vt:lpstr>Future 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Flying Whale Insights &amp; Analysis   By: Monica 29-04-2024</dc:title>
  <dc:creator>Monica !!</dc:creator>
  <cp:lastModifiedBy>Monica !!</cp:lastModifiedBy>
  <cp:revision>1</cp:revision>
  <dcterms:created xsi:type="dcterms:W3CDTF">2024-04-29T17:18:34Z</dcterms:created>
  <dcterms:modified xsi:type="dcterms:W3CDTF">2024-04-29T18:00:26Z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