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SemiBold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aleway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Medium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alewayMedium-italic.fntdata"/><Relationship Id="rId10" Type="http://schemas.openxmlformats.org/officeDocument/2006/relationships/slide" Target="slides/slide5.xml"/><Relationship Id="rId32" Type="http://schemas.openxmlformats.org/officeDocument/2006/relationships/font" Target="fonts/Raleway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aleway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466d729a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466d729a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467f8f63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467f8f63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467f8f63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467f8f63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467f8f63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467f8f63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467f8f63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467f8f63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466d729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466d729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467f8f63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467f8f63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467f8f63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467f8f63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466d729a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466d729a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466d729a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466d729a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467f8f63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467f8f63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467f8f63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467f8f63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467f8f63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467f8f63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VFyz1yv-EhYfCZCIIELJSK4civWpNYuH/view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0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474850"/>
            <a:ext cx="76881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/>
              <a:t>TP2</a:t>
            </a:r>
            <a:endParaRPr sz="2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/>
              <a:t>…</a:t>
            </a:r>
            <a:endParaRPr sz="29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18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Processamento de Linguagem Natural em Engenharia Biomédica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0" y="4009150"/>
            <a:ext cx="76881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PT" sz="136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Mónica Martins (a95918)</a:t>
            </a:r>
            <a:endParaRPr sz="136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PT" sz="136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Ricardo Araújo (a97311)</a:t>
            </a:r>
            <a:endParaRPr sz="136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727650" y="1632875"/>
            <a:ext cx="76887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Troca de ficheiros com base no idioma selecionado pelo utilizador;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Implementação de datatables;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Pesquisa por conteúdo;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- CRUD;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- Pesquisa avançada;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Q&amp;A;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- Similaridades.</a:t>
            </a:r>
            <a:endParaRPr sz="712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PT" sz="3000">
                <a:solidFill>
                  <a:srgbClr val="EB56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</a:t>
            </a:r>
            <a:r>
              <a:rPr b="0" lang="pt-PT" sz="3000">
                <a:solidFill>
                  <a:srgbClr val="EB56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r>
              <a:rPr b="0" lang="pt-PT" sz="300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b="0" lang="pt-PT" sz="30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Principais funcionalidades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089875" y="1337625"/>
            <a:ext cx="28437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pt-PT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10 rotas: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home;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B56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EB56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pesquisa_conc;</a:t>
            </a:r>
            <a:endParaRPr sz="1500">
              <a:solidFill>
                <a:srgbClr val="EB56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B56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EB56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removeConc;</a:t>
            </a:r>
            <a:endParaRPr sz="1500">
              <a:solidFill>
                <a:srgbClr val="EB56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B56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EB56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add_entrada_nova;</a:t>
            </a:r>
            <a:endParaRPr sz="1500">
              <a:solidFill>
                <a:srgbClr val="EB56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F1C2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consultar_Conceitos;</a:t>
            </a:r>
            <a:endParaRPr sz="1500">
              <a:solidFill>
                <a:srgbClr val="F1C2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F1C2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change_language;</a:t>
            </a:r>
            <a:endParaRPr sz="1500">
              <a:solidFill>
                <a:srgbClr val="F1C2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F1C2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alterarConc;</a:t>
            </a:r>
            <a:endParaRPr sz="1500">
              <a:solidFill>
                <a:srgbClr val="F1C2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table;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6FA8DC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pesquisa_detalhada;</a:t>
            </a:r>
            <a:endParaRPr sz="1500">
              <a:solidFill>
                <a:srgbClr val="6FA8DC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1A998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qa.</a:t>
            </a:r>
            <a:endParaRPr sz="712">
              <a:solidFill>
                <a:srgbClr val="1A9988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PT"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</a:t>
            </a:r>
            <a:r>
              <a:rPr b="0" lang="pt-PT"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r>
              <a:rPr b="0" lang="pt-PT" sz="300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b="0" lang="pt-PT" sz="30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Desenvolvimento da interface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5154775" y="1337625"/>
            <a:ext cx="28437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pt-PT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7 templates</a:t>
            </a:r>
            <a:r>
              <a:rPr b="1" lang="pt-PT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layout.html;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home.html;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B56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EB5600"/>
                </a:solidFill>
                <a:latin typeface="Raleway"/>
                <a:ea typeface="Raleway"/>
                <a:cs typeface="Raleway"/>
                <a:sym typeface="Raleway"/>
              </a:rPr>
              <a:t>conceitos.html;</a:t>
            </a:r>
            <a:endParaRPr sz="1500">
              <a:solidFill>
                <a:srgbClr val="EB5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F1C232"/>
                </a:solidFill>
                <a:latin typeface="Raleway"/>
                <a:ea typeface="Raleway"/>
                <a:cs typeface="Raleway"/>
                <a:sym typeface="Raleway"/>
              </a:rPr>
              <a:t>conc.html;</a:t>
            </a:r>
            <a:endParaRPr sz="1500">
              <a:solidFill>
                <a:srgbClr val="F1C2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table.html;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pesquisaDetalhada.html;</a:t>
            </a:r>
            <a:endParaRPr sz="1500">
              <a:solidFill>
                <a:srgbClr val="6FA8D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qa.html.</a:t>
            </a:r>
            <a:endParaRPr sz="1500">
              <a:solidFill>
                <a:srgbClr val="1A99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PT" sz="3000">
                <a:solidFill>
                  <a:srgbClr val="EB56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</a:t>
            </a:r>
            <a:r>
              <a:rPr b="0" lang="pt-PT" sz="3000">
                <a:solidFill>
                  <a:srgbClr val="EB56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r>
              <a:rPr b="0" lang="pt-PT" sz="300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b="0" lang="pt-PT" sz="30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Demonstração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2" name="Google Shape;202;p24" title="tudo - Feito com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20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PT" sz="300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</a:t>
            </a:r>
            <a:r>
              <a:rPr b="0" lang="pt-PT" sz="300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r>
              <a:rPr b="0" lang="pt-PT" sz="300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b="0" lang="pt-PT" sz="30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Conclusão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727650" y="1399975"/>
            <a:ext cx="76887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Foi possível implementar os conhecimentos </a:t>
            </a: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adquiridos</a:t>
            </a: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ao longo do semestre na UC, nomeadamente: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Conversão PDF → XML;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Expressões Regulares;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BeautifulSoup;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Deep_translator;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Flask;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Jinja;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Word2Vec;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-"/>
            </a:pPr>
            <a:r>
              <a:rPr lang="pt-PT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Transformers.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975225" y="1686000"/>
            <a:ext cx="529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000">
                <a:solidFill>
                  <a:srgbClr val="EB56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</a:t>
            </a:r>
            <a:endParaRPr sz="3000">
              <a:solidFill>
                <a:srgbClr val="EB56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222975" y="2294275"/>
            <a:ext cx="18717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Contextualização</a:t>
            </a:r>
            <a:endParaRPr sz="14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380225" y="1686000"/>
            <a:ext cx="529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00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  <a:r>
              <a:rPr lang="pt-PT" sz="300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endParaRPr sz="3000">
              <a:solidFill>
                <a:srgbClr val="1A998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785225" y="1686000"/>
            <a:ext cx="4809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pt-PT" sz="3040">
                <a:solidFill>
                  <a:srgbClr val="EB56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</a:t>
            </a:r>
            <a:r>
              <a:rPr lang="pt-PT" sz="3040">
                <a:solidFill>
                  <a:srgbClr val="EB56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endParaRPr sz="3040">
              <a:solidFill>
                <a:srgbClr val="EB56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3636150" y="2294275"/>
            <a:ext cx="18717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Web Scraping</a:t>
            </a:r>
            <a:endParaRPr sz="14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49325" y="2294275"/>
            <a:ext cx="1871700" cy="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Principais funcionalidades</a:t>
            </a:r>
            <a:endParaRPr sz="14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972150" y="3127750"/>
            <a:ext cx="529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00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</a:t>
            </a:r>
            <a:r>
              <a:rPr lang="pt-PT" sz="300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endParaRPr sz="3000">
              <a:solidFill>
                <a:srgbClr val="1A998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219900" y="3736025"/>
            <a:ext cx="1871700" cy="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Desenvolvimento da Interface</a:t>
            </a:r>
            <a:endParaRPr sz="14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377150" y="3127750"/>
            <a:ext cx="529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000">
                <a:solidFill>
                  <a:srgbClr val="EB56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</a:t>
            </a:r>
            <a:r>
              <a:rPr lang="pt-PT" sz="3000">
                <a:solidFill>
                  <a:srgbClr val="EB56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endParaRPr sz="3000">
              <a:solidFill>
                <a:srgbClr val="EB56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782150" y="3127750"/>
            <a:ext cx="529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pt-PT" sz="304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</a:t>
            </a:r>
            <a:r>
              <a:rPr lang="pt-PT" sz="304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endParaRPr sz="3040">
              <a:solidFill>
                <a:srgbClr val="1A998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3633075" y="3736025"/>
            <a:ext cx="18717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Demonstração</a:t>
            </a:r>
            <a:endParaRPr sz="14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6046250" y="3736025"/>
            <a:ext cx="1871700" cy="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Conclusões e Trabalho Futuro</a:t>
            </a:r>
            <a:endParaRPr sz="14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PT" sz="300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</a:t>
            </a:r>
            <a:r>
              <a:rPr b="0" lang="pt-PT" sz="30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Contextualização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29625" y="1498575"/>
            <a:ext cx="76881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Os documentos analisados e trabalhados no trabalho anterior foram: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-"/>
            </a:pPr>
            <a:r>
              <a:rPr lang="pt-PT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“glossario_ministerio_saude.pdf”;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-"/>
            </a:pPr>
            <a:r>
              <a:rPr lang="pt-PT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“minidicionario de cardiologista.pdf”;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600"/>
              <a:buFont typeface="Lato"/>
              <a:buChar char="-"/>
            </a:pPr>
            <a:r>
              <a:rPr lang="pt-PT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“medicina.pdf”.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">
            <a:off x="6391249" y="3083775"/>
            <a:ext cx="1415626" cy="14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88" y="1989425"/>
            <a:ext cx="5784451" cy="19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75" y="3918020"/>
            <a:ext cx="5784451" cy="89291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Estrutura do ficheiro JSON: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75" y="484875"/>
            <a:ext cx="172040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Estrutura </a:t>
            </a: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 ficheiro JSON: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00" y="2118625"/>
            <a:ext cx="6300176" cy="19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25" y="625925"/>
            <a:ext cx="1927549" cy="5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025" y="1897475"/>
            <a:ext cx="43434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Estrutura do ficheiro JSON: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00" y="548175"/>
            <a:ext cx="2134325" cy="5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5154750" y="1985350"/>
            <a:ext cx="3181500" cy="276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PT" sz="300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</a:t>
            </a:r>
            <a:r>
              <a:rPr b="0" lang="pt-PT" sz="300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b="0" lang="pt-PT" sz="30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Web Scraping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775" y="3547550"/>
            <a:ext cx="771550" cy="7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787" y="2376613"/>
            <a:ext cx="771550" cy="7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0975" y="2427337"/>
            <a:ext cx="1189750" cy="6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6">
            <a:alphaModFix/>
          </a:blip>
          <a:srcRect b="15945" l="0" r="0" t="0"/>
          <a:stretch/>
        </p:blipFill>
        <p:spPr>
          <a:xfrm>
            <a:off x="6929813" y="3484525"/>
            <a:ext cx="1032075" cy="89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5154750" y="1579888"/>
            <a:ext cx="31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BeautifulSoup</a:t>
            </a:r>
            <a:endParaRPr sz="1500">
              <a:solidFill>
                <a:schemeClr val="accen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7">
            <a:alphaModFix/>
          </a:blip>
          <a:srcRect b="34148" l="0" r="63478" t="33481"/>
          <a:stretch/>
        </p:blipFill>
        <p:spPr>
          <a:xfrm>
            <a:off x="2437287" y="3552025"/>
            <a:ext cx="1362026" cy="6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811350" y="1985350"/>
            <a:ext cx="3181500" cy="276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811350" y="1579888"/>
            <a:ext cx="31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Expressões Regulares</a:t>
            </a:r>
            <a:endParaRPr sz="1500">
              <a:solidFill>
                <a:schemeClr val="accen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7125" y="3778425"/>
            <a:ext cx="1135851" cy="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7131" y="2754575"/>
            <a:ext cx="97013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02966" y="2731950"/>
            <a:ext cx="1596368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729450" y="1985350"/>
            <a:ext cx="3181500" cy="276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PT" sz="300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</a:t>
            </a:r>
            <a:r>
              <a:rPr b="0" lang="pt-PT" sz="300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b="0" lang="pt-PT" sz="30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Web Scraping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475" y="3547550"/>
            <a:ext cx="771550" cy="7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487" y="2376613"/>
            <a:ext cx="771550" cy="7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5675" y="2427337"/>
            <a:ext cx="1189750" cy="6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6">
            <a:alphaModFix/>
          </a:blip>
          <a:srcRect b="15945" l="0" r="0" t="0"/>
          <a:stretch/>
        </p:blipFill>
        <p:spPr>
          <a:xfrm>
            <a:off x="2504513" y="3484525"/>
            <a:ext cx="1032075" cy="89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729450" y="1579888"/>
            <a:ext cx="31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Termos e definições</a:t>
            </a:r>
            <a:endParaRPr sz="1500">
              <a:solidFill>
                <a:schemeClr val="accen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7">
            <a:alphaModFix/>
          </a:blip>
          <a:srcRect b="20325" l="32604" r="31327" t="18192"/>
          <a:stretch/>
        </p:blipFill>
        <p:spPr>
          <a:xfrm>
            <a:off x="6474436" y="2132775"/>
            <a:ext cx="804680" cy="771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72" name="Google Shape;172;p20"/>
          <p:cNvCxnSpPr/>
          <p:nvPr/>
        </p:nvCxnSpPr>
        <p:spPr>
          <a:xfrm flipH="1" rot="10800000">
            <a:off x="4648338" y="2578525"/>
            <a:ext cx="1068900" cy="71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3" name="Google Shape;173;p20"/>
          <p:cNvSpPr txBox="1"/>
          <p:nvPr/>
        </p:nvSpPr>
        <p:spPr>
          <a:xfrm>
            <a:off x="5286025" y="1579888"/>
            <a:ext cx="31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Sinónimos</a:t>
            </a:r>
            <a:endParaRPr sz="1500">
              <a:solidFill>
                <a:schemeClr val="accen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PT" sz="3000">
                <a:solidFill>
                  <a:srgbClr val="1A998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</a:t>
            </a:r>
            <a:r>
              <a:rPr b="0" lang="pt-PT" sz="300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b="0" lang="pt-PT" sz="30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Web Scraping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638" y="1331775"/>
            <a:ext cx="4624719" cy="36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