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Boa tarde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86971e7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86971e7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Foram encontrados alguns problemas nomeadamente: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termos ou definiçoes que nao foram corretamente marcados por estarema  bold ou italico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Nome das categorias divididas em duas linhas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Estes ultimos casos tiveram de ser corrigidos com expressoes regulares mais especificas.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886971e7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886971e7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 criaçao do documento json foram criados e juntos 4 dicionarios que continham as informaçoes do glossario (uma vez que um conceito pode ter 0, 1, 2 ou 3 categorias).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as siglas foram apenas criados e </a:t>
            </a:r>
            <a:r>
              <a:rPr lang="pt-PT"/>
              <a:t>juntos</a:t>
            </a:r>
            <a:r>
              <a:rPr lang="pt-PT"/>
              <a:t> dois dicionarios.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886971e7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886971e7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foi a estrutura definida para armazenar a info extraida do glossario. A lista de categorias deve-se ao facto de o mesmo termo poder ter mais do que uma categoria.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886971e7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886971e7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foi a estrutura definida pra a info extraida das siglas.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8974fb2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8974fb2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esta foi a estrutura definida para as areas e respetvas definiçoes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9c2bbf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9c2bbf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esta foi a estrutura definida para a info extraida dos descritores organizados por categoria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886971e7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886971e7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Foi possível extrair 705 conceitos, 224 siglas, 24 áreas temáticas e 22 descritores. De seguida vamos mostrar partes dos documentos JSON obtidos.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Aqui temos o documento areas.json com as areas tematicas e respetiva definicao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8974fb2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8974fb2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siglas.json, com as siglas e respetivo significado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8974fb2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8974fb2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conceitos.json, com a info extraida do glossario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9c2bbf1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9c2bbf1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descritores.json com os descritores organizados por categoria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886971e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886971e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nossa apresentação vai ser dividida em 4 partes principais: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Uma pequena introduçao ao que foi realizado neste trabalho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Os documento escolhidos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Passos realizados na implementaçao e desenvolvimento do trabalho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Pequena conclusao sobre o mesmo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886971e7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886971e7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analise do documento minidicionario de cardiologista.pdf, permitiu verificar duas secções importantes: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traduçoes de ingles para portugues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traduçoes de portugues para ingles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886971e7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886971e7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Ao analisar o documento XML foi possivel identificar que: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os termos traduzidos de portugues para ingles tinham um tamanho de fonte igual a 13;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os termos traduzidos de ingles para portugues tinham um tamanho de fonte igual a 6 ou 7;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as traduçoes, quer para pt ou para ingles, tinham um tamanho de fonte igual a 8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886971e7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886971e7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marcaçao dos termos traduzidos de ingles para portugues e vice-versa foram marcados com @PI e @IP e as respetivas traduçoes foram marcadas com @DEF.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 fim, foram removidos elementos HTML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886971e7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886971e7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Foi encontrado um problema quando se tentou juntar as traduçoes e termos separados em mais do que uma linha como indicado na figura.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criou-se um ciclo for para combater a greediness e, enquanto fossem encontrados casos pela regex apresentada, o caso em questao era resolvido.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886971e7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886971e7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estrutura json separa-se em duas partes principais: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traduçoes de ingles para 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traducoes de pt para in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886971e7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886971e7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Aqui está apresentado uma parte do documento JSON obtido e foi possivel encontrar 590 e 592 traduçoes de pt para in e de in para pt, respetivamente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886971e7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886971e7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terceiro e último documento explorado foi o medicina.pdf, que corresponde a um vocabulario de medicina que agrega variadas expressões de diversas áreas médicas. A língua mãe é o galego, apresentando traduções para espanhol, inglês, português e latim.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Durante a análise foram encontradas 3 estruturas de possível interesse, a tabela de abreviaturas inicial, o vocabulário propriamente dito e um conjunto de índices por idioma no final. Esta última foi excluída da análise pois faria mais sentido numa consulta manual, e poderia ser reconstruído com a informação do vocabulario.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93efefe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93efefe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Deste modo a estrutura do primeiro documento consiste num conjunto abreviatura conceito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segundo é bastante mais complexo, na medida em que os seus elementos partilham uma estrutura comum, mas podem apresentar outros elementos que os difere.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Deste modo há claramente um padrão inicial, descrito pelo id, nome do termo e categoria gramatical.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seguida uma linha de áreas de aplicação, que pode ser mais que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Temos também o campo das traduções, onde verificámos sempre as 3 primeiras, e por vezes a tradução em latim.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93efefe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93efefe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Relativamente a campos opcionais, podemos encontrar 2 meta secções, as antes e as após as traducoes.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Antes podemos encontrar sinónimos, SIN e variantes, VAR.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Depois notas e entradas remissivas.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Estas últimas correspondem a subentradas que pretendem relevar termos relacionados.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886971e7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886971e7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Nesta etapa as 2 estruturas foram separadas. A folha com a tabela de abreviaturas foi isolada no ficheiro “abreviaturas.xml” e o vocabulario no medicina.xml, tendo se descartado a restante informação.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Ao converter para xml introduziu-se bastantes erros de espaçamento e final de linha, criando tags de diferentes tipos vazias e partindo elementos multilinha.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informação de estilo de página não tinha utilidade pois era demasiado variada, tirando as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Podia se conjugar com a info de numero para marcar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Combinar padroes uma vez que estes se repetiam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886971e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886971e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objetivo deste trabalho consistia na utilização de expressões regulares para extração de informação de documentos……?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886971e7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886971e7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abordagem tomada no processamento foi uma de limpeza de dados, sempre que necessário e possível, retirando toda a informação de estilização da página, informação de página e espaçamentos.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Marcou-se o início de cada entrada, o título com @tb@, ficando cada um delimitado entre b@ e o @t seguinte.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siglas de tradução também foram marcadas com @sigla@.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categoria gramatical tb foi marcada entre ##.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ínicio das restantes foi marcado com #.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886971e7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886971e7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processo foram surgindo diversos problemas.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dos mais complicados foi o desdobramento dos diferentes elementos de uma entrada em várias linhas, especialmente na marcação da categoria gramatical, que já de si trazia problemas devido à variabilidade de formas apresentadas.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Problema subjacente a este :Grande complexidade do documento, sendo que os padrões inicias eram partilhados entre os elementos e tamanho.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Casos específicos são difíceis de detetar.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erro que surgiu foi a situação mais rara de um conceito n ter cat. gramatical e deste modo não ficar bem delimitado.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99baefd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99baefd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ja mencionado o documento de abreviaturas é bastante simples, tal como a sua </a:t>
            </a:r>
            <a:r>
              <a:rPr lang="pt-PT"/>
              <a:t>estrutura</a:t>
            </a:r>
            <a:r>
              <a:rPr lang="pt-PT"/>
              <a:t> json.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886971e7d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886971e7d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Cada entrada foi obtida de @t a b@. Posto isto, percorreu-se cada entrada, captando-se os diversos grupos de captura.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De seguida podemos ver a captura das áreas de aplicação e posteriormente do id, denominação e classe gramatical.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Na terceira imagem geramos a lista de pares sigla- tradução, que foi percorrida e limpa como as anteriores antes de ser colocada na entrada do dicionário.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Tendo uma expressão regular idêntica na procura, os sinónimos, variantes e notas foram capturados da mesma forma.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Por último foram capturas as entradas remissivas, sendo cada uma destas um dicionário, titulo - vid.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c99baefd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c99baefd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Após a junção das capturas anteriores obteve-se o formato json aqui exposto, mesmo que na prática isto n se verifique, uma vez que apenas 3 entradas têm todos os campos.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c886971e7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c886971e7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Todos as 5393 entradas foram extraídas, não se tendo encontrado nenhum erro na fase de avaliação, pelo que se considera que a extração foi bem sucedida.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886971e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886971e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886971e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886971e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documentos escolhidos para este trabalho foram, para alem do obrigatório, o “minidicionario de cardiologista.pdf” e “medicina.pdf”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886971e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886971e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que diz respeito à implementação, todos os ficheiros foram submetidos aos seguintes passos: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análise do documento PDF e identificação de padroes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conversão do PDF para XML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Análise do documento XML e identificação de padroes, novamente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Processamento e extração de informação em paralelo com a análise do documento XML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D</a:t>
            </a:r>
            <a:r>
              <a:rPr lang="pt-PT">
                <a:solidFill>
                  <a:schemeClr val="dk1"/>
                </a:solidFill>
              </a:rPr>
              <a:t>efiniçao da estrutura JSON e </a:t>
            </a:r>
            <a:r>
              <a:rPr lang="pt-PT"/>
              <a:t>c</a:t>
            </a:r>
            <a:r>
              <a:rPr lang="pt-PT"/>
              <a:t>riaçao do documento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por fim, e em paralelo com as ultimos passos, avaliaao da info extraida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886971e7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886971e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que diz respeito ao ficheiro obrigatorio, existem 3 secções com informação importante e relevante para ser extraida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Siglas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Glossário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Áreas temáticas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 formato semelhante ao apresentado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886971e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886971e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Ao analisar o PDF foram identificadas algumas exceçoes ao formato geral, nomeadamente: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falta de dois pontos após Categoria em alguns conceitos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Categoria do conceito “Notificaçao de doenças” a negrito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Conceito “SISVAN” com letra inferior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Conceitos com mais do que uma categoria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86971e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886971e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Após a conversao para XML, foram identificados alguns padroes, nomeadamente: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termos escritos com tamanho de fonte 13 (exceto o termo sisvan)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Caracter de separaçao de categorias é um elemento text vazio de tamanho 24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Cabeçalhos das páginas identificados pelo top = 233, 240, entre outros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886971e7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886971e7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Quanto ao processamento, os passos foram os seguintes: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Remoção dos cabeçalhos e numeração das páginas;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Marcação das categorias com “@CAT”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Marcação dos termos com ”@-”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Correçao de palavras com hifen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Remoçao de elementos 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29.png"/><Relationship Id="rId7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41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474850"/>
            <a:ext cx="76881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/>
              <a:t>TP1</a:t>
            </a:r>
            <a:endParaRPr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/>
              <a:t>Extração de informação e expressões regulares</a:t>
            </a:r>
            <a:endParaRPr sz="29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18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Processamento de Linguagem Natural em Engenharia Biomédica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0" y="4009150"/>
            <a:ext cx="76881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PT" sz="136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Mónica Martins (a95918)</a:t>
            </a:r>
            <a:endParaRPr sz="136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PT" sz="136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Ricardo Araújo (a97311))</a:t>
            </a:r>
            <a:endParaRPr sz="136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Problemas encontrados: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Termos ou definições que, por utilizarem elementos bold ou italic não foram marcados corretamente (caso do termo “western bolt” ou termos com as expressões “in vitro” ou “in vivo”);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Nomes de categorias que estavam divididas em duas linhas:</a:t>
            </a:r>
            <a:endParaRPr sz="1300"/>
          </a:p>
        </p:txBody>
      </p:sp>
      <p:sp>
        <p:nvSpPr>
          <p:cNvPr id="190" name="Google Shape;190;p22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191" name="Google Shape;191;p22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192" name="Google Shape;192;p22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488" y="3232375"/>
            <a:ext cx="4949024" cy="15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01" name="Google Shape;201;p23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100" y="2103676"/>
            <a:ext cx="5323801" cy="25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09" name="Google Shape;209;p24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10" name="Google Shape;210;p24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88" y="1989425"/>
            <a:ext cx="5784451" cy="19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75" y="3918020"/>
            <a:ext cx="5784451" cy="89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19" name="Google Shape;219;p25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20" name="Google Shape;220;p25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50" y="2446950"/>
            <a:ext cx="5865701" cy="9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28" name="Google Shape;228;p26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29" name="Google Shape;229;p26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38" y="2501778"/>
            <a:ext cx="5801925" cy="10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37" name="Google Shape;237;p27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38" name="Google Shape;238;p27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0" y="2201900"/>
            <a:ext cx="6220001" cy="1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46" name="Google Shape;246;p28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47" name="Google Shape;247;p28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49" name="Google Shape;249;p28"/>
          <p:cNvSpPr txBox="1"/>
          <p:nvPr>
            <p:ph idx="1" type="subTitle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25" y="2292600"/>
            <a:ext cx="4843951" cy="2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56" name="Google Shape;256;p29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57" name="Google Shape;257;p29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b="0" l="5419" r="0" t="0"/>
          <a:stretch/>
        </p:blipFill>
        <p:spPr>
          <a:xfrm>
            <a:off x="1963725" y="2470850"/>
            <a:ext cx="5216549" cy="23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" type="subTitle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66" name="Google Shape;266;p30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67" name="Google Shape;267;p30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50" y="2361225"/>
            <a:ext cx="4782051" cy="2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>
            <p:ph idx="1" type="subTitle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76" name="Google Shape;276;p31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77" name="Google Shape;277;p31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520" y="2241600"/>
            <a:ext cx="1946961" cy="268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2025450" y="1367925"/>
            <a:ext cx="2025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01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533750" y="1951125"/>
            <a:ext cx="300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2580"/>
              <a:t>Introdução</a:t>
            </a:r>
            <a:endParaRPr b="0" sz="2580"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5092950" y="1367925"/>
            <a:ext cx="2025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02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97" name="Google Shape;97;p14"/>
          <p:cNvSpPr txBox="1"/>
          <p:nvPr>
            <p:ph type="ctrTitle"/>
          </p:nvPr>
        </p:nvSpPr>
        <p:spPr>
          <a:xfrm>
            <a:off x="4601250" y="1951125"/>
            <a:ext cx="300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2580"/>
              <a:t>Documentos escolhidos</a:t>
            </a:r>
            <a:endParaRPr b="0" sz="2580"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2025450" y="3167225"/>
            <a:ext cx="2025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03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533750" y="3750425"/>
            <a:ext cx="300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2580"/>
              <a:t>Implementação</a:t>
            </a:r>
            <a:endParaRPr b="0" sz="2580"/>
          </a:p>
        </p:txBody>
      </p:sp>
      <p:sp>
        <p:nvSpPr>
          <p:cNvPr id="100" name="Google Shape;100;p14"/>
          <p:cNvSpPr txBox="1"/>
          <p:nvPr>
            <p:ph type="ctrTitle"/>
          </p:nvPr>
        </p:nvSpPr>
        <p:spPr>
          <a:xfrm>
            <a:off x="5092950" y="3167225"/>
            <a:ext cx="2025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04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101" name="Google Shape;101;p14"/>
          <p:cNvSpPr txBox="1"/>
          <p:nvPr>
            <p:ph type="ctrTitle"/>
          </p:nvPr>
        </p:nvSpPr>
        <p:spPr>
          <a:xfrm>
            <a:off x="4601250" y="3750425"/>
            <a:ext cx="300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2580"/>
              <a:t>Conclusão</a:t>
            </a:r>
            <a:endParaRPr b="0" sz="2580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minidicionario de cardiologia</a:t>
            </a:r>
            <a:r>
              <a:rPr b="0" lang="pt-PT" sz="3000">
                <a:solidFill>
                  <a:srgbClr val="000000"/>
                </a:solidFill>
              </a:rPr>
              <a:t>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286" name="Google Shape;286;p32"/>
          <p:cNvSpPr txBox="1"/>
          <p:nvPr>
            <p:ph idx="1" type="subTitle"/>
          </p:nvPr>
        </p:nvSpPr>
        <p:spPr>
          <a:xfrm>
            <a:off x="729575" y="1989425"/>
            <a:ext cx="7688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O documento está dividido em 2 secções importantes:</a:t>
            </a:r>
            <a:endParaRPr sz="1300"/>
          </a:p>
        </p:txBody>
      </p:sp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729625" y="2694638"/>
            <a:ext cx="3474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Traduções de inglês para português</a:t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(páginas 10 a 30)</a:t>
            </a:r>
            <a:endParaRPr sz="1300"/>
          </a:p>
        </p:txBody>
      </p:sp>
      <p:sp>
        <p:nvSpPr>
          <p:cNvPr id="288" name="Google Shape;288;p32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2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91" name="Google Shape;291;p32"/>
          <p:cNvSpPr txBox="1"/>
          <p:nvPr>
            <p:ph idx="1" type="subTitle"/>
          </p:nvPr>
        </p:nvSpPr>
        <p:spPr>
          <a:xfrm>
            <a:off x="4943375" y="2694638"/>
            <a:ext cx="3474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Traduções de português para inglês</a:t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(páginas 32 a 51)</a:t>
            </a:r>
            <a:endParaRPr sz="1300"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88" y="3618045"/>
            <a:ext cx="38728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12" y="3603900"/>
            <a:ext cx="3650728" cy="2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Os termos em português, que seriam traduzidos para inglês, foram convertidos com um tamanho de fonte igual a 13;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Os termos em inglês, que seriam traduzidos para português, foram convertidos com um tamanho de fonte igual a 6 ou 7;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As traduções, quer para português, quer para inglês, têm um tamanho de fonte igual a 8.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99" name="Google Shape;299;p33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00" name="Google Shape;300;p33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Análise do documento XML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02" name="Google Shape;302;p33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minidicionario de cardiologia.pdf</a:t>
            </a:r>
            <a:r>
              <a:rPr b="0" lang="pt-PT" sz="3000"/>
              <a:t> </a:t>
            </a:r>
            <a:endParaRPr b="0"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idx="1" type="subTitle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dos termos em português que seriam traduzidos para inglês, com “@PI”;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dos termos em inglês que seriam traduzidos para português, com “@IP”;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das traduções com “@DEF”;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Eliminação de elementos HTML.</a:t>
            </a:r>
            <a:endParaRPr sz="1300"/>
          </a:p>
        </p:txBody>
      </p:sp>
      <p:sp>
        <p:nvSpPr>
          <p:cNvPr id="308" name="Google Shape;308;p34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09" name="Google Shape;309;p34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11" name="Google Shape;311;p34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minidicionario de cardiologia.pdf</a:t>
            </a:r>
            <a:r>
              <a:rPr b="0" lang="pt-PT" sz="3000"/>
              <a:t> </a:t>
            </a:r>
            <a:endParaRPr b="0"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idx="1" type="subTitle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Problemas encontrados: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Greediness:</a:t>
            </a:r>
            <a:endParaRPr sz="1300"/>
          </a:p>
        </p:txBody>
      </p:sp>
      <p:sp>
        <p:nvSpPr>
          <p:cNvPr id="317" name="Google Shape;317;p35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18" name="Google Shape;318;p35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20" name="Google Shape;320;p35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minidicionario de cardiologia.pdf</a:t>
            </a:r>
            <a:r>
              <a:rPr b="0" lang="pt-PT" sz="3000"/>
              <a:t> </a:t>
            </a:r>
            <a:endParaRPr b="0" sz="3000"/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219" r="0" t="0"/>
          <a:stretch/>
        </p:blipFill>
        <p:spPr>
          <a:xfrm>
            <a:off x="1661700" y="2913100"/>
            <a:ext cx="5820601" cy="13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075" y="1511417"/>
            <a:ext cx="1819225" cy="196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28" name="Google Shape;328;p36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30" name="Google Shape;330;p36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minidicionario de cardiologia.pdf</a:t>
            </a:r>
            <a:r>
              <a:rPr b="0" lang="pt-PT" sz="3000"/>
              <a:t> </a:t>
            </a:r>
            <a:endParaRPr b="0" sz="3000"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00" y="2118625"/>
            <a:ext cx="6300176" cy="19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37" name="Google Shape;337;p37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39" name="Google Shape;339;p37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minidicionario de cardiologia.pdf</a:t>
            </a:r>
            <a:r>
              <a:rPr b="0" lang="pt-PT" sz="3000"/>
              <a:t> </a:t>
            </a:r>
            <a:endParaRPr b="0" sz="3000"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489" y="2470675"/>
            <a:ext cx="4041026" cy="195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/>
          <p:nvPr>
            <p:ph idx="1" type="subTitle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590 traduções de português para inglês e 592 de inglês para português..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347" name="Google Shape;347;p38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8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49" name="Google Shape;34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849550" y="1989425"/>
            <a:ext cx="5715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Inicialmente foram encontradas três estruturas de possível interesse.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Foram selecionadas duas: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 de abreviaturas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Vocabulário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356" name="Google Shape;356;p39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9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729625" y="2188625"/>
            <a:ext cx="118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Vocabulário: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29450" y="1797350"/>
            <a:ext cx="601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 de abreviaturas: 	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Abreviatura      	Conceito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775625" y="2571750"/>
            <a:ext cx="62424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88" y="2940863"/>
            <a:ext cx="924775" cy="2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88" y="3493213"/>
            <a:ext cx="1183200" cy="39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798" y="4140475"/>
            <a:ext cx="3187206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7697" y="2940888"/>
            <a:ext cx="1022021" cy="2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525" y="3751700"/>
            <a:ext cx="2223975" cy="9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 txBox="1"/>
          <p:nvPr/>
        </p:nvSpPr>
        <p:spPr>
          <a:xfrm>
            <a:off x="794050" y="2484763"/>
            <a:ext cx="1238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Título: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4961519" y="2484763"/>
            <a:ext cx="18522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Área de aplicação: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4961525" y="32378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Traduções: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375" name="Google Shape;375;p40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0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77" name="Google Shape;377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78" name="Google Shape;378;p40"/>
          <p:cNvSpPr txBox="1"/>
          <p:nvPr/>
        </p:nvSpPr>
        <p:spPr>
          <a:xfrm>
            <a:off x="775625" y="1850663"/>
            <a:ext cx="118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Vocabulário: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9" name="Google Shape;3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50" y="2673624"/>
            <a:ext cx="3481375" cy="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63" y="3730775"/>
            <a:ext cx="3481375" cy="79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25" y="2643738"/>
            <a:ext cx="3481375" cy="67886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0"/>
          <p:cNvSpPr txBox="1"/>
          <p:nvPr/>
        </p:nvSpPr>
        <p:spPr>
          <a:xfrm>
            <a:off x="674100" y="2179300"/>
            <a:ext cx="3481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Opcionais antes das traduções: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4792650" y="2179300"/>
            <a:ext cx="3481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Opcionais após as traduções: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4792663" y="3322600"/>
            <a:ext cx="3481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Entradas remissivas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425" y="3715789"/>
            <a:ext cx="14573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425" y="4258239"/>
            <a:ext cx="33242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392" name="Google Shape;392;p41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Análise do documento XML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94" name="Google Shape;394;p41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</a:t>
            </a:r>
            <a:r>
              <a:rPr b="0" lang="pt-PT" sz="3000">
                <a:solidFill>
                  <a:srgbClr val="000000"/>
                </a:solidFill>
              </a:rPr>
              <a:t>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395" name="Google Shape;395;p41"/>
          <p:cNvSpPr txBox="1"/>
          <p:nvPr/>
        </p:nvSpPr>
        <p:spPr>
          <a:xfrm>
            <a:off x="901825" y="1989425"/>
            <a:ext cx="76344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“abreviaturas.xml” :</a:t>
            </a:r>
            <a:endParaRPr b="1"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Todo o conteúdo encontra-se em tags de texto, estando abreviatura e conceito intercalados por linha.</a:t>
            </a:r>
            <a:endParaRPr/>
          </a:p>
        </p:txBody>
      </p:sp>
      <p:sp>
        <p:nvSpPr>
          <p:cNvPr id="396" name="Google Shape;396;p41"/>
          <p:cNvSpPr txBox="1"/>
          <p:nvPr/>
        </p:nvSpPr>
        <p:spPr>
          <a:xfrm>
            <a:off x="901825" y="2571750"/>
            <a:ext cx="66279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“medicina.xml” :</a:t>
            </a:r>
            <a:endParaRPr b="1"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Foram introduzidos muitos erros e lixo ao converter para xml.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Os elementos que integram o título encontravam-se dentro de tags de bold.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Necessidade de combinar padrões para captar os restantes elementos.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3000"/>
              <a:t> 01 </a:t>
            </a:r>
            <a:r>
              <a:rPr b="0" lang="pt-PT" sz="3000"/>
              <a:t>Introdução</a:t>
            </a:r>
            <a:endParaRPr b="0" sz="30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1646">
            <a:off x="1974596" y="3286997"/>
            <a:ext cx="1210185" cy="121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0044">
            <a:off x="6675561" y="3214612"/>
            <a:ext cx="1237829" cy="1237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7523" y="2957800"/>
            <a:ext cx="1286049" cy="140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8762">
            <a:off x="6514349" y="1039825"/>
            <a:ext cx="1415627" cy="14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336258">
            <a:off x="1087129" y="1774230"/>
            <a:ext cx="1093366" cy="10933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3855750" y="1328125"/>
            <a:ext cx="14355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latin typeface="Georgia"/>
                <a:ea typeface="Georgia"/>
                <a:cs typeface="Georgia"/>
                <a:sym typeface="Georgia"/>
              </a:rPr>
              <a:t>(.+)</a:t>
            </a:r>
            <a:endParaRPr sz="5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402" name="Google Shape;402;p42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04" name="Google Shape;404;p42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405" name="Google Shape;405;p42"/>
          <p:cNvSpPr txBox="1"/>
          <p:nvPr/>
        </p:nvSpPr>
        <p:spPr>
          <a:xfrm>
            <a:off x="470875" y="2010300"/>
            <a:ext cx="8314200" cy="26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Limpeza de dados.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Marcação de do início de um título com ‘@tb@’.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categoria gramatical foi delimitada com ‘#’ (#m#).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siglas de cada idioma da tradução foram delimitados com ‘@’ (@sigla@).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início dos restantes campos foi marcado com ‘#’.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411" name="Google Shape;411;p43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13" name="Google Shape;413;p43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414" name="Google Shape;414;p43"/>
          <p:cNvSpPr txBox="1"/>
          <p:nvPr/>
        </p:nvSpPr>
        <p:spPr>
          <a:xfrm>
            <a:off x="534275" y="2055600"/>
            <a:ext cx="74073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encontrados: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Elementos multilinha.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Palavras ou expressões captadas erroneamente.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Tamanho e complexidade do documento.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Situações de palavras sem categoria gramatical ou mais que uma.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420" name="Google Shape;420;p44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22" name="Google Shape;422;p44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75" y="2203050"/>
            <a:ext cx="2389730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429" name="Google Shape;429;p45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31" name="Google Shape;431;p45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pic>
        <p:nvPicPr>
          <p:cNvPr id="432" name="Google Shape;4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813" y="1942988"/>
            <a:ext cx="3451625" cy="2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812" y="2282775"/>
            <a:ext cx="3984650" cy="35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650" y="2718174"/>
            <a:ext cx="5042984" cy="2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850" y="3097250"/>
            <a:ext cx="5332575" cy="6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9063" y="3919250"/>
            <a:ext cx="6037101" cy="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442" name="Google Shape;442;p46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44" name="Google Shape;444;p46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pic>
        <p:nvPicPr>
          <p:cNvPr id="445" name="Google Shape;4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25" y="1821275"/>
            <a:ext cx="43434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451" name="Google Shape;451;p47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53" name="Google Shape;453;p47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3.2. </a:t>
            </a:r>
            <a:r>
              <a:rPr b="0" lang="pt-PT" sz="3000">
                <a:solidFill>
                  <a:srgbClr val="000000"/>
                </a:solidFill>
              </a:rPr>
              <a:t>medicina.pdf</a:t>
            </a:r>
            <a:r>
              <a:rPr b="0" lang="pt-PT" sz="3000"/>
              <a:t> </a:t>
            </a:r>
            <a:endParaRPr b="0" sz="3000"/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913" y="1887475"/>
            <a:ext cx="3718180" cy="30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 04  Conclusão</a:t>
            </a:r>
            <a:endParaRPr b="0"/>
          </a:p>
        </p:txBody>
      </p:sp>
      <p:sp>
        <p:nvSpPr>
          <p:cNvPr id="460" name="Google Shape;460;p48"/>
          <p:cNvSpPr txBox="1"/>
          <p:nvPr>
            <p:ph idx="1" type="subTitle"/>
          </p:nvPr>
        </p:nvSpPr>
        <p:spPr>
          <a:xfrm>
            <a:off x="729450" y="1729150"/>
            <a:ext cx="76881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Objetivos alcançados: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/>
              <a:t>Desenvolvimento de parsers.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/>
              <a:t>Estruturação de ficheiros json.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/>
              <a:t>Extração completa da informação relevante.</a:t>
            </a:r>
            <a:endParaRPr/>
          </a:p>
        </p:txBody>
      </p:sp>
      <p:sp>
        <p:nvSpPr>
          <p:cNvPr id="461" name="Google Shape;461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02 Documentos escolhidos</a:t>
            </a:r>
            <a:endParaRPr b="0" sz="3000"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729625" y="1498575"/>
            <a:ext cx="76881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documentos analisados e trabalhados neste projeto foram: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/>
              <a:t>“glossario_ministerio_saude.pdf”;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/>
              <a:t>“minidicionario de cardiologista.pdf”;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/>
              <a:t>“medicina.pdf”.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03 Implementação</a:t>
            </a:r>
            <a:endParaRPr b="0" sz="30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729625" y="1498575"/>
            <a:ext cx="7688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A extração de informação dos documentos foi composta pelas seguintes fases:</a:t>
            </a:r>
            <a:endParaRPr sz="1300"/>
          </a:p>
        </p:txBody>
      </p: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3569400" y="2054600"/>
            <a:ext cx="1271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02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0" name="Google Shape;130;p17"/>
          <p:cNvSpPr txBox="1"/>
          <p:nvPr>
            <p:ph type="ctrTitle"/>
          </p:nvPr>
        </p:nvSpPr>
        <p:spPr>
          <a:xfrm>
            <a:off x="3192450" y="2561590"/>
            <a:ext cx="2025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1380"/>
              <a:t>Conversão do PDF para XML</a:t>
            </a:r>
            <a:endParaRPr b="0" sz="1380"/>
          </a:p>
        </p:txBody>
      </p:sp>
      <p:sp>
        <p:nvSpPr>
          <p:cNvPr id="131" name="Google Shape;131;p17"/>
          <p:cNvSpPr txBox="1"/>
          <p:nvPr>
            <p:ph type="ctrTitle"/>
          </p:nvPr>
        </p:nvSpPr>
        <p:spPr>
          <a:xfrm>
            <a:off x="1252050" y="2054600"/>
            <a:ext cx="1271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01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2" name="Google Shape;132;p17"/>
          <p:cNvSpPr txBox="1"/>
          <p:nvPr>
            <p:ph type="ctrTitle"/>
          </p:nvPr>
        </p:nvSpPr>
        <p:spPr>
          <a:xfrm>
            <a:off x="875100" y="2561590"/>
            <a:ext cx="2025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1380"/>
              <a:t>Análise do documento PDF</a:t>
            </a:r>
            <a:endParaRPr b="0" sz="1380"/>
          </a:p>
        </p:txBody>
      </p:sp>
      <p:sp>
        <p:nvSpPr>
          <p:cNvPr id="133" name="Google Shape;133;p17"/>
          <p:cNvSpPr txBox="1"/>
          <p:nvPr>
            <p:ph type="ctrTitle"/>
          </p:nvPr>
        </p:nvSpPr>
        <p:spPr>
          <a:xfrm>
            <a:off x="5886750" y="2036175"/>
            <a:ext cx="1271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03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4" name="Google Shape;134;p17"/>
          <p:cNvSpPr txBox="1"/>
          <p:nvPr>
            <p:ph type="ctrTitle"/>
          </p:nvPr>
        </p:nvSpPr>
        <p:spPr>
          <a:xfrm>
            <a:off x="5509800" y="2543175"/>
            <a:ext cx="21393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1380"/>
              <a:t>Análise do documento XML</a:t>
            </a:r>
            <a:endParaRPr b="0" sz="1380"/>
          </a:p>
        </p:txBody>
      </p: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5886750" y="3312250"/>
            <a:ext cx="1271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04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6" name="Google Shape;136;p17"/>
          <p:cNvSpPr txBox="1"/>
          <p:nvPr>
            <p:ph type="ctrTitle"/>
          </p:nvPr>
        </p:nvSpPr>
        <p:spPr>
          <a:xfrm>
            <a:off x="5363850" y="3895450"/>
            <a:ext cx="23175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1380"/>
              <a:t>Processamento e Extração de informação</a:t>
            </a:r>
            <a:endParaRPr b="0" sz="1380"/>
          </a:p>
        </p:txBody>
      </p:sp>
      <p:sp>
        <p:nvSpPr>
          <p:cNvPr id="137" name="Google Shape;137;p17"/>
          <p:cNvSpPr txBox="1"/>
          <p:nvPr>
            <p:ph type="ctrTitle"/>
          </p:nvPr>
        </p:nvSpPr>
        <p:spPr>
          <a:xfrm>
            <a:off x="3569400" y="3312250"/>
            <a:ext cx="1271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05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8" name="Google Shape;138;p17"/>
          <p:cNvSpPr txBox="1"/>
          <p:nvPr>
            <p:ph type="ctrTitle"/>
          </p:nvPr>
        </p:nvSpPr>
        <p:spPr>
          <a:xfrm>
            <a:off x="3192450" y="3895440"/>
            <a:ext cx="2025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1380"/>
              <a:t>Criação do documento JSON</a:t>
            </a:r>
            <a:endParaRPr b="0" sz="1380"/>
          </a:p>
        </p:txBody>
      </p:sp>
      <p:sp>
        <p:nvSpPr>
          <p:cNvPr id="139" name="Google Shape;139;p17"/>
          <p:cNvSpPr txBox="1"/>
          <p:nvPr>
            <p:ph type="ctrTitle"/>
          </p:nvPr>
        </p:nvSpPr>
        <p:spPr>
          <a:xfrm>
            <a:off x="1252050" y="3312250"/>
            <a:ext cx="1271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06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40" name="Google Shape;140;p17"/>
          <p:cNvSpPr txBox="1"/>
          <p:nvPr>
            <p:ph type="ctrTitle"/>
          </p:nvPr>
        </p:nvSpPr>
        <p:spPr>
          <a:xfrm>
            <a:off x="830250" y="3895440"/>
            <a:ext cx="2025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PT" sz="1380"/>
              <a:t>Avaliação da informação extraída</a:t>
            </a:r>
            <a:endParaRPr b="0" sz="13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729575" y="1989425"/>
            <a:ext cx="7688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O documento está dividido em 3 secções importantes:</a:t>
            </a:r>
            <a:endParaRPr sz="1300"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75" y="3097988"/>
            <a:ext cx="1782476" cy="2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920" y="3098020"/>
            <a:ext cx="2868158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1424100" y="2604425"/>
            <a:ext cx="1109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Siglas:</a:t>
            </a:r>
            <a:endParaRPr sz="1300"/>
          </a:p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4017150" y="2597563"/>
            <a:ext cx="1109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Glossário</a:t>
            </a:r>
            <a:r>
              <a:rPr lang="pt-PT" sz="1300"/>
              <a:t>:</a:t>
            </a:r>
            <a:endParaRPr sz="1300"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925" y="3777475"/>
            <a:ext cx="1109700" cy="352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6610200" y="2597575"/>
            <a:ext cx="1782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Áreas temáticas</a:t>
            </a:r>
            <a:r>
              <a:rPr lang="pt-PT" sz="1300"/>
              <a:t>:</a:t>
            </a:r>
            <a:endParaRPr sz="1300"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425" y="3098025"/>
            <a:ext cx="203215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</a:t>
            </a: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 </a:t>
            </a:r>
            <a:endParaRPr b="0"/>
          </a:p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Falta de dois pontos após "Categoria", como é o caso dos conceitos "Solvente orgânico" e "Sistemas Formais de Cuidados";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Categoria do conceito "Notificação de doenças" a negrito;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Conceito "Sistema de Informação sobre Vigilância Alimentar e Nutricional (Sisvan)" escrito com tamanho de letra inferior;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pt-PT" sz="1300"/>
              <a:t>Conceitos que apresentam duas ou mais categorias, separadas pelo caracter “⦿</a:t>
            </a:r>
            <a:r>
              <a:rPr lang="pt-PT" sz="1300"/>
              <a:t>”</a:t>
            </a:r>
            <a:r>
              <a:rPr lang="pt-PT" sz="1300"/>
              <a:t>, por exemplo:</a:t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Categoria: Administração e Planejamento em Saúde ⦿ Ciência e Tecnologia em Saúde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3" name="Google Shape;163;p19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164" name="Google Shape;164;p19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165" name="Google Shape;165;p19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Os termos (quer do glossário, quer das áreas temáticas) têm tamanho de fonte igual a 21 (com exceção do termo “Sisvan”, referido anteriormente, que tem tamanho de fonte igual a 13);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Caracter de separação das categorias de um mesmo conceito corresponde a um elemento text vazio, com tamanho de fonte igual a 24;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Elementos HTML cujo parâmetro top é igual a 233, 240, 250, 247, 246, 238 ou 257, referem-se a cabeçalhos de páginas.</a:t>
            </a:r>
            <a:endParaRPr sz="1300"/>
          </a:p>
        </p:txBody>
      </p:sp>
      <p:sp>
        <p:nvSpPr>
          <p:cNvPr id="172" name="Google Shape;172;p20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173" name="Google Shape;173;p20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174" name="Google Shape;174;p20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Análise do documento XML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Remoção de elementos HTML referentes à  numeração das páginas e cabeçalhos;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das categorias com “@CAT”;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dos termos com “@-”;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Correção de palavras  separadas por hífens (como “Recursos Humanos em Saúde Pú-blica”);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Remoção de elementos HTML (menos os elementos bold, já que serão usados para identificar as siglas);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81" name="Google Shape;181;p21"/>
          <p:cNvSpPr txBox="1"/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 3.1. </a:t>
            </a:r>
            <a:r>
              <a:rPr b="0" lang="pt-PT" sz="3000">
                <a:solidFill>
                  <a:srgbClr val="000000"/>
                </a:solidFill>
              </a:rPr>
              <a:t>glossario_ministerio_saude.pdf</a:t>
            </a:r>
            <a:r>
              <a:rPr b="0" lang="pt-PT" sz="3000"/>
              <a:t> </a:t>
            </a:r>
            <a:endParaRPr b="0" sz="3000"/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/>
              <a:t> 03. Implementação</a:t>
            </a:r>
            <a:endParaRPr b="0" sz="2000"/>
          </a:p>
        </p:txBody>
      </p:sp>
      <p:sp>
        <p:nvSpPr>
          <p:cNvPr id="183" name="Google Shape;183;p21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