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63" r:id="rId2"/>
    <p:sldId id="264" r:id="rId3"/>
    <p:sldId id="265" r:id="rId4"/>
    <p:sldId id="266" r:id="rId5"/>
    <p:sldId id="267" r:id="rId6"/>
    <p:sldId id="268" r:id="rId7"/>
    <p:sldId id="269" r:id="rId8"/>
    <p:sldId id="270" r:id="rId9"/>
    <p:sldId id="271" r:id="rId10"/>
    <p:sldId id="272" r:id="rId11"/>
    <p:sldId id="273" r:id="rId12"/>
    <p:sldId id="277" r:id="rId13"/>
    <p:sldId id="274" r:id="rId14"/>
    <p:sldId id="275" r:id="rId15"/>
    <p:sldId id="276" r:id="rId16"/>
    <p:sldId id="278" r:id="rId17"/>
    <p:sldId id="280" r:id="rId18"/>
    <p:sldId id="279" r:id="rId19"/>
    <p:sldId id="284" r:id="rId20"/>
    <p:sldId id="281" r:id="rId21"/>
    <p:sldId id="282" r:id="rId22"/>
    <p:sldId id="28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06" autoAdjust="0"/>
  </p:normalViewPr>
  <p:slideViewPr>
    <p:cSldViewPr snapToGrid="0">
      <p:cViewPr varScale="1">
        <p:scale>
          <a:sx n="67" d="100"/>
          <a:sy n="67" d="100"/>
        </p:scale>
        <p:origin x="858"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4" d="100"/>
          <a:sy n="54" d="100"/>
        </p:scale>
        <p:origin x="289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AACB89-C849-4B6D-AD0D-3C972BB8A9E2}" type="datetimeFigureOut">
              <a:rPr lang="en-IN" smtClean="0"/>
              <a:t>29-08-2023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75B396-716A-4EDF-8FB2-5BDE7CDD4481}" type="slidenum">
              <a:rPr lang="en-IN" smtClean="0"/>
              <a:t>‹#›</a:t>
            </a:fld>
            <a:endParaRPr lang="en-IN"/>
          </a:p>
        </p:txBody>
      </p:sp>
    </p:spTree>
    <p:extLst>
      <p:ext uri="{BB962C8B-B14F-4D97-AF65-F5344CB8AC3E}">
        <p14:creationId xmlns:p14="http://schemas.microsoft.com/office/powerpoint/2010/main" val="2327042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775B396-716A-4EDF-8FB2-5BDE7CDD4481}" type="slidenum">
              <a:rPr lang="en-IN" smtClean="0"/>
              <a:t>1</a:t>
            </a:fld>
            <a:endParaRPr lang="en-IN"/>
          </a:p>
        </p:txBody>
      </p:sp>
    </p:spTree>
    <p:extLst>
      <p:ext uri="{BB962C8B-B14F-4D97-AF65-F5344CB8AC3E}">
        <p14:creationId xmlns:p14="http://schemas.microsoft.com/office/powerpoint/2010/main" val="3951685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75B396-716A-4EDF-8FB2-5BDE7CDD4481}" type="slidenum">
              <a:rPr lang="en-IN" smtClean="0"/>
              <a:t>6</a:t>
            </a:fld>
            <a:endParaRPr lang="en-IN"/>
          </a:p>
        </p:txBody>
      </p:sp>
    </p:spTree>
    <p:extLst>
      <p:ext uri="{BB962C8B-B14F-4D97-AF65-F5344CB8AC3E}">
        <p14:creationId xmlns:p14="http://schemas.microsoft.com/office/powerpoint/2010/main" val="144507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FFB36E-6294-4703-A7CC-BEE21C197D02}" type="datetimeFigureOut">
              <a:rPr lang="en-IN" smtClean="0"/>
              <a:t>29-08-2023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3C4B412A-45FB-455A-AA74-6382F1F00D8F}"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5609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FFB36E-6294-4703-A7CC-BEE21C197D02}"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4B412A-45FB-455A-AA74-6382F1F00D8F}"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78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FFB36E-6294-4703-A7CC-BEE21C197D02}"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4B412A-45FB-455A-AA74-6382F1F00D8F}"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1897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FFB36E-6294-4703-A7CC-BEE21C197D02}"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4B412A-45FB-455A-AA74-6382F1F00D8F}"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9631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FFB36E-6294-4703-A7CC-BEE21C197D02}"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4B412A-45FB-455A-AA74-6382F1F00D8F}"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321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FFB36E-6294-4703-A7CC-BEE21C197D02}" type="datetimeFigureOut">
              <a:rPr lang="en-IN" smtClean="0"/>
              <a:t>29-08-2023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4B412A-45FB-455A-AA74-6382F1F00D8F}"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0268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FFB36E-6294-4703-A7CC-BEE21C197D02}" type="datetimeFigureOut">
              <a:rPr lang="en-IN" smtClean="0"/>
              <a:t>29-08-2023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4B412A-45FB-455A-AA74-6382F1F00D8F}"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8834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FFB36E-6294-4703-A7CC-BEE21C197D02}" type="datetimeFigureOut">
              <a:rPr lang="en-IN" smtClean="0"/>
              <a:t>29-08-2023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4B412A-45FB-455A-AA74-6382F1F00D8F}"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5700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FFB36E-6294-4703-A7CC-BEE21C197D02}" type="datetimeFigureOut">
              <a:rPr lang="en-IN" smtClean="0"/>
              <a:t>29-08-2023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4B412A-45FB-455A-AA74-6382F1F00D8F}" type="slidenum">
              <a:rPr lang="en-IN" smtClean="0"/>
              <a:t>‹#›</a:t>
            </a:fld>
            <a:endParaRPr lang="en-IN"/>
          </a:p>
        </p:txBody>
      </p:sp>
    </p:spTree>
    <p:extLst>
      <p:ext uri="{BB962C8B-B14F-4D97-AF65-F5344CB8AC3E}">
        <p14:creationId xmlns:p14="http://schemas.microsoft.com/office/powerpoint/2010/main" val="2358277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FFB36E-6294-4703-A7CC-BEE21C197D02}" type="datetimeFigureOut">
              <a:rPr lang="en-IN" smtClean="0"/>
              <a:t>29-08-2023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4B412A-45FB-455A-AA74-6382F1F00D8F}"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0365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AFFB36E-6294-4703-A7CC-BEE21C197D02}" type="datetimeFigureOut">
              <a:rPr lang="en-IN" smtClean="0"/>
              <a:t>29-08-2023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3C4B412A-45FB-455A-AA74-6382F1F00D8F}"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1968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AFFB36E-6294-4703-A7CC-BEE21C197D02}" type="datetimeFigureOut">
              <a:rPr lang="en-IN" smtClean="0"/>
              <a:t>29-08-2023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C4B412A-45FB-455A-AA74-6382F1F00D8F}"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6590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DDBFBD-91F0-54E4-AD19-992EF8EC1FCF}"/>
              </a:ext>
            </a:extLst>
          </p:cNvPr>
          <p:cNvSpPr txBox="1"/>
          <p:nvPr/>
        </p:nvSpPr>
        <p:spPr>
          <a:xfrm>
            <a:off x="1866900" y="244635"/>
            <a:ext cx="8458200" cy="707886"/>
          </a:xfrm>
          <a:prstGeom prst="rect">
            <a:avLst/>
          </a:prstGeom>
          <a:noFill/>
        </p:spPr>
        <p:txBody>
          <a:bodyPr wrap="square" rtlCol="0">
            <a:spAutoFit/>
          </a:bodyPr>
          <a:lstStyle/>
          <a:p>
            <a:pPr algn="ctr"/>
            <a:r>
              <a:rPr lang="en-IN" sz="4000" b="1" dirty="0">
                <a:solidFill>
                  <a:schemeClr val="accent1">
                    <a:lumMod val="50000"/>
                  </a:schemeClr>
                </a:solidFill>
              </a:rPr>
              <a:t>Book Recommendation System</a:t>
            </a:r>
          </a:p>
        </p:txBody>
      </p:sp>
      <p:sp>
        <p:nvSpPr>
          <p:cNvPr id="3" name="TextBox 2">
            <a:extLst>
              <a:ext uri="{FF2B5EF4-FFF2-40B4-BE49-F238E27FC236}">
                <a16:creationId xmlns:a16="http://schemas.microsoft.com/office/drawing/2014/main" id="{AA0CF2C3-0F71-86C2-4306-C53EFDDEA28C}"/>
              </a:ext>
            </a:extLst>
          </p:cNvPr>
          <p:cNvSpPr txBox="1"/>
          <p:nvPr/>
        </p:nvSpPr>
        <p:spPr>
          <a:xfrm>
            <a:off x="443753" y="1509432"/>
            <a:ext cx="11497235" cy="4093428"/>
          </a:xfrm>
          <a:prstGeom prst="rect">
            <a:avLst/>
          </a:prstGeom>
          <a:noFill/>
        </p:spPr>
        <p:txBody>
          <a:bodyPr wrap="square" rtlCol="0">
            <a:spAutoFit/>
          </a:bodyPr>
          <a:lstStyle/>
          <a:p>
            <a:r>
              <a:rPr lang="en-IN" sz="3600" b="1" dirty="0"/>
              <a:t>Team 6</a:t>
            </a:r>
          </a:p>
          <a:p>
            <a:endParaRPr lang="en-IN" sz="2000" dirty="0"/>
          </a:p>
          <a:p>
            <a:r>
              <a:rPr lang="en-IN" dirty="0"/>
              <a:t>1</a:t>
            </a:r>
            <a:r>
              <a:rPr lang="en-IN" sz="2400" dirty="0"/>
              <a:t>.</a:t>
            </a:r>
            <a:r>
              <a:rPr lang="en-IN" sz="2400" b="0" dirty="0">
                <a:effectLst/>
                <a:latin typeface="Calibri" panose="020F0502020204030204" pitchFamily="34" charset="0"/>
              </a:rPr>
              <a:t> </a:t>
            </a:r>
            <a:r>
              <a:rPr lang="en-IN" sz="2400" b="0" dirty="0" err="1">
                <a:effectLst/>
                <a:latin typeface="Times New Roman" panose="02020603050405020304" pitchFamily="18" charset="0"/>
                <a:cs typeface="Times New Roman" panose="02020603050405020304" pitchFamily="18" charset="0"/>
              </a:rPr>
              <a:t>Ankam</a:t>
            </a:r>
            <a:r>
              <a:rPr lang="en-IN" sz="2400" b="0" dirty="0">
                <a:effectLst/>
                <a:latin typeface="Times New Roman" panose="02020603050405020304" pitchFamily="18" charset="0"/>
                <a:cs typeface="Times New Roman" panose="02020603050405020304" pitchFamily="18" charset="0"/>
              </a:rPr>
              <a:t> </a:t>
            </a:r>
            <a:r>
              <a:rPr lang="en-IN" sz="2400" b="0" dirty="0" err="1">
                <a:effectLst/>
                <a:latin typeface="Times New Roman" panose="02020603050405020304" pitchFamily="18" charset="0"/>
                <a:cs typeface="Times New Roman" panose="02020603050405020304" pitchFamily="18" charset="0"/>
              </a:rPr>
              <a:t>Sujeeth</a:t>
            </a:r>
            <a:endParaRPr lang="en-IN" sz="2400" b="0" dirty="0">
              <a:effectLst/>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2.</a:t>
            </a:r>
            <a:r>
              <a:rPr lang="en-IN" sz="2400" b="0" dirty="0">
                <a:effectLst/>
                <a:latin typeface="Times New Roman" panose="02020603050405020304" pitchFamily="18" charset="0"/>
                <a:cs typeface="Times New Roman" panose="02020603050405020304" pitchFamily="18" charset="0"/>
              </a:rPr>
              <a:t> GUDEPU RAMBABU</a:t>
            </a:r>
          </a:p>
          <a:p>
            <a:r>
              <a:rPr lang="en-IN" sz="2400" dirty="0">
                <a:latin typeface="Times New Roman" panose="02020603050405020304" pitchFamily="18" charset="0"/>
                <a:cs typeface="Times New Roman" panose="02020603050405020304" pitchFamily="18" charset="0"/>
              </a:rPr>
              <a:t>3.</a:t>
            </a:r>
            <a:r>
              <a:rPr lang="en-IN" sz="2400" b="0" dirty="0">
                <a:effectLst/>
                <a:latin typeface="Times New Roman" panose="02020603050405020304" pitchFamily="18" charset="0"/>
                <a:cs typeface="Times New Roman" panose="02020603050405020304" pitchFamily="18" charset="0"/>
              </a:rPr>
              <a:t> Mrs. Smita Amol </a:t>
            </a:r>
            <a:r>
              <a:rPr lang="en-IN" sz="2400" b="0" dirty="0" err="1">
                <a:effectLst/>
                <a:latin typeface="Times New Roman" panose="02020603050405020304" pitchFamily="18" charset="0"/>
                <a:cs typeface="Times New Roman" panose="02020603050405020304" pitchFamily="18" charset="0"/>
              </a:rPr>
              <a:t>Kolhar</a:t>
            </a:r>
            <a:endParaRPr lang="en-IN" sz="2400" b="0" dirty="0">
              <a:effectLst/>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4.</a:t>
            </a:r>
            <a:r>
              <a:rPr lang="en-IN" sz="2400" b="0" dirty="0">
                <a:effectLst/>
                <a:latin typeface="Times New Roman" panose="02020603050405020304" pitchFamily="18" charset="0"/>
                <a:cs typeface="Times New Roman" panose="02020603050405020304" pitchFamily="18" charset="0"/>
              </a:rPr>
              <a:t> Mr. Sandip </a:t>
            </a:r>
            <a:r>
              <a:rPr lang="en-IN" sz="2400" b="0" dirty="0" err="1">
                <a:effectLst/>
                <a:latin typeface="Times New Roman" panose="02020603050405020304" pitchFamily="18" charset="0"/>
                <a:cs typeface="Times New Roman" panose="02020603050405020304" pitchFamily="18" charset="0"/>
              </a:rPr>
              <a:t>Chikane</a:t>
            </a:r>
            <a:endParaRPr lang="en-IN" sz="2400" b="0" dirty="0">
              <a:effectLst/>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5.</a:t>
            </a:r>
            <a:r>
              <a:rPr lang="en-IN" sz="2400" b="0" dirty="0">
                <a:effectLst/>
                <a:latin typeface="Times New Roman" panose="02020603050405020304" pitchFamily="18" charset="0"/>
                <a:cs typeface="Times New Roman" panose="02020603050405020304" pitchFamily="18" charset="0"/>
              </a:rPr>
              <a:t> Mrs. Monika Akshay Dhome</a:t>
            </a:r>
          </a:p>
          <a:p>
            <a:r>
              <a:rPr lang="en-IN" sz="2400" dirty="0">
                <a:latin typeface="Times New Roman" panose="02020603050405020304" pitchFamily="18" charset="0"/>
                <a:cs typeface="Times New Roman" panose="02020603050405020304" pitchFamily="18" charset="0"/>
              </a:rPr>
              <a:t>6.</a:t>
            </a:r>
            <a:r>
              <a:rPr lang="en-IN" sz="2400" b="0" dirty="0">
                <a:effectLst/>
                <a:latin typeface="Times New Roman" panose="02020603050405020304" pitchFamily="18" charset="0"/>
                <a:cs typeface="Times New Roman" panose="02020603050405020304" pitchFamily="18" charset="0"/>
              </a:rPr>
              <a:t> Miss . Gunde Manasa Goud</a:t>
            </a:r>
          </a:p>
          <a:p>
            <a:r>
              <a:rPr lang="en-IN" sz="2400" dirty="0">
                <a:latin typeface="Times New Roman" panose="02020603050405020304" pitchFamily="18" charset="0"/>
                <a:cs typeface="Times New Roman" panose="02020603050405020304" pitchFamily="18" charset="0"/>
              </a:rPr>
              <a:t>7.</a:t>
            </a:r>
            <a:r>
              <a:rPr lang="en-IN" sz="2400" b="0" dirty="0">
                <a:effectLst/>
                <a:latin typeface="Times New Roman" panose="02020603050405020304" pitchFamily="18" charset="0"/>
                <a:cs typeface="Times New Roman" panose="02020603050405020304" pitchFamily="18" charset="0"/>
              </a:rPr>
              <a:t> Miss. Bhagyashree </a:t>
            </a:r>
            <a:r>
              <a:rPr lang="en-IN" sz="2400" b="0" dirty="0" err="1">
                <a:effectLst/>
                <a:latin typeface="Times New Roman" panose="02020603050405020304" pitchFamily="18" charset="0"/>
                <a:cs typeface="Times New Roman" panose="02020603050405020304" pitchFamily="18" charset="0"/>
              </a:rPr>
              <a:t>Tondkal</a:t>
            </a:r>
            <a:endParaRPr lang="en-IN" sz="2400" b="0" dirty="0">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07C672FD-BD8C-CCDC-94B3-C9AD3B184586}"/>
              </a:ext>
            </a:extLst>
          </p:cNvPr>
          <p:cNvSpPr txBox="1"/>
          <p:nvPr/>
        </p:nvSpPr>
        <p:spPr>
          <a:xfrm>
            <a:off x="443753" y="5505369"/>
            <a:ext cx="11304494" cy="461665"/>
          </a:xfrm>
          <a:prstGeom prst="rect">
            <a:avLst/>
          </a:prstGeom>
          <a:noFill/>
        </p:spPr>
        <p:txBody>
          <a:bodyPr wrap="square" rtlCol="0">
            <a:spAutoFit/>
          </a:bodyPr>
          <a:lstStyle/>
          <a:p>
            <a:r>
              <a:rPr lang="en-IN" sz="2400" b="1" dirty="0"/>
              <a:t>Date</a:t>
            </a:r>
            <a:r>
              <a:rPr lang="en-IN" dirty="0"/>
              <a:t> :</a:t>
            </a:r>
            <a:r>
              <a:rPr lang="en-IN" sz="2400" dirty="0"/>
              <a:t>31-Jully-2023                                                  </a:t>
            </a:r>
            <a:r>
              <a:rPr lang="en-IN" sz="2400" b="1" dirty="0"/>
              <a:t>Project</a:t>
            </a:r>
            <a:r>
              <a:rPr lang="en-IN" sz="2400" dirty="0"/>
              <a:t> </a:t>
            </a:r>
            <a:r>
              <a:rPr lang="en-IN" sz="2400" b="1" dirty="0"/>
              <a:t>Guide </a:t>
            </a:r>
            <a:r>
              <a:rPr lang="en-IN" dirty="0"/>
              <a:t>: </a:t>
            </a:r>
            <a:r>
              <a:rPr lang="en-IN" sz="2400" dirty="0" err="1"/>
              <a:t>Mr</a:t>
            </a:r>
            <a:r>
              <a:rPr lang="en-IN" dirty="0" err="1"/>
              <a:t>.</a:t>
            </a:r>
            <a:r>
              <a:rPr lang="en-IN" sz="2400" dirty="0" err="1"/>
              <a:t>Adhvaith</a:t>
            </a:r>
            <a:r>
              <a:rPr lang="en-IN" sz="2000" dirty="0"/>
              <a:t> </a:t>
            </a:r>
            <a:r>
              <a:rPr lang="en-IN" sz="2400" dirty="0"/>
              <a:t>Sir</a:t>
            </a:r>
            <a:endParaRPr lang="en-IN" dirty="0"/>
          </a:p>
        </p:txBody>
      </p:sp>
    </p:spTree>
    <p:extLst>
      <p:ext uri="{BB962C8B-B14F-4D97-AF65-F5344CB8AC3E}">
        <p14:creationId xmlns:p14="http://schemas.microsoft.com/office/powerpoint/2010/main" val="1876591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53E1B8-B57E-9E21-F1A2-B8AFF99CAFAB}"/>
              </a:ext>
            </a:extLst>
          </p:cNvPr>
          <p:cNvPicPr>
            <a:picLocks noChangeAspect="1"/>
          </p:cNvPicPr>
          <p:nvPr/>
        </p:nvPicPr>
        <p:blipFill rotWithShape="1">
          <a:blip r:embed="rId2">
            <a:extLst>
              <a:ext uri="{28A0092B-C50C-407E-A947-70E740481C1C}">
                <a14:useLocalDpi xmlns:a14="http://schemas.microsoft.com/office/drawing/2010/main" val="0"/>
              </a:ext>
            </a:extLst>
          </a:blip>
          <a:srcRect l="10147" t="30532" r="10993"/>
          <a:stretch/>
        </p:blipFill>
        <p:spPr>
          <a:xfrm>
            <a:off x="1237129" y="1150551"/>
            <a:ext cx="9614648" cy="4510519"/>
          </a:xfrm>
          <a:prstGeom prst="rect">
            <a:avLst/>
          </a:prstGeom>
        </p:spPr>
      </p:pic>
      <p:sp>
        <p:nvSpPr>
          <p:cNvPr id="6" name="TextBox 5">
            <a:extLst>
              <a:ext uri="{FF2B5EF4-FFF2-40B4-BE49-F238E27FC236}">
                <a16:creationId xmlns:a16="http://schemas.microsoft.com/office/drawing/2014/main" id="{124047EF-AAE2-09E1-3C8F-0FC334A5AE7F}"/>
              </a:ext>
            </a:extLst>
          </p:cNvPr>
          <p:cNvSpPr txBox="1"/>
          <p:nvPr/>
        </p:nvSpPr>
        <p:spPr>
          <a:xfrm>
            <a:off x="1089212" y="-17649"/>
            <a:ext cx="6683188"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Top Publisher with Published book</a:t>
            </a:r>
          </a:p>
        </p:txBody>
      </p:sp>
    </p:spTree>
    <p:extLst>
      <p:ext uri="{BB962C8B-B14F-4D97-AF65-F5344CB8AC3E}">
        <p14:creationId xmlns:p14="http://schemas.microsoft.com/office/powerpoint/2010/main" val="3768544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DA42D8F-8D3D-63E9-E759-180C6B04C323}"/>
              </a:ext>
            </a:extLst>
          </p:cNvPr>
          <p:cNvPicPr>
            <a:picLocks noChangeAspect="1"/>
          </p:cNvPicPr>
          <p:nvPr/>
        </p:nvPicPr>
        <p:blipFill rotWithShape="1">
          <a:blip r:embed="rId2">
            <a:extLst>
              <a:ext uri="{28A0092B-C50C-407E-A947-70E740481C1C}">
                <a14:useLocalDpi xmlns:a14="http://schemas.microsoft.com/office/drawing/2010/main" val="0"/>
              </a:ext>
            </a:extLst>
          </a:blip>
          <a:srcRect l="14008" t="29911" r="10551" b="2574"/>
          <a:stretch/>
        </p:blipFill>
        <p:spPr>
          <a:xfrm>
            <a:off x="764795" y="1127031"/>
            <a:ext cx="9197789" cy="4383741"/>
          </a:xfrm>
          <a:prstGeom prst="rect">
            <a:avLst/>
          </a:prstGeom>
        </p:spPr>
      </p:pic>
      <p:sp>
        <p:nvSpPr>
          <p:cNvPr id="8" name="TextBox 7">
            <a:extLst>
              <a:ext uri="{FF2B5EF4-FFF2-40B4-BE49-F238E27FC236}">
                <a16:creationId xmlns:a16="http://schemas.microsoft.com/office/drawing/2014/main" id="{52FDECAD-3C54-6600-5BF6-F755E7B1B2B6}"/>
              </a:ext>
            </a:extLst>
          </p:cNvPr>
          <p:cNvSpPr txBox="1"/>
          <p:nvPr/>
        </p:nvSpPr>
        <p:spPr>
          <a:xfrm>
            <a:off x="1021976" y="309282"/>
            <a:ext cx="9695330"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Top Author with number of books.</a:t>
            </a:r>
          </a:p>
        </p:txBody>
      </p:sp>
    </p:spTree>
    <p:extLst>
      <p:ext uri="{BB962C8B-B14F-4D97-AF65-F5344CB8AC3E}">
        <p14:creationId xmlns:p14="http://schemas.microsoft.com/office/powerpoint/2010/main" val="2310586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195CE3-7F2C-1D8F-B96E-1FEB58EFF93B}"/>
              </a:ext>
            </a:extLst>
          </p:cNvPr>
          <p:cNvSpPr txBox="1"/>
          <p:nvPr/>
        </p:nvSpPr>
        <p:spPr>
          <a:xfrm>
            <a:off x="336176" y="174812"/>
            <a:ext cx="11080377"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Also use the joint plot to check correlation between average rating &amp; number of ratings.</a:t>
            </a:r>
          </a:p>
        </p:txBody>
      </p:sp>
      <p:pic>
        <p:nvPicPr>
          <p:cNvPr id="6" name="Picture 5">
            <a:extLst>
              <a:ext uri="{FF2B5EF4-FFF2-40B4-BE49-F238E27FC236}">
                <a16:creationId xmlns:a16="http://schemas.microsoft.com/office/drawing/2014/main" id="{01E975E5-6218-E474-9231-DA9F43EFC3FC}"/>
              </a:ext>
            </a:extLst>
          </p:cNvPr>
          <p:cNvPicPr>
            <a:picLocks noChangeAspect="1"/>
          </p:cNvPicPr>
          <p:nvPr/>
        </p:nvPicPr>
        <p:blipFill rotWithShape="1">
          <a:blip r:embed="rId2">
            <a:extLst>
              <a:ext uri="{28A0092B-C50C-407E-A947-70E740481C1C}">
                <a14:useLocalDpi xmlns:a14="http://schemas.microsoft.com/office/drawing/2010/main" val="0"/>
              </a:ext>
            </a:extLst>
          </a:blip>
          <a:srcRect l="11691" t="18107" r="32941"/>
          <a:stretch/>
        </p:blipFill>
        <p:spPr>
          <a:xfrm>
            <a:off x="1425388" y="686635"/>
            <a:ext cx="9426388" cy="5317342"/>
          </a:xfrm>
          <a:prstGeom prst="rect">
            <a:avLst/>
          </a:prstGeom>
        </p:spPr>
      </p:pic>
    </p:spTree>
    <p:extLst>
      <p:ext uri="{BB962C8B-B14F-4D97-AF65-F5344CB8AC3E}">
        <p14:creationId xmlns:p14="http://schemas.microsoft.com/office/powerpoint/2010/main" val="882861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1C0FFD-6FD5-F8A8-5DC1-0D75A4274FAC}"/>
              </a:ext>
            </a:extLst>
          </p:cNvPr>
          <p:cNvSpPr txBox="1"/>
          <p:nvPr/>
        </p:nvSpPr>
        <p:spPr>
          <a:xfrm>
            <a:off x="376518" y="161365"/>
            <a:ext cx="6010835" cy="523220"/>
          </a:xfrm>
          <a:prstGeom prst="rect">
            <a:avLst/>
          </a:prstGeom>
          <a:noFill/>
        </p:spPr>
        <p:txBody>
          <a:bodyPr wrap="square" rtlCol="0">
            <a:spAutoFit/>
          </a:bodyPr>
          <a:lstStyle/>
          <a:p>
            <a:r>
              <a:rPr lang="en-IN" sz="2800" b="1" dirty="0">
                <a:solidFill>
                  <a:schemeClr val="accent1">
                    <a:lumMod val="75000"/>
                  </a:schemeClr>
                </a:solidFill>
                <a:latin typeface="Times New Roman" panose="02020603050405020304" pitchFamily="18" charset="0"/>
                <a:cs typeface="Times New Roman" panose="02020603050405020304" pitchFamily="18" charset="0"/>
              </a:rPr>
              <a:t>Recommendation</a:t>
            </a:r>
            <a:r>
              <a:rPr lang="en-IN" sz="2400" b="1" dirty="0">
                <a:solidFill>
                  <a:schemeClr val="accent1">
                    <a:lumMod val="75000"/>
                  </a:schemeClr>
                </a:solidFill>
                <a:latin typeface="Times New Roman" panose="02020603050405020304" pitchFamily="18" charset="0"/>
                <a:cs typeface="Times New Roman" panose="02020603050405020304" pitchFamily="18" charset="0"/>
              </a:rPr>
              <a:t> </a:t>
            </a:r>
            <a:r>
              <a:rPr lang="en-IN" sz="2800" b="1" dirty="0">
                <a:solidFill>
                  <a:schemeClr val="accent1">
                    <a:lumMod val="75000"/>
                  </a:schemeClr>
                </a:solidFill>
                <a:latin typeface="Times New Roman" panose="02020603050405020304" pitchFamily="18" charset="0"/>
                <a:cs typeface="Times New Roman" panose="02020603050405020304" pitchFamily="18" charset="0"/>
              </a:rPr>
              <a:t>based</a:t>
            </a:r>
            <a:r>
              <a:rPr lang="en-IN" sz="2400" b="1" dirty="0">
                <a:solidFill>
                  <a:schemeClr val="accent1">
                    <a:lumMod val="75000"/>
                  </a:schemeClr>
                </a:solidFill>
                <a:latin typeface="Times New Roman" panose="02020603050405020304" pitchFamily="18" charset="0"/>
                <a:cs typeface="Times New Roman" panose="02020603050405020304" pitchFamily="18" charset="0"/>
              </a:rPr>
              <a:t> </a:t>
            </a:r>
            <a:r>
              <a:rPr lang="en-IN" sz="2800" b="1" dirty="0">
                <a:solidFill>
                  <a:schemeClr val="accent1">
                    <a:lumMod val="75000"/>
                  </a:schemeClr>
                </a:solidFill>
                <a:latin typeface="Times New Roman" panose="02020603050405020304" pitchFamily="18" charset="0"/>
                <a:cs typeface="Times New Roman" panose="02020603050405020304" pitchFamily="18" charset="0"/>
              </a:rPr>
              <a:t>on</a:t>
            </a:r>
            <a:r>
              <a:rPr lang="en-IN" sz="2400" b="1" dirty="0">
                <a:solidFill>
                  <a:schemeClr val="accent1">
                    <a:lumMod val="75000"/>
                  </a:schemeClr>
                </a:solidFill>
                <a:latin typeface="Times New Roman" panose="02020603050405020304" pitchFamily="18" charset="0"/>
                <a:cs typeface="Times New Roman" panose="02020603050405020304" pitchFamily="18" charset="0"/>
              </a:rPr>
              <a:t> </a:t>
            </a:r>
            <a:r>
              <a:rPr lang="en-IN" sz="2800" b="1" dirty="0">
                <a:solidFill>
                  <a:schemeClr val="accent1">
                    <a:lumMod val="75000"/>
                  </a:schemeClr>
                </a:solidFill>
                <a:latin typeface="Times New Roman" panose="02020603050405020304" pitchFamily="18" charset="0"/>
                <a:cs typeface="Times New Roman" panose="02020603050405020304" pitchFamily="18" charset="0"/>
              </a:rPr>
              <a:t>popularity</a:t>
            </a:r>
            <a:r>
              <a:rPr lang="en-IN" dirty="0">
                <a:solidFill>
                  <a:schemeClr val="accent1">
                    <a:lumMod val="75000"/>
                  </a:schemeClr>
                </a:solidFill>
              </a:rPr>
              <a:t>.</a:t>
            </a:r>
          </a:p>
        </p:txBody>
      </p:sp>
      <p:sp>
        <p:nvSpPr>
          <p:cNvPr id="3" name="TextBox 2">
            <a:extLst>
              <a:ext uri="{FF2B5EF4-FFF2-40B4-BE49-F238E27FC236}">
                <a16:creationId xmlns:a16="http://schemas.microsoft.com/office/drawing/2014/main" id="{91993CEB-6B20-8B59-0AEB-E24D28AC512C}"/>
              </a:ext>
            </a:extLst>
          </p:cNvPr>
          <p:cNvSpPr txBox="1"/>
          <p:nvPr/>
        </p:nvSpPr>
        <p:spPr>
          <a:xfrm>
            <a:off x="376518" y="793376"/>
            <a:ext cx="7691717"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Top Popular Books</a:t>
            </a:r>
          </a:p>
        </p:txBody>
      </p:sp>
      <p:pic>
        <p:nvPicPr>
          <p:cNvPr id="7" name="Picture 6">
            <a:extLst>
              <a:ext uri="{FF2B5EF4-FFF2-40B4-BE49-F238E27FC236}">
                <a16:creationId xmlns:a16="http://schemas.microsoft.com/office/drawing/2014/main" id="{00A0F4A6-4219-2C08-A4F3-1977D8BF5CA2}"/>
              </a:ext>
            </a:extLst>
          </p:cNvPr>
          <p:cNvPicPr>
            <a:picLocks noChangeAspect="1"/>
          </p:cNvPicPr>
          <p:nvPr/>
        </p:nvPicPr>
        <p:blipFill rotWithShape="1">
          <a:blip r:embed="rId2">
            <a:extLst>
              <a:ext uri="{28A0092B-C50C-407E-A947-70E740481C1C}">
                <a14:useLocalDpi xmlns:a14="http://schemas.microsoft.com/office/drawing/2010/main" val="0"/>
              </a:ext>
            </a:extLst>
          </a:blip>
          <a:srcRect l="10808" t="30029" r="8898" b="-324"/>
          <a:stretch/>
        </p:blipFill>
        <p:spPr>
          <a:xfrm>
            <a:off x="793377" y="1557469"/>
            <a:ext cx="9789458" cy="4564307"/>
          </a:xfrm>
          <a:prstGeom prst="rect">
            <a:avLst/>
          </a:prstGeom>
        </p:spPr>
      </p:pic>
    </p:spTree>
    <p:extLst>
      <p:ext uri="{BB962C8B-B14F-4D97-AF65-F5344CB8AC3E}">
        <p14:creationId xmlns:p14="http://schemas.microsoft.com/office/powerpoint/2010/main" val="3139109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A890BA-C062-1A09-D1B1-BA76A3394A81}"/>
              </a:ext>
            </a:extLst>
          </p:cNvPr>
          <p:cNvSpPr txBox="1"/>
          <p:nvPr/>
        </p:nvSpPr>
        <p:spPr>
          <a:xfrm>
            <a:off x="605118" y="0"/>
            <a:ext cx="8122023" cy="954107"/>
          </a:xfrm>
          <a:prstGeom prst="rect">
            <a:avLst/>
          </a:prstGeom>
          <a:noFill/>
        </p:spPr>
        <p:txBody>
          <a:bodyPr wrap="square" rtlCol="0">
            <a:spAutoFit/>
          </a:bodyPr>
          <a:lstStyle/>
          <a:p>
            <a:r>
              <a:rPr lang="en-IN" sz="2800" b="1" dirty="0">
                <a:solidFill>
                  <a:schemeClr val="accent1">
                    <a:lumMod val="75000"/>
                  </a:schemeClr>
                </a:solidFill>
                <a:latin typeface="Times New Roman" panose="02020603050405020304" pitchFamily="18" charset="0"/>
                <a:cs typeface="Times New Roman" panose="02020603050405020304" pitchFamily="18" charset="0"/>
              </a:rPr>
              <a:t>Collaborative Filtering based Recommendation systems :</a:t>
            </a:r>
          </a:p>
        </p:txBody>
      </p:sp>
      <p:sp>
        <p:nvSpPr>
          <p:cNvPr id="3" name="TextBox 2">
            <a:extLst>
              <a:ext uri="{FF2B5EF4-FFF2-40B4-BE49-F238E27FC236}">
                <a16:creationId xmlns:a16="http://schemas.microsoft.com/office/drawing/2014/main" id="{CB0B73A7-6FF8-E2F4-F00F-D50B873D0B5C}"/>
              </a:ext>
            </a:extLst>
          </p:cNvPr>
          <p:cNvSpPr txBox="1"/>
          <p:nvPr/>
        </p:nvSpPr>
        <p:spPr>
          <a:xfrm>
            <a:off x="605118" y="887506"/>
            <a:ext cx="11134166"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For Collaborative Based Recommendation system, we will filter the books and keep only those with over 100 ratings for the analysis and users rated books more than 10.</a:t>
            </a:r>
          </a:p>
          <a:p>
            <a:r>
              <a:rPr lang="en-US" sz="2400" dirty="0">
                <a:latin typeface="Times New Roman" panose="02020603050405020304" pitchFamily="18" charset="0"/>
                <a:cs typeface="Times New Roman" panose="02020603050405020304" pitchFamily="18" charset="0"/>
              </a:rPr>
              <a:t>For this, we group the books by title, count the number of ratings, and keep only the books with greater than 100 ratings and users rated books more than 10 books</a:t>
            </a:r>
            <a:r>
              <a:rPr lang="en-US" sz="2000" dirty="0"/>
              <a:t>.</a:t>
            </a:r>
            <a:endParaRPr lang="en-IN" sz="2000" dirty="0"/>
          </a:p>
        </p:txBody>
      </p:sp>
      <p:pic>
        <p:nvPicPr>
          <p:cNvPr id="7" name="Picture 6">
            <a:extLst>
              <a:ext uri="{FF2B5EF4-FFF2-40B4-BE49-F238E27FC236}">
                <a16:creationId xmlns:a16="http://schemas.microsoft.com/office/drawing/2014/main" id="{F9D6FD27-BB18-7B9D-4D7B-0A87C0541C39}"/>
              </a:ext>
            </a:extLst>
          </p:cNvPr>
          <p:cNvPicPr>
            <a:picLocks noChangeAspect="1"/>
          </p:cNvPicPr>
          <p:nvPr/>
        </p:nvPicPr>
        <p:blipFill rotWithShape="1">
          <a:blip r:embed="rId2">
            <a:extLst>
              <a:ext uri="{28A0092B-C50C-407E-A947-70E740481C1C}">
                <a14:useLocalDpi xmlns:a14="http://schemas.microsoft.com/office/drawing/2010/main" val="0"/>
              </a:ext>
            </a:extLst>
          </a:blip>
          <a:srcRect l="10000" t="28429" r="10000" b="-9909"/>
          <a:stretch/>
        </p:blipFill>
        <p:spPr>
          <a:xfrm>
            <a:off x="452716" y="2428590"/>
            <a:ext cx="11134166" cy="5093207"/>
          </a:xfrm>
          <a:prstGeom prst="rect">
            <a:avLst/>
          </a:prstGeom>
        </p:spPr>
      </p:pic>
    </p:spTree>
    <p:extLst>
      <p:ext uri="{BB962C8B-B14F-4D97-AF65-F5344CB8AC3E}">
        <p14:creationId xmlns:p14="http://schemas.microsoft.com/office/powerpoint/2010/main" val="2429258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801631-8474-FBFB-24CA-14E71E3FEF0C}"/>
              </a:ext>
            </a:extLst>
          </p:cNvPr>
          <p:cNvPicPr>
            <a:picLocks noChangeAspect="1"/>
          </p:cNvPicPr>
          <p:nvPr/>
        </p:nvPicPr>
        <p:blipFill rotWithShape="1">
          <a:blip r:embed="rId2">
            <a:extLst>
              <a:ext uri="{28A0092B-C50C-407E-A947-70E740481C1C}">
                <a14:useLocalDpi xmlns:a14="http://schemas.microsoft.com/office/drawing/2010/main" val="0"/>
              </a:ext>
            </a:extLst>
          </a:blip>
          <a:srcRect l="8824" t="22248" r="9338" b="11479"/>
          <a:stretch/>
        </p:blipFill>
        <p:spPr>
          <a:xfrm>
            <a:off x="1075765" y="1627094"/>
            <a:ext cx="9977718" cy="4303060"/>
          </a:xfrm>
          <a:prstGeom prst="rect">
            <a:avLst/>
          </a:prstGeom>
        </p:spPr>
      </p:pic>
      <p:sp>
        <p:nvSpPr>
          <p:cNvPr id="2" name="TextBox 1">
            <a:extLst>
              <a:ext uri="{FF2B5EF4-FFF2-40B4-BE49-F238E27FC236}">
                <a16:creationId xmlns:a16="http://schemas.microsoft.com/office/drawing/2014/main" id="{2F819AEA-2D06-CC0C-1E4F-455DECEA9F3C}"/>
              </a:ext>
            </a:extLst>
          </p:cNvPr>
          <p:cNvSpPr txBox="1"/>
          <p:nvPr/>
        </p:nvSpPr>
        <p:spPr>
          <a:xfrm>
            <a:off x="927847" y="363071"/>
            <a:ext cx="7019365"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We will replace column and index with </a:t>
            </a:r>
            <a:r>
              <a:rPr lang="en-IN" sz="2400" dirty="0" err="1">
                <a:latin typeface="Times New Roman" panose="02020603050405020304" pitchFamily="18" charset="0"/>
                <a:cs typeface="Times New Roman" panose="02020603050405020304" pitchFamily="18" charset="0"/>
              </a:rPr>
              <a:t>user_id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5372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70AA61-D8C6-938C-5312-06ED897DF6AD}"/>
              </a:ext>
            </a:extLst>
          </p:cNvPr>
          <p:cNvSpPr txBox="1"/>
          <p:nvPr/>
        </p:nvSpPr>
        <p:spPr>
          <a:xfrm>
            <a:off x="632011" y="242047"/>
            <a:ext cx="8444753"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Deployment of book recommendation system using </a:t>
            </a:r>
            <a:r>
              <a:rPr lang="en-IN" sz="2400" dirty="0" err="1">
                <a:latin typeface="Times New Roman" panose="02020603050405020304" pitchFamily="18" charset="0"/>
                <a:cs typeface="Times New Roman" panose="02020603050405020304" pitchFamily="18" charset="0"/>
              </a:rPr>
              <a:t>streamlit</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3FD0DC0-F776-A532-81F1-005F174693E6}"/>
              </a:ext>
            </a:extLst>
          </p:cNvPr>
          <p:cNvPicPr>
            <a:picLocks noChangeAspect="1"/>
          </p:cNvPicPr>
          <p:nvPr/>
        </p:nvPicPr>
        <p:blipFill rotWithShape="1">
          <a:blip r:embed="rId2">
            <a:extLst>
              <a:ext uri="{28A0092B-C50C-407E-A947-70E740481C1C}">
                <a14:useLocalDpi xmlns:a14="http://schemas.microsoft.com/office/drawing/2010/main" val="0"/>
              </a:ext>
            </a:extLst>
          </a:blip>
          <a:srcRect l="5184" t="15893" r="6015"/>
          <a:stretch/>
        </p:blipFill>
        <p:spPr>
          <a:xfrm>
            <a:off x="632010" y="800091"/>
            <a:ext cx="10826565" cy="5461057"/>
          </a:xfrm>
          <a:prstGeom prst="rect">
            <a:avLst/>
          </a:prstGeom>
        </p:spPr>
      </p:pic>
    </p:spTree>
    <p:extLst>
      <p:ext uri="{BB962C8B-B14F-4D97-AF65-F5344CB8AC3E}">
        <p14:creationId xmlns:p14="http://schemas.microsoft.com/office/powerpoint/2010/main" val="1935856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4739E7-7FC2-612A-35CB-62FB102F838E}"/>
              </a:ext>
            </a:extLst>
          </p:cNvPr>
          <p:cNvSpPr txBox="1"/>
          <p:nvPr/>
        </p:nvSpPr>
        <p:spPr>
          <a:xfrm>
            <a:off x="442913" y="-51663"/>
            <a:ext cx="8127906"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Output displays when running the code:</a:t>
            </a:r>
          </a:p>
        </p:txBody>
      </p:sp>
      <p:pic>
        <p:nvPicPr>
          <p:cNvPr id="8" name="Picture 7">
            <a:extLst>
              <a:ext uri="{FF2B5EF4-FFF2-40B4-BE49-F238E27FC236}">
                <a16:creationId xmlns:a16="http://schemas.microsoft.com/office/drawing/2014/main" id="{766AA7B8-C327-D235-0955-DFA10FE71F30}"/>
              </a:ext>
            </a:extLst>
          </p:cNvPr>
          <p:cNvPicPr>
            <a:picLocks noChangeAspect="1"/>
          </p:cNvPicPr>
          <p:nvPr/>
        </p:nvPicPr>
        <p:blipFill rotWithShape="1">
          <a:blip r:embed="rId2">
            <a:extLst>
              <a:ext uri="{28A0092B-C50C-407E-A947-70E740481C1C}">
                <a14:useLocalDpi xmlns:a14="http://schemas.microsoft.com/office/drawing/2010/main" val="0"/>
              </a:ext>
            </a:extLst>
          </a:blip>
          <a:srcRect l="2427" t="6509" r="5698"/>
          <a:stretch/>
        </p:blipFill>
        <p:spPr>
          <a:xfrm>
            <a:off x="255494" y="1200149"/>
            <a:ext cx="11936506" cy="4943476"/>
          </a:xfrm>
          <a:prstGeom prst="rect">
            <a:avLst/>
          </a:prstGeom>
        </p:spPr>
      </p:pic>
    </p:spTree>
    <p:extLst>
      <p:ext uri="{BB962C8B-B14F-4D97-AF65-F5344CB8AC3E}">
        <p14:creationId xmlns:p14="http://schemas.microsoft.com/office/powerpoint/2010/main" val="3041454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80735B-393F-3625-2250-32D1B0122CB6}"/>
              </a:ext>
            </a:extLst>
          </p:cNvPr>
          <p:cNvSpPr txBox="1"/>
          <p:nvPr/>
        </p:nvSpPr>
        <p:spPr>
          <a:xfrm>
            <a:off x="440391" y="0"/>
            <a:ext cx="9897035"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when entering user-id the output shown as below:</a:t>
            </a:r>
          </a:p>
        </p:txBody>
      </p:sp>
      <p:pic>
        <p:nvPicPr>
          <p:cNvPr id="8" name="Picture 7">
            <a:extLst>
              <a:ext uri="{FF2B5EF4-FFF2-40B4-BE49-F238E27FC236}">
                <a16:creationId xmlns:a16="http://schemas.microsoft.com/office/drawing/2014/main" id="{EE702C1B-0D53-E087-220A-1465372C8967}"/>
              </a:ext>
            </a:extLst>
          </p:cNvPr>
          <p:cNvPicPr>
            <a:picLocks noChangeAspect="1"/>
          </p:cNvPicPr>
          <p:nvPr/>
        </p:nvPicPr>
        <p:blipFill rotWithShape="1">
          <a:blip r:embed="rId2">
            <a:extLst>
              <a:ext uri="{28A0092B-C50C-407E-A947-70E740481C1C}">
                <a14:useLocalDpi xmlns:a14="http://schemas.microsoft.com/office/drawing/2010/main" val="0"/>
              </a:ext>
            </a:extLst>
          </a:blip>
          <a:srcRect t="-2140" r="2059" b="8856"/>
          <a:stretch/>
        </p:blipFill>
        <p:spPr>
          <a:xfrm>
            <a:off x="125506" y="558178"/>
            <a:ext cx="11940988" cy="5528297"/>
          </a:xfrm>
          <a:prstGeom prst="rect">
            <a:avLst/>
          </a:prstGeom>
        </p:spPr>
      </p:pic>
    </p:spTree>
    <p:extLst>
      <p:ext uri="{BB962C8B-B14F-4D97-AF65-F5344CB8AC3E}">
        <p14:creationId xmlns:p14="http://schemas.microsoft.com/office/powerpoint/2010/main" val="1293223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C5FEB4-1DE7-6E8C-517A-D18E9D026D23}"/>
              </a:ext>
            </a:extLst>
          </p:cNvPr>
          <p:cNvSpPr txBox="1"/>
          <p:nvPr/>
        </p:nvSpPr>
        <p:spPr>
          <a:xfrm>
            <a:off x="185738" y="-57152"/>
            <a:ext cx="12006262" cy="954107"/>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When user id is different than other i.e., new user then our system shows top popular books.</a:t>
            </a:r>
          </a:p>
        </p:txBody>
      </p:sp>
      <p:pic>
        <p:nvPicPr>
          <p:cNvPr id="4" name="Picture 3">
            <a:extLst>
              <a:ext uri="{FF2B5EF4-FFF2-40B4-BE49-F238E27FC236}">
                <a16:creationId xmlns:a16="http://schemas.microsoft.com/office/drawing/2014/main" id="{007F8A96-AEC0-EAFE-B6D3-EC76E4A5AFB7}"/>
              </a:ext>
            </a:extLst>
          </p:cNvPr>
          <p:cNvPicPr>
            <a:picLocks noChangeAspect="1"/>
          </p:cNvPicPr>
          <p:nvPr/>
        </p:nvPicPr>
        <p:blipFill rotWithShape="1">
          <a:blip r:embed="rId2">
            <a:extLst>
              <a:ext uri="{28A0092B-C50C-407E-A947-70E740481C1C}">
                <a14:useLocalDpi xmlns:a14="http://schemas.microsoft.com/office/drawing/2010/main" val="0"/>
              </a:ext>
            </a:extLst>
          </a:blip>
          <a:srcRect l="4336" t="11004" r="6015" b="12372"/>
          <a:stretch/>
        </p:blipFill>
        <p:spPr>
          <a:xfrm>
            <a:off x="0" y="1111275"/>
            <a:ext cx="12192000" cy="4975208"/>
          </a:xfrm>
          <a:prstGeom prst="rect">
            <a:avLst/>
          </a:prstGeom>
        </p:spPr>
      </p:pic>
    </p:spTree>
    <p:extLst>
      <p:ext uri="{BB962C8B-B14F-4D97-AF65-F5344CB8AC3E}">
        <p14:creationId xmlns:p14="http://schemas.microsoft.com/office/powerpoint/2010/main" val="4285542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CC03F9-C918-F9D3-AF8F-5B142E0B181E}"/>
              </a:ext>
            </a:extLst>
          </p:cNvPr>
          <p:cNvSpPr txBox="1"/>
          <p:nvPr/>
        </p:nvSpPr>
        <p:spPr>
          <a:xfrm>
            <a:off x="833718" y="268941"/>
            <a:ext cx="3361764" cy="461665"/>
          </a:xfrm>
          <a:prstGeom prst="rect">
            <a:avLst/>
          </a:prstGeom>
          <a:noFill/>
        </p:spPr>
        <p:txBody>
          <a:bodyPr wrap="square" rtlCol="0">
            <a:spAutoFit/>
          </a:bodyPr>
          <a:lstStyle/>
          <a:p>
            <a:r>
              <a:rPr lang="en-IN" sz="2400" b="1" dirty="0">
                <a:solidFill>
                  <a:schemeClr val="accent1">
                    <a:lumMod val="75000"/>
                  </a:schemeClr>
                </a:solidFill>
                <a:latin typeface="Times New Roman" panose="02020603050405020304" pitchFamily="18" charset="0"/>
                <a:cs typeface="Times New Roman" panose="02020603050405020304" pitchFamily="18" charset="0"/>
              </a:rPr>
              <a:t>OBJECTIVES</a:t>
            </a:r>
            <a:r>
              <a:rPr lang="en-IN" sz="2400" b="1" dirty="0">
                <a:latin typeface="Times New Roman" panose="02020603050405020304" pitchFamily="18" charset="0"/>
                <a:cs typeface="Times New Roman" panose="02020603050405020304" pitchFamily="18" charset="0"/>
              </a:rPr>
              <a:t> :-</a:t>
            </a:r>
          </a:p>
        </p:txBody>
      </p:sp>
      <p:sp>
        <p:nvSpPr>
          <p:cNvPr id="3" name="TextBox 2">
            <a:extLst>
              <a:ext uri="{FF2B5EF4-FFF2-40B4-BE49-F238E27FC236}">
                <a16:creationId xmlns:a16="http://schemas.microsoft.com/office/drawing/2014/main" id="{261380A4-5FD4-6017-9A78-00B2F32CF990}"/>
              </a:ext>
            </a:extLst>
          </p:cNvPr>
          <p:cNvSpPr txBox="1"/>
          <p:nvPr/>
        </p:nvSpPr>
        <p:spPr>
          <a:xfrm>
            <a:off x="1116105" y="1008529"/>
            <a:ext cx="9359153" cy="2677656"/>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Book recommendation system helps an organization to create a loyal customer and build trust by them desired products &amp; services for which they come on our site.</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system handle the new customer, who has visited site for first time and recommend product which are currently trending or highly rated and they can also recommend product which bring maximum profit to company.</a:t>
            </a:r>
          </a:p>
        </p:txBody>
      </p:sp>
    </p:spTree>
    <p:extLst>
      <p:ext uri="{BB962C8B-B14F-4D97-AF65-F5344CB8AC3E}">
        <p14:creationId xmlns:p14="http://schemas.microsoft.com/office/powerpoint/2010/main" val="3919706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E1F075-8528-5020-8071-D37AB9ED4350}"/>
              </a:ext>
            </a:extLst>
          </p:cNvPr>
          <p:cNvSpPr txBox="1"/>
          <p:nvPr/>
        </p:nvSpPr>
        <p:spPr>
          <a:xfrm>
            <a:off x="376518" y="242047"/>
            <a:ext cx="5150223" cy="523220"/>
          </a:xfrm>
          <a:prstGeom prst="rect">
            <a:avLst/>
          </a:prstGeom>
          <a:noFill/>
        </p:spPr>
        <p:txBody>
          <a:bodyPr wrap="square" rtlCol="0">
            <a:spAutoFit/>
          </a:bodyPr>
          <a:lstStyle/>
          <a:p>
            <a:r>
              <a:rPr lang="en-IN" sz="2800" b="1" dirty="0">
                <a:solidFill>
                  <a:schemeClr val="accent1">
                    <a:lumMod val="75000"/>
                  </a:schemeClr>
                </a:solidFill>
                <a:latin typeface="Times New Roman" panose="02020603050405020304" pitchFamily="18" charset="0"/>
                <a:cs typeface="Times New Roman" panose="02020603050405020304" pitchFamily="18" charset="0"/>
              </a:rPr>
              <a:t>Challenge faced:</a:t>
            </a:r>
          </a:p>
        </p:txBody>
      </p:sp>
      <p:sp>
        <p:nvSpPr>
          <p:cNvPr id="3" name="TextBox 2">
            <a:extLst>
              <a:ext uri="{FF2B5EF4-FFF2-40B4-BE49-F238E27FC236}">
                <a16:creationId xmlns:a16="http://schemas.microsoft.com/office/drawing/2014/main" id="{D51F5F81-5445-2C69-589A-3FFF7BFBD640}"/>
              </a:ext>
            </a:extLst>
          </p:cNvPr>
          <p:cNvSpPr txBox="1"/>
          <p:nvPr/>
        </p:nvSpPr>
        <p:spPr>
          <a:xfrm>
            <a:off x="564776" y="1035424"/>
            <a:ext cx="11389659" cy="3816429"/>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1.The dataset has three different files, each has different feature.so dataset is large its complicated to merge it and removing duplicated and null values.</a:t>
            </a:r>
          </a:p>
          <a:p>
            <a:r>
              <a:rPr lang="en-IN" sz="2800" dirty="0">
                <a:latin typeface="Times New Roman" panose="02020603050405020304" pitchFamily="18" charset="0"/>
                <a:cs typeface="Times New Roman" panose="02020603050405020304" pitchFamily="18" charset="0"/>
              </a:rPr>
              <a:t>2.We had faced some challenges to  get good data by using EDA analysis technique.</a:t>
            </a:r>
          </a:p>
          <a:p>
            <a:r>
              <a:rPr lang="en-IN" sz="2800" dirty="0">
                <a:latin typeface="Times New Roman" panose="02020603050405020304" pitchFamily="18" charset="0"/>
                <a:cs typeface="Times New Roman" panose="02020603050405020304" pitchFamily="18" charset="0"/>
              </a:rPr>
              <a:t>3.We build popularity based and collaborative filtering based model to get best recommendation of book to users.</a:t>
            </a:r>
          </a:p>
          <a:p>
            <a:r>
              <a:rPr lang="en-IN" sz="2800" dirty="0">
                <a:latin typeface="Times New Roman" panose="02020603050405020304" pitchFamily="18" charset="0"/>
                <a:cs typeface="Times New Roman" panose="02020603050405020304" pitchFamily="18" charset="0"/>
              </a:rPr>
              <a:t>4.After choosing model we build deployment file by using </a:t>
            </a:r>
            <a:r>
              <a:rPr lang="en-IN" sz="2800" dirty="0" err="1">
                <a:latin typeface="Times New Roman" panose="02020603050405020304" pitchFamily="18" charset="0"/>
                <a:cs typeface="Times New Roman" panose="02020603050405020304" pitchFamily="18" charset="0"/>
              </a:rPr>
              <a:t>streamlit</a:t>
            </a:r>
            <a:r>
              <a:rPr lang="en-IN" sz="2800" dirty="0">
                <a:latin typeface="Times New Roman" panose="02020603050405020304" pitchFamily="18" charset="0"/>
                <a:cs typeface="Times New Roman" panose="02020603050405020304" pitchFamily="18" charset="0"/>
              </a:rPr>
              <a:t> its little complex to build it.</a:t>
            </a:r>
          </a:p>
          <a:p>
            <a:endParaRPr lang="en-IN" dirty="0"/>
          </a:p>
        </p:txBody>
      </p:sp>
    </p:spTree>
    <p:extLst>
      <p:ext uri="{BB962C8B-B14F-4D97-AF65-F5344CB8AC3E}">
        <p14:creationId xmlns:p14="http://schemas.microsoft.com/office/powerpoint/2010/main" val="2007526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0FD3C4-7CA8-FCF8-0B1C-9419B0382CEC}"/>
              </a:ext>
            </a:extLst>
          </p:cNvPr>
          <p:cNvSpPr txBox="1"/>
          <p:nvPr/>
        </p:nvSpPr>
        <p:spPr>
          <a:xfrm>
            <a:off x="457200" y="228600"/>
            <a:ext cx="8485094" cy="523220"/>
          </a:xfrm>
          <a:prstGeom prst="rect">
            <a:avLst/>
          </a:prstGeom>
          <a:noFill/>
        </p:spPr>
        <p:txBody>
          <a:bodyPr wrap="square" rtlCol="0">
            <a:spAutoFit/>
          </a:bodyPr>
          <a:lstStyle/>
          <a:p>
            <a:r>
              <a:rPr lang="en-IN" sz="2800" b="1" dirty="0">
                <a:solidFill>
                  <a:schemeClr val="accent1">
                    <a:lumMod val="75000"/>
                  </a:schemeClr>
                </a:solidFill>
                <a:latin typeface="Times New Roman" panose="02020603050405020304" pitchFamily="18" charset="0"/>
                <a:cs typeface="Times New Roman" panose="02020603050405020304" pitchFamily="18" charset="0"/>
              </a:rPr>
              <a:t>Overcome the challenges:-</a:t>
            </a:r>
          </a:p>
        </p:txBody>
      </p:sp>
      <p:sp>
        <p:nvSpPr>
          <p:cNvPr id="3" name="TextBox 2">
            <a:extLst>
              <a:ext uri="{FF2B5EF4-FFF2-40B4-BE49-F238E27FC236}">
                <a16:creationId xmlns:a16="http://schemas.microsoft.com/office/drawing/2014/main" id="{A941B7AB-DB56-C001-40FF-7B9C665A6F73}"/>
              </a:ext>
            </a:extLst>
          </p:cNvPr>
          <p:cNvSpPr txBox="1"/>
          <p:nvPr/>
        </p:nvSpPr>
        <p:spPr>
          <a:xfrm>
            <a:off x="578223" y="968188"/>
            <a:ext cx="11013142" cy="3785652"/>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1.To getting good data we try different EDA techniques and different analysis on given data</a:t>
            </a:r>
          </a:p>
          <a:p>
            <a:r>
              <a:rPr lang="en-IN" sz="2400" dirty="0">
                <a:latin typeface="Times New Roman" panose="02020603050405020304" pitchFamily="18" charset="0"/>
                <a:cs typeface="Times New Roman" panose="02020603050405020304" pitchFamily="18" charset="0"/>
              </a:rPr>
              <a:t>2.Also perform some visualization for better understanding.</a:t>
            </a:r>
          </a:p>
          <a:p>
            <a:r>
              <a:rPr lang="en-IN" sz="2400" dirty="0">
                <a:latin typeface="Times New Roman" panose="02020603050405020304" pitchFamily="18" charset="0"/>
                <a:cs typeface="Times New Roman" panose="02020603050405020304" pitchFamily="18" charset="0"/>
              </a:rPr>
              <a:t>3.Firstly choose most popular books from given data using popularity based recommendation system.</a:t>
            </a:r>
          </a:p>
          <a:p>
            <a:r>
              <a:rPr lang="en-IN" sz="2400" dirty="0">
                <a:latin typeface="Times New Roman" panose="02020603050405020304" pitchFamily="18" charset="0"/>
                <a:cs typeface="Times New Roman" panose="02020603050405020304" pitchFamily="18" charset="0"/>
              </a:rPr>
              <a:t>4. After build collaborative filtering based model by installing some libraries, packages.</a:t>
            </a:r>
          </a:p>
          <a:p>
            <a:r>
              <a:rPr lang="en-IN" sz="2400" dirty="0">
                <a:latin typeface="Times New Roman" panose="02020603050405020304" pitchFamily="18" charset="0"/>
                <a:cs typeface="Times New Roman" panose="02020603050405020304" pitchFamily="18" charset="0"/>
              </a:rPr>
              <a:t>5.Challenges faced more but its overcome by searching some documentation ,research paper, project guide to solve this all errors.</a:t>
            </a:r>
          </a:p>
          <a:p>
            <a:r>
              <a:rPr lang="en-IN" sz="2400" dirty="0">
                <a:latin typeface="Times New Roman" panose="02020603050405020304" pitchFamily="18" charset="0"/>
                <a:cs typeface="Times New Roman" panose="02020603050405020304" pitchFamily="18" charset="0"/>
              </a:rPr>
              <a:t>6.At deployment of book recommendation system its more complex to build it but by using different sources we overcome it .</a:t>
            </a:r>
          </a:p>
        </p:txBody>
      </p:sp>
    </p:spTree>
    <p:extLst>
      <p:ext uri="{BB962C8B-B14F-4D97-AF65-F5344CB8AC3E}">
        <p14:creationId xmlns:p14="http://schemas.microsoft.com/office/powerpoint/2010/main" val="3280968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DF59A4-83EA-98EF-53A5-D2AA2BED70CA}"/>
              </a:ext>
            </a:extLst>
          </p:cNvPr>
          <p:cNvSpPr txBox="1"/>
          <p:nvPr/>
        </p:nvSpPr>
        <p:spPr>
          <a:xfrm>
            <a:off x="4329953" y="2433917"/>
            <a:ext cx="6548718" cy="646331"/>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43950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D685C7-EFD1-8F84-BE72-B74044A557A2}"/>
              </a:ext>
            </a:extLst>
          </p:cNvPr>
          <p:cNvSpPr txBox="1"/>
          <p:nvPr/>
        </p:nvSpPr>
        <p:spPr>
          <a:xfrm>
            <a:off x="268941" y="188259"/>
            <a:ext cx="5096435" cy="523220"/>
          </a:xfrm>
          <a:prstGeom prst="rect">
            <a:avLst/>
          </a:prstGeom>
          <a:noFill/>
        </p:spPr>
        <p:txBody>
          <a:bodyPr wrap="square" rtlCol="0">
            <a:spAutoFit/>
          </a:bodyPr>
          <a:lstStyle/>
          <a:p>
            <a:r>
              <a:rPr lang="en-IN" sz="2800" b="1" dirty="0">
                <a:solidFill>
                  <a:schemeClr val="accent1">
                    <a:lumMod val="75000"/>
                  </a:schemeClr>
                </a:solidFill>
                <a:latin typeface="Times New Roman" panose="02020603050405020304" pitchFamily="18" charset="0"/>
                <a:cs typeface="Times New Roman" panose="02020603050405020304" pitchFamily="18" charset="0"/>
              </a:rPr>
              <a:t>Business Problems</a:t>
            </a:r>
          </a:p>
        </p:txBody>
      </p:sp>
      <p:sp>
        <p:nvSpPr>
          <p:cNvPr id="4" name="TextBox 3">
            <a:extLst>
              <a:ext uri="{FF2B5EF4-FFF2-40B4-BE49-F238E27FC236}">
                <a16:creationId xmlns:a16="http://schemas.microsoft.com/office/drawing/2014/main" id="{BC91DB13-3256-06E6-7040-C5D7609F1B60}"/>
              </a:ext>
            </a:extLst>
          </p:cNvPr>
          <p:cNvSpPr txBox="1"/>
          <p:nvPr/>
        </p:nvSpPr>
        <p:spPr>
          <a:xfrm>
            <a:off x="564776" y="1223682"/>
            <a:ext cx="11389659" cy="3693319"/>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Book Recommendation systems :</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book recommendation systems has strong impact on worlds economy.</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book recommendation system has faces challenges to recommend books to new users.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Also some users not give any ratings so its little challenges to finding more rating books </a:t>
            </a:r>
          </a:p>
          <a:p>
            <a:r>
              <a:rPr lang="en-IN" sz="2400" dirty="0">
                <a:latin typeface="Times New Roman" panose="02020603050405020304" pitchFamily="18" charset="0"/>
                <a:cs typeface="Times New Roman" panose="02020603050405020304" pitchFamily="18" charset="0"/>
              </a:rPr>
              <a:t>     and average of ratings.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lack of data is also challenging to recommend books to users.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If many user buy same product but do not leave any ratings ,it become difficult for recommendation system to recommend that particular product.</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Changing trend of product suddenly, its difficult to recommend quick changes in trend.</a:t>
            </a:r>
          </a:p>
          <a:p>
            <a:endParaRPr lang="en-IN" dirty="0"/>
          </a:p>
        </p:txBody>
      </p:sp>
    </p:spTree>
    <p:extLst>
      <p:ext uri="{BB962C8B-B14F-4D97-AF65-F5344CB8AC3E}">
        <p14:creationId xmlns:p14="http://schemas.microsoft.com/office/powerpoint/2010/main" val="1324706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694D05-C70D-4628-5B33-BD39DB0DED5E}"/>
              </a:ext>
            </a:extLst>
          </p:cNvPr>
          <p:cNvSpPr txBox="1"/>
          <p:nvPr/>
        </p:nvSpPr>
        <p:spPr>
          <a:xfrm>
            <a:off x="443753" y="201706"/>
            <a:ext cx="5271247" cy="523220"/>
          </a:xfrm>
          <a:prstGeom prst="rect">
            <a:avLst/>
          </a:prstGeom>
          <a:noFill/>
        </p:spPr>
        <p:txBody>
          <a:bodyPr wrap="square" rtlCol="0">
            <a:spAutoFit/>
          </a:bodyPr>
          <a:lstStyle/>
          <a:p>
            <a:r>
              <a:rPr lang="en-IN" sz="2800" b="1" dirty="0">
                <a:solidFill>
                  <a:schemeClr val="accent1">
                    <a:lumMod val="75000"/>
                  </a:schemeClr>
                </a:solidFill>
                <a:latin typeface="Times New Roman" panose="02020603050405020304" pitchFamily="18" charset="0"/>
                <a:cs typeface="Times New Roman" panose="02020603050405020304" pitchFamily="18" charset="0"/>
              </a:rPr>
              <a:t>Project</a:t>
            </a:r>
            <a:r>
              <a:rPr lang="en-IN" sz="2400" b="1" dirty="0">
                <a:solidFill>
                  <a:schemeClr val="accent1">
                    <a:lumMod val="75000"/>
                  </a:schemeClr>
                </a:solidFill>
                <a:latin typeface="Times New Roman" panose="02020603050405020304" pitchFamily="18" charset="0"/>
                <a:cs typeface="Times New Roman" panose="02020603050405020304" pitchFamily="18" charset="0"/>
              </a:rPr>
              <a:t> </a:t>
            </a:r>
            <a:r>
              <a:rPr lang="en-IN" sz="2800" b="1" dirty="0">
                <a:solidFill>
                  <a:schemeClr val="accent1">
                    <a:lumMod val="75000"/>
                  </a:schemeClr>
                </a:solidFill>
                <a:latin typeface="Times New Roman" panose="02020603050405020304" pitchFamily="18" charset="0"/>
                <a:cs typeface="Times New Roman" panose="02020603050405020304" pitchFamily="18" charset="0"/>
              </a:rPr>
              <a:t>Architecture</a:t>
            </a:r>
            <a:endParaRPr lang="en-IN" sz="24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5CE8DF2-22F7-67D8-F09F-A64C55DAAB72}"/>
              </a:ext>
            </a:extLst>
          </p:cNvPr>
          <p:cNvSpPr txBox="1"/>
          <p:nvPr/>
        </p:nvSpPr>
        <p:spPr>
          <a:xfrm>
            <a:off x="672353" y="1169894"/>
            <a:ext cx="11147612" cy="2585323"/>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1.Define problem</a:t>
            </a:r>
          </a:p>
          <a:p>
            <a:r>
              <a:rPr lang="en-IN" sz="2400" dirty="0">
                <a:latin typeface="Times New Roman" panose="02020603050405020304" pitchFamily="18" charset="0"/>
                <a:cs typeface="Times New Roman" panose="02020603050405020304" pitchFamily="18" charset="0"/>
              </a:rPr>
              <a:t>2.Collecting and Reading data set</a:t>
            </a:r>
          </a:p>
          <a:p>
            <a:r>
              <a:rPr lang="en-IN" sz="2400" dirty="0">
                <a:latin typeface="Times New Roman" panose="02020603050405020304" pitchFamily="18" charset="0"/>
                <a:cs typeface="Times New Roman" panose="02020603050405020304" pitchFamily="18" charset="0"/>
              </a:rPr>
              <a:t>3.EDA{Exploratory data Analysis}</a:t>
            </a:r>
          </a:p>
          <a:p>
            <a:r>
              <a:rPr lang="en-IN" sz="2400" dirty="0">
                <a:latin typeface="Times New Roman" panose="02020603050405020304" pitchFamily="18" charset="0"/>
                <a:cs typeface="Times New Roman" panose="02020603050405020304" pitchFamily="18" charset="0"/>
              </a:rPr>
              <a:t>4.Data cleaning/Data Preprocessing.</a:t>
            </a:r>
          </a:p>
          <a:p>
            <a:r>
              <a:rPr lang="en-IN" sz="2400" dirty="0">
                <a:latin typeface="Times New Roman" panose="02020603050405020304" pitchFamily="18" charset="0"/>
                <a:cs typeface="Times New Roman" panose="02020603050405020304" pitchFamily="18" charset="0"/>
              </a:rPr>
              <a:t>5.Build a model.</a:t>
            </a:r>
          </a:p>
          <a:p>
            <a:r>
              <a:rPr lang="en-IN" sz="2400" dirty="0">
                <a:latin typeface="Times New Roman" panose="02020603050405020304" pitchFamily="18" charset="0"/>
                <a:cs typeface="Times New Roman" panose="02020603050405020304" pitchFamily="18" charset="0"/>
              </a:rPr>
              <a:t>6.Deployment the system using </a:t>
            </a:r>
            <a:r>
              <a:rPr lang="en-IN" sz="2400" dirty="0" err="1">
                <a:latin typeface="Times New Roman" panose="02020603050405020304" pitchFamily="18" charset="0"/>
                <a:cs typeface="Times New Roman" panose="02020603050405020304" pitchFamily="18" charset="0"/>
              </a:rPr>
              <a:t>streamlit</a:t>
            </a:r>
            <a:r>
              <a:rPr lang="en-IN" sz="2400"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1474443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842380-1AC0-7D78-6239-958E6A4F592D}"/>
              </a:ext>
            </a:extLst>
          </p:cNvPr>
          <p:cNvSpPr txBox="1"/>
          <p:nvPr/>
        </p:nvSpPr>
        <p:spPr>
          <a:xfrm>
            <a:off x="349624" y="268941"/>
            <a:ext cx="5177117" cy="523220"/>
          </a:xfrm>
          <a:prstGeom prst="rect">
            <a:avLst/>
          </a:prstGeom>
          <a:noFill/>
        </p:spPr>
        <p:txBody>
          <a:bodyPr wrap="square" rtlCol="0">
            <a:spAutoFit/>
          </a:bodyPr>
          <a:lstStyle/>
          <a:p>
            <a:r>
              <a:rPr lang="en-IN" sz="2800" b="1" dirty="0">
                <a:solidFill>
                  <a:schemeClr val="accent1">
                    <a:lumMod val="75000"/>
                  </a:schemeClr>
                </a:solidFill>
                <a:latin typeface="Times New Roman" panose="02020603050405020304" pitchFamily="18" charset="0"/>
                <a:cs typeface="Times New Roman" panose="02020603050405020304" pitchFamily="18" charset="0"/>
              </a:rPr>
              <a:t>Exploratory Data Analysis</a:t>
            </a:r>
          </a:p>
        </p:txBody>
      </p:sp>
      <p:sp>
        <p:nvSpPr>
          <p:cNvPr id="3" name="TextBox 2">
            <a:extLst>
              <a:ext uri="{FF2B5EF4-FFF2-40B4-BE49-F238E27FC236}">
                <a16:creationId xmlns:a16="http://schemas.microsoft.com/office/drawing/2014/main" id="{C49EAEC7-8FA2-779A-52AF-F610BA6156E3}"/>
              </a:ext>
            </a:extLst>
          </p:cNvPr>
          <p:cNvSpPr txBox="1"/>
          <p:nvPr/>
        </p:nvSpPr>
        <p:spPr>
          <a:xfrm>
            <a:off x="551329" y="1183341"/>
            <a:ext cx="11335871" cy="2585323"/>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1.Analyze the data</a:t>
            </a:r>
          </a:p>
          <a:p>
            <a:r>
              <a:rPr lang="en-IN" sz="2400" dirty="0">
                <a:latin typeface="Times New Roman" panose="02020603050405020304" pitchFamily="18" charset="0"/>
                <a:cs typeface="Times New Roman" panose="02020603050405020304" pitchFamily="18" charset="0"/>
              </a:rPr>
              <a:t>2.Cleaning data</a:t>
            </a:r>
          </a:p>
          <a:p>
            <a:r>
              <a:rPr lang="en-IN" sz="2400" dirty="0">
                <a:latin typeface="Times New Roman" panose="02020603050405020304" pitchFamily="18" charset="0"/>
                <a:cs typeface="Times New Roman" panose="02020603050405020304" pitchFamily="18" charset="0"/>
              </a:rPr>
              <a:t>3.Merged Data Set</a:t>
            </a:r>
          </a:p>
          <a:p>
            <a:r>
              <a:rPr lang="en-IN" sz="2400" dirty="0">
                <a:latin typeface="Times New Roman" panose="02020603050405020304" pitchFamily="18" charset="0"/>
                <a:cs typeface="Times New Roman" panose="02020603050405020304" pitchFamily="18" charset="0"/>
              </a:rPr>
              <a:t>4.Visualization</a:t>
            </a:r>
          </a:p>
          <a:p>
            <a:r>
              <a:rPr lang="en-IN" sz="2400" dirty="0">
                <a:latin typeface="Times New Roman" panose="02020603050405020304" pitchFamily="18" charset="0"/>
                <a:cs typeface="Times New Roman" panose="02020603050405020304" pitchFamily="18" charset="0"/>
              </a:rPr>
              <a:t>5.Imputation technique</a:t>
            </a:r>
          </a:p>
          <a:p>
            <a:r>
              <a:rPr lang="en-IN" sz="2400" dirty="0">
                <a:latin typeface="Times New Roman" panose="02020603050405020304" pitchFamily="18" charset="0"/>
                <a:cs typeface="Times New Roman" panose="02020603050405020304" pitchFamily="18" charset="0"/>
              </a:rPr>
              <a:t>6.Building different model </a:t>
            </a:r>
          </a:p>
          <a:p>
            <a:r>
              <a:rPr lang="en-IN" dirty="0"/>
              <a:t> </a:t>
            </a:r>
          </a:p>
        </p:txBody>
      </p:sp>
    </p:spTree>
    <p:extLst>
      <p:ext uri="{BB962C8B-B14F-4D97-AF65-F5344CB8AC3E}">
        <p14:creationId xmlns:p14="http://schemas.microsoft.com/office/powerpoint/2010/main" val="4269507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763584-378E-B26A-D31C-92F396C23E02}"/>
              </a:ext>
            </a:extLst>
          </p:cNvPr>
          <p:cNvSpPr txBox="1"/>
          <p:nvPr/>
        </p:nvSpPr>
        <p:spPr>
          <a:xfrm>
            <a:off x="537882" y="134471"/>
            <a:ext cx="4222377" cy="523220"/>
          </a:xfrm>
          <a:prstGeom prst="rect">
            <a:avLst/>
          </a:prstGeom>
          <a:noFill/>
        </p:spPr>
        <p:txBody>
          <a:bodyPr wrap="square" rtlCol="0">
            <a:spAutoFit/>
          </a:bodyPr>
          <a:lstStyle/>
          <a:p>
            <a:r>
              <a:rPr lang="en-IN" sz="2800" b="1" dirty="0">
                <a:solidFill>
                  <a:schemeClr val="accent1">
                    <a:lumMod val="75000"/>
                  </a:schemeClr>
                </a:solidFill>
                <a:latin typeface="Times New Roman" panose="02020603050405020304" pitchFamily="18" charset="0"/>
                <a:cs typeface="Times New Roman" panose="02020603050405020304" pitchFamily="18" charset="0"/>
              </a:rPr>
              <a:t>Data Set Details:</a:t>
            </a:r>
          </a:p>
        </p:txBody>
      </p:sp>
      <p:sp>
        <p:nvSpPr>
          <p:cNvPr id="5" name="TextBox 4">
            <a:extLst>
              <a:ext uri="{FF2B5EF4-FFF2-40B4-BE49-F238E27FC236}">
                <a16:creationId xmlns:a16="http://schemas.microsoft.com/office/drawing/2014/main" id="{8B0B3469-F353-E1F2-50E1-F624B4FE4569}"/>
              </a:ext>
            </a:extLst>
          </p:cNvPr>
          <p:cNvSpPr txBox="1"/>
          <p:nvPr/>
        </p:nvSpPr>
        <p:spPr>
          <a:xfrm>
            <a:off x="860612" y="793376"/>
            <a:ext cx="11134164" cy="1107996"/>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1.This data set consist of 1031136 entries.</a:t>
            </a:r>
          </a:p>
          <a:p>
            <a:r>
              <a:rPr lang="en-IN" sz="2400" dirty="0">
                <a:latin typeface="Times New Roman" panose="02020603050405020304" pitchFamily="18" charset="0"/>
                <a:cs typeface="Times New Roman" panose="02020603050405020304" pitchFamily="18" charset="0"/>
              </a:rPr>
              <a:t>2.And 3 required features.</a:t>
            </a:r>
          </a:p>
          <a:p>
            <a:endParaRPr lang="en-IN" dirty="0"/>
          </a:p>
        </p:txBody>
      </p:sp>
      <p:pic>
        <p:nvPicPr>
          <p:cNvPr id="9" name="Picture 8">
            <a:extLst>
              <a:ext uri="{FF2B5EF4-FFF2-40B4-BE49-F238E27FC236}">
                <a16:creationId xmlns:a16="http://schemas.microsoft.com/office/drawing/2014/main" id="{19AEB938-0B66-3434-206D-795F245E2ABE}"/>
              </a:ext>
            </a:extLst>
          </p:cNvPr>
          <p:cNvPicPr>
            <a:picLocks noChangeAspect="1"/>
          </p:cNvPicPr>
          <p:nvPr/>
        </p:nvPicPr>
        <p:blipFill rotWithShape="1">
          <a:blip r:embed="rId3">
            <a:extLst>
              <a:ext uri="{28A0092B-C50C-407E-A947-70E740481C1C}">
                <a14:useLocalDpi xmlns:a14="http://schemas.microsoft.com/office/drawing/2010/main" val="0"/>
              </a:ext>
            </a:extLst>
          </a:blip>
          <a:srcRect l="11360" t="29497" r="42316" b="13343"/>
          <a:stretch/>
        </p:blipFill>
        <p:spPr>
          <a:xfrm>
            <a:off x="712694" y="2264984"/>
            <a:ext cx="9654987" cy="3886200"/>
          </a:xfrm>
          <a:prstGeom prst="rect">
            <a:avLst/>
          </a:prstGeom>
        </p:spPr>
      </p:pic>
    </p:spTree>
    <p:extLst>
      <p:ext uri="{BB962C8B-B14F-4D97-AF65-F5344CB8AC3E}">
        <p14:creationId xmlns:p14="http://schemas.microsoft.com/office/powerpoint/2010/main" val="3908550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A71DF7-1A74-BBEF-0BD0-ECC767980726}"/>
              </a:ext>
            </a:extLst>
          </p:cNvPr>
          <p:cNvSpPr txBox="1"/>
          <p:nvPr/>
        </p:nvSpPr>
        <p:spPr>
          <a:xfrm>
            <a:off x="322729" y="242047"/>
            <a:ext cx="3429000"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Cleaning Data:</a:t>
            </a:r>
          </a:p>
        </p:txBody>
      </p:sp>
      <p:sp>
        <p:nvSpPr>
          <p:cNvPr id="3" name="TextBox 2">
            <a:extLst>
              <a:ext uri="{FF2B5EF4-FFF2-40B4-BE49-F238E27FC236}">
                <a16:creationId xmlns:a16="http://schemas.microsoft.com/office/drawing/2014/main" id="{CBB94144-6E8F-ED2A-E2B9-84DC422A64BB}"/>
              </a:ext>
            </a:extLst>
          </p:cNvPr>
          <p:cNvSpPr txBox="1"/>
          <p:nvPr/>
        </p:nvSpPr>
        <p:spPr>
          <a:xfrm>
            <a:off x="591671" y="1062318"/>
            <a:ext cx="11389658" cy="1200329"/>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1.Missing value Imputation:</a:t>
            </a:r>
          </a:p>
          <a:p>
            <a:r>
              <a:rPr lang="en-IN" sz="2400" dirty="0">
                <a:latin typeface="Times New Roman" panose="02020603050405020304" pitchFamily="18" charset="0"/>
                <a:cs typeface="Times New Roman" panose="02020603050405020304" pitchFamily="18" charset="0"/>
              </a:rPr>
              <a:t>2.The required feature contain Zero null value.so we continue with that dataset.</a:t>
            </a:r>
          </a:p>
          <a:p>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FD52693-C897-3E70-32B3-57FA9637A78B}"/>
              </a:ext>
            </a:extLst>
          </p:cNvPr>
          <p:cNvPicPr>
            <a:picLocks noChangeAspect="1"/>
          </p:cNvPicPr>
          <p:nvPr/>
        </p:nvPicPr>
        <p:blipFill rotWithShape="1">
          <a:blip r:embed="rId2">
            <a:extLst>
              <a:ext uri="{28A0092B-C50C-407E-A947-70E740481C1C}">
                <a14:useLocalDpi xmlns:a14="http://schemas.microsoft.com/office/drawing/2010/main" val="0"/>
              </a:ext>
            </a:extLst>
          </a:blip>
          <a:srcRect l="9375" t="36612" r="50919" b="42751"/>
          <a:stretch/>
        </p:blipFill>
        <p:spPr>
          <a:xfrm>
            <a:off x="1277471" y="3157532"/>
            <a:ext cx="7194176" cy="2205319"/>
          </a:xfrm>
          <a:prstGeom prst="rect">
            <a:avLst/>
          </a:prstGeom>
        </p:spPr>
      </p:pic>
    </p:spTree>
    <p:extLst>
      <p:ext uri="{BB962C8B-B14F-4D97-AF65-F5344CB8AC3E}">
        <p14:creationId xmlns:p14="http://schemas.microsoft.com/office/powerpoint/2010/main" val="3442995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0AEBAD-9B62-1CB1-30DE-EDC1DBD79DD4}"/>
              </a:ext>
            </a:extLst>
          </p:cNvPr>
          <p:cNvSpPr txBox="1"/>
          <p:nvPr/>
        </p:nvSpPr>
        <p:spPr>
          <a:xfrm>
            <a:off x="793376" y="161365"/>
            <a:ext cx="5123330" cy="523220"/>
          </a:xfrm>
          <a:prstGeom prst="rect">
            <a:avLst/>
          </a:prstGeom>
          <a:noFill/>
        </p:spPr>
        <p:txBody>
          <a:bodyPr wrap="square" rtlCol="0">
            <a:spAutoFit/>
          </a:bodyPr>
          <a:lstStyle/>
          <a:p>
            <a:r>
              <a:rPr lang="en-IN" sz="2800" b="1" dirty="0">
                <a:solidFill>
                  <a:schemeClr val="accent1">
                    <a:lumMod val="75000"/>
                  </a:schemeClr>
                </a:solidFill>
                <a:latin typeface="Times New Roman" panose="02020603050405020304" pitchFamily="18" charset="0"/>
                <a:cs typeface="Times New Roman" panose="02020603050405020304" pitchFamily="18" charset="0"/>
              </a:rPr>
              <a:t>EDA</a:t>
            </a:r>
            <a:r>
              <a:rPr lang="en-IN" sz="2400" b="1" dirty="0">
                <a:solidFill>
                  <a:schemeClr val="accent1">
                    <a:lumMod val="75000"/>
                  </a:schemeClr>
                </a:solidFill>
                <a:latin typeface="Times New Roman" panose="02020603050405020304" pitchFamily="18" charset="0"/>
                <a:cs typeface="Times New Roman" panose="02020603050405020304" pitchFamily="18" charset="0"/>
              </a:rPr>
              <a:t>[</a:t>
            </a:r>
            <a:r>
              <a:rPr lang="en-IN" sz="2800" b="1" dirty="0">
                <a:solidFill>
                  <a:schemeClr val="accent1">
                    <a:lumMod val="75000"/>
                  </a:schemeClr>
                </a:solidFill>
                <a:latin typeface="Times New Roman" panose="02020603050405020304" pitchFamily="18" charset="0"/>
                <a:cs typeface="Times New Roman" panose="02020603050405020304" pitchFamily="18" charset="0"/>
              </a:rPr>
              <a:t>Exploratory</a:t>
            </a:r>
            <a:r>
              <a:rPr lang="en-IN" sz="2400" b="1" dirty="0">
                <a:solidFill>
                  <a:schemeClr val="accent1">
                    <a:lumMod val="75000"/>
                  </a:schemeClr>
                </a:solidFill>
                <a:latin typeface="Times New Roman" panose="02020603050405020304" pitchFamily="18" charset="0"/>
                <a:cs typeface="Times New Roman" panose="02020603050405020304" pitchFamily="18" charset="0"/>
              </a:rPr>
              <a:t> Data Analysis]</a:t>
            </a:r>
          </a:p>
        </p:txBody>
      </p:sp>
      <p:sp>
        <p:nvSpPr>
          <p:cNvPr id="4" name="TextBox 3">
            <a:extLst>
              <a:ext uri="{FF2B5EF4-FFF2-40B4-BE49-F238E27FC236}">
                <a16:creationId xmlns:a16="http://schemas.microsoft.com/office/drawing/2014/main" id="{A0BC9D97-7525-E38A-2967-24F025C5ACC9}"/>
              </a:ext>
            </a:extLst>
          </p:cNvPr>
          <p:cNvSpPr txBox="1"/>
          <p:nvPr/>
        </p:nvSpPr>
        <p:spPr>
          <a:xfrm>
            <a:off x="793376" y="747847"/>
            <a:ext cx="11577917" cy="1846659"/>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1.Drop duplicated value from dataset.</a:t>
            </a:r>
          </a:p>
          <a:p>
            <a:r>
              <a:rPr lang="en-IN" sz="2400" dirty="0">
                <a:latin typeface="Times New Roman" panose="02020603050405020304" pitchFamily="18" charset="0"/>
                <a:cs typeface="Times New Roman" panose="02020603050405020304" pitchFamily="18" charset="0"/>
              </a:rPr>
              <a:t>2.Group dataset using book title feature.</a:t>
            </a:r>
          </a:p>
          <a:p>
            <a:r>
              <a:rPr lang="en-IN" sz="2400" dirty="0">
                <a:latin typeface="Times New Roman" panose="02020603050405020304" pitchFamily="18" charset="0"/>
                <a:cs typeface="Times New Roman" panose="02020603050405020304" pitchFamily="18" charset="0"/>
              </a:rPr>
              <a:t>3.After that finding top 30 popular books data.</a:t>
            </a:r>
          </a:p>
          <a:p>
            <a:endParaRPr lang="en-IN" sz="2400" dirty="0">
              <a:latin typeface="Times New Roman" panose="02020603050405020304" pitchFamily="18"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969B7580-7F4C-37E8-B974-686E9E6FA994}"/>
              </a:ext>
            </a:extLst>
          </p:cNvPr>
          <p:cNvPicPr>
            <a:picLocks noChangeAspect="1"/>
          </p:cNvPicPr>
          <p:nvPr/>
        </p:nvPicPr>
        <p:blipFill rotWithShape="1">
          <a:blip r:embed="rId2">
            <a:extLst>
              <a:ext uri="{28A0092B-C50C-407E-A947-70E740481C1C}">
                <a14:useLocalDpi xmlns:a14="http://schemas.microsoft.com/office/drawing/2010/main" val="0"/>
              </a:ext>
            </a:extLst>
          </a:blip>
          <a:srcRect l="10699" t="41302" r="10882"/>
          <a:stretch/>
        </p:blipFill>
        <p:spPr>
          <a:xfrm>
            <a:off x="0" y="2284594"/>
            <a:ext cx="11743764" cy="3811271"/>
          </a:xfrm>
          <a:prstGeom prst="rect">
            <a:avLst/>
          </a:prstGeom>
        </p:spPr>
      </p:pic>
    </p:spTree>
    <p:extLst>
      <p:ext uri="{BB962C8B-B14F-4D97-AF65-F5344CB8AC3E}">
        <p14:creationId xmlns:p14="http://schemas.microsoft.com/office/powerpoint/2010/main" val="826516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1B9594-979D-6F4E-DBA1-F338050ECEBD}"/>
              </a:ext>
            </a:extLst>
          </p:cNvPr>
          <p:cNvSpPr txBox="1"/>
          <p:nvPr/>
        </p:nvSpPr>
        <p:spPr>
          <a:xfrm>
            <a:off x="712694" y="104215"/>
            <a:ext cx="4222377" cy="584775"/>
          </a:xfrm>
          <a:prstGeom prst="rect">
            <a:avLst/>
          </a:prstGeom>
          <a:noFill/>
        </p:spPr>
        <p:txBody>
          <a:bodyPr wrap="square" rtlCol="0">
            <a:spAutoFit/>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Visualization</a:t>
            </a:r>
            <a:r>
              <a:rPr lang="en-IN" sz="3200" b="1" dirty="0">
                <a:latin typeface="Times New Roman" panose="02020603050405020304" pitchFamily="18" charset="0"/>
                <a:cs typeface="Times New Roman" panose="02020603050405020304" pitchFamily="18" charset="0"/>
              </a:rPr>
              <a:t>:</a:t>
            </a:r>
            <a:endParaRPr lang="en-IN" sz="2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B2D432F-3383-0A4B-3A6E-62F2C57147C4}"/>
              </a:ext>
            </a:extLst>
          </p:cNvPr>
          <p:cNvSpPr txBox="1"/>
          <p:nvPr/>
        </p:nvSpPr>
        <p:spPr>
          <a:xfrm>
            <a:off x="333935" y="688990"/>
            <a:ext cx="11524129" cy="523220"/>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1.Higher rating of common user and </a:t>
            </a:r>
            <a:r>
              <a:rPr lang="en-IN" sz="2800" dirty="0">
                <a:latin typeface="Times New Roman" panose="02020603050405020304" pitchFamily="18" charset="0"/>
                <a:cs typeface="Times New Roman" panose="02020603050405020304" pitchFamily="18" charset="0"/>
              </a:rPr>
              <a:t>rating</a:t>
            </a:r>
            <a:r>
              <a:rPr lang="en-IN" sz="2400" dirty="0">
                <a:latin typeface="Times New Roman" panose="02020603050405020304" pitchFamily="18" charset="0"/>
                <a:cs typeface="Times New Roman" panose="02020603050405020304" pitchFamily="18" charset="0"/>
              </a:rPr>
              <a:t> 8 has been rated as highest number of times</a:t>
            </a:r>
          </a:p>
        </p:txBody>
      </p:sp>
      <p:pic>
        <p:nvPicPr>
          <p:cNvPr id="5" name="Picture 4">
            <a:extLst>
              <a:ext uri="{FF2B5EF4-FFF2-40B4-BE49-F238E27FC236}">
                <a16:creationId xmlns:a16="http://schemas.microsoft.com/office/drawing/2014/main" id="{DAC28B92-6807-9378-1BC4-E7FE49413ADF}"/>
              </a:ext>
            </a:extLst>
          </p:cNvPr>
          <p:cNvPicPr>
            <a:picLocks noChangeAspect="1"/>
          </p:cNvPicPr>
          <p:nvPr/>
        </p:nvPicPr>
        <p:blipFill rotWithShape="1">
          <a:blip r:embed="rId2">
            <a:extLst>
              <a:ext uri="{28A0092B-C50C-407E-A947-70E740481C1C}">
                <a14:useLocalDpi xmlns:a14="http://schemas.microsoft.com/office/drawing/2010/main" val="0"/>
              </a:ext>
            </a:extLst>
          </a:blip>
          <a:srcRect l="17095" t="29497" r="11654"/>
          <a:stretch/>
        </p:blipFill>
        <p:spPr>
          <a:xfrm>
            <a:off x="484094" y="1183031"/>
            <a:ext cx="11524128" cy="5421024"/>
          </a:xfrm>
          <a:prstGeom prst="rect">
            <a:avLst/>
          </a:prstGeom>
        </p:spPr>
      </p:pic>
    </p:spTree>
    <p:extLst>
      <p:ext uri="{BB962C8B-B14F-4D97-AF65-F5344CB8AC3E}">
        <p14:creationId xmlns:p14="http://schemas.microsoft.com/office/powerpoint/2010/main" val="251009081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1381</TotalTime>
  <Words>766</Words>
  <Application>Microsoft Office PowerPoint</Application>
  <PresentationFormat>Widescreen</PresentationFormat>
  <Paragraphs>78</Paragraphs>
  <Slides>22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Gill Sans MT</vt:lpstr>
      <vt:lpstr>Times New Roman</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 Dhome</dc:creator>
  <cp:lastModifiedBy>Akshay Dhome</cp:lastModifiedBy>
  <cp:revision>10</cp:revision>
  <dcterms:created xsi:type="dcterms:W3CDTF">2023-08-19T07:17:05Z</dcterms:created>
  <dcterms:modified xsi:type="dcterms:W3CDTF">2023-08-29T08:27:15Z</dcterms:modified>
</cp:coreProperties>
</file>