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6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73" r:id="rId17"/>
    <p:sldId id="278" r:id="rId18"/>
    <p:sldId id="274" r:id="rId19"/>
    <p:sldId id="279" r:id="rId20"/>
    <p:sldId id="280" r:id="rId21"/>
    <p:sldId id="281" r:id="rId22"/>
    <p:sldId id="282" r:id="rId23"/>
    <p:sldId id="284" r:id="rId24"/>
    <p:sldId id="285" r:id="rId25"/>
    <p:sldId id="265" r:id="rId26"/>
    <p:sldId id="27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52D702-159D-1443-ADE8-82B0209D100D}">
          <p14:sldIdLst>
            <p14:sldId id="256"/>
            <p14:sldId id="257"/>
          </p14:sldIdLst>
        </p14:section>
        <p14:section name="Arrays" id="{EB94DDB7-1D3D-7D4B-A4C9-349672A4216E}">
          <p14:sldIdLst>
            <p14:sldId id="258"/>
            <p14:sldId id="261"/>
            <p14:sldId id="259"/>
            <p14:sldId id="260"/>
            <p14:sldId id="267"/>
            <p14:sldId id="266"/>
            <p14:sldId id="268"/>
            <p14:sldId id="269"/>
            <p14:sldId id="270"/>
            <p14:sldId id="271"/>
          </p14:sldIdLst>
        </p14:section>
        <p14:section name="ArrayLists" id="{A9023250-5B07-F643-AC5D-A2E2517CEC51}">
          <p14:sldIdLst>
            <p14:sldId id="262"/>
            <p14:sldId id="263"/>
            <p14:sldId id="264"/>
            <p14:sldId id="273"/>
            <p14:sldId id="278"/>
            <p14:sldId id="274"/>
            <p14:sldId id="279"/>
            <p14:sldId id="280"/>
            <p14:sldId id="281"/>
            <p14:sldId id="282"/>
            <p14:sldId id="284"/>
            <p14:sldId id="285"/>
          </p14:sldIdLst>
        </p14:section>
        <p14:section name="Comparing Arrays and ArrayLists" id="{D178D8E7-3CCC-1145-B976-F681A228CA2A}">
          <p14:sldIdLst>
            <p14:sldId id="265"/>
            <p14:sldId id="27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4"/>
    <p:restoredTop sz="94643"/>
  </p:normalViewPr>
  <p:slideViewPr>
    <p:cSldViewPr snapToGrid="0" snapToObjects="1">
      <p:cViewPr varScale="1">
        <p:scale>
          <a:sx n="67" d="100"/>
          <a:sy n="67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624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1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3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279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244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4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distribution_(continuous)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Exponential_distribution" TargetMode="External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356352/" TargetMode="External"/><Relationship Id="rId2" Type="http://schemas.openxmlformats.org/officeDocument/2006/relationships/hyperlink" Target="https://www.theguardian.com/commentisfree/2011/sep/16/bad-science-dodgy-stat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estingbenfordslaw.com/" TargetMode="External"/><Relationship Id="rId4" Type="http://schemas.openxmlformats.org/officeDocument/2006/relationships/hyperlink" Target="https://doi.org/10.1080%2F0266476060100494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nked_voting#Use_by_politic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2DE3-9790-A24B-8A60-AA38D77B9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Arrays vs </a:t>
            </a:r>
            <a:r>
              <a:rPr lang="en-US" sz="6000" dirty="0" err="1"/>
              <a:t>arraylists</a:t>
            </a:r>
            <a:r>
              <a:rPr lang="en-US" sz="6000" dirty="0"/>
              <a:t>, a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3B4D7-CE3E-A641-85F6-DB2073057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accent4"/>
                </a:solidFill>
              </a:rPr>
              <a:t>Data Structures + Algorithms</a:t>
            </a:r>
          </a:p>
          <a:p>
            <a:r>
              <a:rPr lang="en-US">
                <a:solidFill>
                  <a:schemeClr val="accent4"/>
                </a:solidFill>
              </a:rPr>
              <a:t>Greenwich Academy</a:t>
            </a:r>
          </a:p>
          <a:p>
            <a:r>
              <a:rPr lang="en-US">
                <a:solidFill>
                  <a:schemeClr val="accent4"/>
                </a:solidFill>
              </a:rPr>
              <a:t>Dr. Monica Ortiz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Random numbers and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0"/>
            <a:ext cx="5212080" cy="5181599"/>
          </a:xfrm>
        </p:spPr>
        <p:txBody>
          <a:bodyPr/>
          <a:lstStyle/>
          <a:p>
            <a:r>
              <a:rPr lang="en-US" dirty="0"/>
              <a:t>Random number generators generally use a </a:t>
            </a:r>
            <a:r>
              <a:rPr lang="en-US" b="1" dirty="0"/>
              <a:t>uniform distribution</a:t>
            </a:r>
            <a:r>
              <a:rPr lang="en-US" b="1" i="1" dirty="0"/>
              <a:t> 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b="1" dirty="0"/>
              <a:t>Many processes in reality produce exponential distributions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we can detect fraud using computer science.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98F18F-87DD-DA46-BA72-404838869048}"/>
              </a:ext>
            </a:extLst>
          </p:cNvPr>
          <p:cNvGrpSpPr/>
          <p:nvPr/>
        </p:nvGrpSpPr>
        <p:grpSpPr>
          <a:xfrm>
            <a:off x="6716718" y="1290513"/>
            <a:ext cx="4751382" cy="1986086"/>
            <a:chOff x="6716718" y="1290513"/>
            <a:chExt cx="4751382" cy="19860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EA9AAD-CE63-C44F-8AB8-DA52AA3A9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8653" y="1290513"/>
              <a:ext cx="2789447" cy="19860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EDF6AC-E4D4-EF43-BFED-C9C1DFF7A318}"/>
                </a:ext>
              </a:extLst>
            </p:cNvPr>
            <p:cNvSpPr txBox="1"/>
            <p:nvPr/>
          </p:nvSpPr>
          <p:spPr>
            <a:xfrm>
              <a:off x="6716718" y="1955151"/>
              <a:ext cx="214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3"/>
                </a:rPr>
                <a:t>from </a:t>
              </a:r>
              <a:r>
                <a:rPr lang="en-US" dirty="0" err="1">
                  <a:hlinkClick r:id="rId3"/>
                </a:rPr>
                <a:t>Wikipedia.org</a:t>
              </a:r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895DF-E5FC-0145-9885-46E78382DDAF}"/>
              </a:ext>
            </a:extLst>
          </p:cNvPr>
          <p:cNvGrpSpPr/>
          <p:nvPr/>
        </p:nvGrpSpPr>
        <p:grpSpPr>
          <a:xfrm>
            <a:off x="6533311" y="3881312"/>
            <a:ext cx="5124809" cy="2759893"/>
            <a:chOff x="6533311" y="3881312"/>
            <a:chExt cx="5124809" cy="2759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929D22-88A0-2642-A0A7-0E7F2A972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</a:blip>
            <a:stretch>
              <a:fillRect/>
            </a:stretch>
          </p:blipFill>
          <p:spPr>
            <a:xfrm>
              <a:off x="8488631" y="3881312"/>
              <a:ext cx="3169489" cy="275989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29081D-53AD-FB4C-938F-5AB8C46A5CD5}"/>
                </a:ext>
              </a:extLst>
            </p:cNvPr>
            <p:cNvSpPr txBox="1"/>
            <p:nvPr/>
          </p:nvSpPr>
          <p:spPr>
            <a:xfrm>
              <a:off x="6533311" y="4545950"/>
              <a:ext cx="2145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5"/>
                </a:rPr>
                <a:t>from </a:t>
              </a:r>
              <a:r>
                <a:rPr lang="en-US" dirty="0" err="1">
                  <a:hlinkClick r:id="rId5"/>
                </a:rPr>
                <a:t>Wikipedia.org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9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Random numbers and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0"/>
            <a:ext cx="5212080" cy="5181599"/>
          </a:xfrm>
        </p:spPr>
        <p:txBody>
          <a:bodyPr/>
          <a:lstStyle/>
          <a:p>
            <a:r>
              <a:rPr lang="en-US" dirty="0"/>
              <a:t>Turns out that </a:t>
            </a:r>
            <a:r>
              <a:rPr lang="en-US" b="1" dirty="0"/>
              <a:t>humans tend to use uniform distributions </a:t>
            </a:r>
            <a:r>
              <a:rPr lang="en-US" dirty="0"/>
              <a:t>when they make up numbers.</a:t>
            </a:r>
          </a:p>
          <a:p>
            <a:r>
              <a:rPr lang="en-US" dirty="0"/>
              <a:t>Where is this useful?</a:t>
            </a:r>
          </a:p>
          <a:p>
            <a:pPr lvl="1"/>
            <a:r>
              <a:rPr lang="en-US" dirty="0"/>
              <a:t>macroeconomics</a:t>
            </a:r>
          </a:p>
          <a:p>
            <a:pPr lvl="2"/>
            <a:r>
              <a:rPr lang="en-US" dirty="0">
                <a:hlinkClick r:id="rId2"/>
              </a:rPr>
              <a:t>Turns out Greece probably lied in documents they gave to the EU when they joined.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>
                <a:hlinkClick r:id="rId3"/>
              </a:rPr>
              <a:t>How large are eukaryotic genomes compared to prokaryotic genomes?</a:t>
            </a:r>
            <a:endParaRPr lang="en-US" dirty="0"/>
          </a:p>
          <a:p>
            <a:pPr lvl="1"/>
            <a:r>
              <a:rPr lang="en-US" dirty="0"/>
              <a:t>scientific fraud</a:t>
            </a:r>
          </a:p>
          <a:p>
            <a:pPr lvl="2"/>
            <a:r>
              <a:rPr lang="en-US" dirty="0">
                <a:hlinkClick r:id="rId4"/>
              </a:rPr>
              <a:t>You can use Benford’s Law to see if scientific studies may be fraudulent</a:t>
            </a:r>
            <a:endParaRPr lang="en-US" dirty="0"/>
          </a:p>
          <a:p>
            <a:pPr lvl="1"/>
            <a:r>
              <a:rPr lang="en-US" dirty="0"/>
              <a:t>many other areas!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testingbenfordslaw.com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we can detect fraud using computer science.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Random numbers and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0"/>
            <a:ext cx="5212080" cy="5181599"/>
          </a:xfrm>
        </p:spPr>
        <p:txBody>
          <a:bodyPr/>
          <a:lstStyle/>
          <a:p>
            <a:r>
              <a:rPr lang="en-US" dirty="0"/>
              <a:t>Record numbers, starting with 1, where each number is multiplied by 1.1 to get the next number.</a:t>
            </a:r>
          </a:p>
          <a:p>
            <a:r>
              <a:rPr lang="en-US" dirty="0"/>
              <a:t>What is the proportion of numbers starting with 1? with 2? with 9?</a:t>
            </a:r>
          </a:p>
          <a:p>
            <a:r>
              <a:rPr lang="en-US" dirty="0"/>
              <a:t>What might affect these proportions?</a:t>
            </a:r>
          </a:p>
          <a:p>
            <a:pPr lvl="1"/>
            <a:r>
              <a:rPr lang="en-US" dirty="0"/>
              <a:t>multiplication factor?</a:t>
            </a:r>
          </a:p>
          <a:p>
            <a:pPr lvl="1"/>
            <a:r>
              <a:rPr lang="en-US" dirty="0"/>
              <a:t>range of numbers you examine?</a:t>
            </a:r>
          </a:p>
          <a:p>
            <a:r>
              <a:rPr lang="en-US" dirty="0"/>
              <a:t>Design code and a couple of methods to test these two theories.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we can detect fraud using computer science.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8A3-6479-1245-8B05-3D1E495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8923-6B47-8A48-A85C-4E061DA2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4E5-71B5-6642-8241-1EEE067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ArrayLists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92AA-EA78-8C4A-9F06-3A305BB8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a data structure that provides more flexibility than arrays</a:t>
            </a:r>
          </a:p>
          <a:p>
            <a:pPr lvl="1"/>
            <a:r>
              <a:rPr lang="en-US" dirty="0"/>
              <a:t>not a fixed size</a:t>
            </a:r>
          </a:p>
          <a:p>
            <a:pPr lvl="1"/>
            <a:r>
              <a:rPr lang="en-US" dirty="0"/>
              <a:t>can add, delete, print elements directly</a:t>
            </a:r>
          </a:p>
          <a:p>
            <a:r>
              <a:rPr lang="en-US" dirty="0"/>
              <a:t>Like arrays, they are </a:t>
            </a:r>
            <a:r>
              <a:rPr lang="en-US" b="1" dirty="0"/>
              <a:t>random-access</a:t>
            </a:r>
            <a:r>
              <a:rPr lang="en-US" dirty="0"/>
              <a:t> because they </a:t>
            </a:r>
            <a:r>
              <a:rPr lang="en-US" b="1" dirty="0"/>
              <a:t>contain an array </a:t>
            </a:r>
            <a:r>
              <a:rPr lang="en-US" dirty="0"/>
              <a:t>within the </a:t>
            </a:r>
            <a:r>
              <a:rPr lang="en-US" dirty="0" err="1"/>
              <a:t>ArrayList</a:t>
            </a:r>
            <a:r>
              <a:rPr lang="en-US" dirty="0"/>
              <a:t> object itself</a:t>
            </a:r>
          </a:p>
          <a:p>
            <a:r>
              <a:rPr lang="en-US" dirty="0"/>
              <a:t>Also called an “enhanced array”</a:t>
            </a:r>
          </a:p>
        </p:txBody>
      </p:sp>
    </p:spTree>
    <p:extLst>
      <p:ext uri="{BB962C8B-B14F-4D97-AF65-F5344CB8AC3E}">
        <p14:creationId xmlns:p14="http://schemas.microsoft.com/office/powerpoint/2010/main" val="196789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66D-68D5-994E-B798-85FAC31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792B-148E-714B-B9EC-EB300D3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arrays of any Object data type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alsoAList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dirty="0">
                <a:cs typeface="Courier New" panose="02070309020205020404" pitchFamily="49" charset="0"/>
              </a:rPr>
              <a:t>If you want to store primitives, you must use a wrapper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alsoNums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BEB5C-0037-9343-98ED-FEF948C2DC19}"/>
              </a:ext>
            </a:extLst>
          </p:cNvPr>
          <p:cNvSpPr txBox="1"/>
          <p:nvPr/>
        </p:nvSpPr>
        <p:spPr>
          <a:xfrm>
            <a:off x="3674853" y="1017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5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681-7C0E-5645-B654-4CCAF0B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598-3228-0C41-9427-161D969D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>
                <a:cs typeface="Courier New" panose="02070309020205020404" pitchFamily="49" charset="0"/>
              </a:rPr>
              <a:t>: add a new element to the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cs typeface="Courier New" panose="02070309020205020404" pitchFamily="49" charset="0"/>
              </a:rPr>
              <a:t>: access an element of the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get(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>
                <a:cs typeface="Courier New" panose="02070309020205020404" pitchFamily="49" charset="0"/>
              </a:rPr>
              <a:t>: replace a specific element of the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index,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681-7C0E-5645-B654-4CCAF0B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598-3228-0C41-9427-161D969D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>
                <a:cs typeface="Courier New" panose="02070309020205020404" pitchFamily="49" charset="0"/>
              </a:rPr>
              <a:t>: delete an element from the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remove(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remove(Object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cs typeface="Courier New" panose="02070309020205020404" pitchFamily="49" charset="0"/>
              </a:rPr>
              <a:t>[removes first instance]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cs typeface="Courier New" panose="02070309020205020404" pitchFamily="49" charset="0"/>
              </a:rPr>
              <a:t>: reports number of elements in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cs typeface="Courier New" panose="02070309020205020404" pitchFamily="49" charset="0"/>
              </a:rPr>
              <a:t>: finds and returns index containing specified element or -1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0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Mini-project:</a:t>
            </a:r>
            <a:r>
              <a:rPr lang="en-US" dirty="0"/>
              <a:t> Write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implement each of the previously described methods</a:t>
            </a:r>
          </a:p>
          <a:p>
            <a:r>
              <a:rPr lang="en-US" dirty="0"/>
              <a:t>Is there anything else that would be nice to implement?  Bonus features?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 the features of </a:t>
            </a:r>
            <a:r>
              <a:rPr lang="en-US" dirty="0" err="1"/>
              <a:t>ArrayLists</a:t>
            </a:r>
            <a:r>
              <a:rPr lang="en-US" dirty="0"/>
              <a:t> in your very own custom class!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E15E-871D-4741-AC13-355B4597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56F6-F3D2-1F4C-9887-5A30FCBA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’ size changes when you add or remove something from the list</a:t>
            </a:r>
          </a:p>
          <a:p>
            <a:r>
              <a:rPr lang="en-US" dirty="0" err="1"/>
              <a:t>ArrayLists</a:t>
            </a:r>
            <a:r>
              <a:rPr lang="en-US" dirty="0"/>
              <a:t> </a:t>
            </a:r>
            <a:r>
              <a:rPr lang="en-US" b="1" dirty="0"/>
              <a:t>resize</a:t>
            </a:r>
            <a:r>
              <a:rPr lang="en-US" dirty="0"/>
              <a:t> when necessary, generally by increasing the size in groups of 5 to:</a:t>
            </a:r>
          </a:p>
          <a:p>
            <a:pPr lvl="1"/>
            <a:r>
              <a:rPr lang="en-US" dirty="0"/>
              <a:t>take up less memory</a:t>
            </a:r>
          </a:p>
          <a:p>
            <a:pPr lvl="1"/>
            <a:r>
              <a:rPr lang="en-US" dirty="0"/>
              <a:t>not have to resize each and every time there is an addition</a:t>
            </a:r>
          </a:p>
          <a:p>
            <a:r>
              <a:rPr lang="en-US" dirty="0"/>
              <a:t>Be careful when using the 1-arg remove method with wrapper classes.  Must manually wrap those values if using Integers.  Otherwise, auto-wrapping will work.</a:t>
            </a:r>
          </a:p>
        </p:txBody>
      </p:sp>
    </p:spTree>
    <p:extLst>
      <p:ext uri="{BB962C8B-B14F-4D97-AF65-F5344CB8AC3E}">
        <p14:creationId xmlns:p14="http://schemas.microsoft.com/office/powerpoint/2010/main" val="15098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66D-68D5-994E-B798-85FAC31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792B-148E-714B-B9EC-EB300D3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A comparison</a:t>
            </a:r>
          </a:p>
        </p:txBody>
      </p:sp>
    </p:spTree>
    <p:extLst>
      <p:ext uri="{BB962C8B-B14F-4D97-AF65-F5344CB8AC3E}">
        <p14:creationId xmlns:p14="http://schemas.microsoft.com/office/powerpoint/2010/main" val="387498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Ranked-choice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Ranked-choice voting is a way of counting ballots that takes into account people’s preferences for a number of candidates instead of one candidate.</a:t>
            </a:r>
          </a:p>
          <a:p>
            <a:r>
              <a:rPr lang="en-US" dirty="0"/>
              <a:t>There are a few methods, but we will model the </a:t>
            </a:r>
            <a:r>
              <a:rPr lang="en-US" i="1" dirty="0"/>
              <a:t>single transferable vote</a:t>
            </a:r>
            <a:r>
              <a:rPr lang="en-US" dirty="0"/>
              <a:t> method</a:t>
            </a:r>
          </a:p>
          <a:p>
            <a:r>
              <a:rPr lang="en-US" dirty="0">
                <a:hlinkClick r:id="rId2"/>
              </a:rPr>
              <a:t>Who uses this?</a:t>
            </a:r>
            <a:endParaRPr lang="en-US" dirty="0"/>
          </a:p>
          <a:p>
            <a:pPr lvl="1"/>
            <a:r>
              <a:rPr lang="en-US" dirty="0"/>
              <a:t>Australia (for all elections)</a:t>
            </a:r>
          </a:p>
          <a:p>
            <a:pPr lvl="1"/>
            <a:r>
              <a:rPr lang="en-US" dirty="0"/>
              <a:t>Ireland</a:t>
            </a:r>
          </a:p>
          <a:p>
            <a:pPr lvl="1"/>
            <a:r>
              <a:rPr lang="en-US" dirty="0"/>
              <a:t>Maine</a:t>
            </a:r>
          </a:p>
          <a:p>
            <a:pPr lvl="1"/>
            <a:r>
              <a:rPr lang="en-US" dirty="0"/>
              <a:t>San Francisco, CA; Cambridge, MA</a:t>
            </a:r>
          </a:p>
          <a:p>
            <a:pPr lvl="1"/>
            <a:r>
              <a:rPr lang="en-US" dirty="0"/>
              <a:t>Many other countries and US cities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Standard voting or Ranked-choice voting?  Which would you choose?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Ranked-choice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model a single ballot</a:t>
            </a:r>
          </a:p>
          <a:p>
            <a:r>
              <a:rPr lang="en-US" dirty="0"/>
              <a:t>What does it need?</a:t>
            </a:r>
          </a:p>
          <a:p>
            <a:pPr lvl="1"/>
            <a:r>
              <a:rPr lang="en-US" dirty="0"/>
              <a:t>list of names in order of preference</a:t>
            </a:r>
          </a:p>
          <a:p>
            <a:pPr lvl="1"/>
            <a:r>
              <a:rPr lang="en-US" dirty="0"/>
              <a:t>be able to get preferred candidate</a:t>
            </a:r>
          </a:p>
          <a:p>
            <a:pPr lvl="1"/>
            <a:r>
              <a:rPr lang="en-US" dirty="0"/>
              <a:t>delete an eliminated candidate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Ranked-choice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have to be able to tally all the votes together</a:t>
            </a:r>
          </a:p>
          <a:p>
            <a:r>
              <a:rPr lang="en-US" dirty="0"/>
              <a:t>Let’s create a </a:t>
            </a:r>
            <a:r>
              <a:rPr lang="en-US" dirty="0" err="1"/>
              <a:t>TallyVotes</a:t>
            </a:r>
            <a:r>
              <a:rPr lang="en-US" dirty="0"/>
              <a:t> class</a:t>
            </a:r>
          </a:p>
          <a:p>
            <a:r>
              <a:rPr lang="en-US" dirty="0"/>
              <a:t>What does it need?</a:t>
            </a:r>
          </a:p>
          <a:p>
            <a:pPr lvl="1"/>
            <a:r>
              <a:rPr lang="en-US" dirty="0"/>
              <a:t>votes array or List</a:t>
            </a:r>
          </a:p>
          <a:p>
            <a:pPr lvl="1"/>
            <a:r>
              <a:rPr lang="en-US" dirty="0"/>
              <a:t>assemble all the ballots together</a:t>
            </a:r>
          </a:p>
          <a:p>
            <a:pPr lvl="1"/>
            <a:r>
              <a:rPr lang="en-US" dirty="0"/>
              <a:t>run a single round and eliminated loser in all ballots</a:t>
            </a:r>
          </a:p>
          <a:p>
            <a:pPr lvl="1"/>
            <a:r>
              <a:rPr lang="en-US" dirty="0"/>
              <a:t>continue running each round until a majority is reached by a single candidate or there is a tie between only two candidates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Ranked-choice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1924049"/>
          </a:xfrm>
        </p:spPr>
        <p:txBody>
          <a:bodyPr>
            <a:normAutofit/>
          </a:bodyPr>
          <a:lstStyle/>
          <a:p>
            <a:r>
              <a:rPr lang="en-US" dirty="0"/>
              <a:t>Finally, let’s run a couple of simulations!</a:t>
            </a:r>
          </a:p>
          <a:p>
            <a:r>
              <a:rPr lang="en-US" dirty="0"/>
              <a:t>Let’s say that each line of the following represents a voter’s choices, ranked.  Use this to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Ballot</a:t>
            </a:r>
            <a:r>
              <a:rPr lang="en-US" dirty="0"/>
              <a:t>s for each of 8 voters: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1EA5E5-08C5-6B43-AAE1-B2AAF064D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12516"/>
              </p:ext>
            </p:extLst>
          </p:nvPr>
        </p:nvGraphicFramePr>
        <p:xfrm>
          <a:off x="6515732" y="2472266"/>
          <a:ext cx="4952368" cy="39475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8092">
                  <a:extLst>
                    <a:ext uri="{9D8B030D-6E8A-4147-A177-3AD203B41FA5}">
                      <a16:colId xmlns:a16="http://schemas.microsoft.com/office/drawing/2014/main" val="1919805983"/>
                    </a:ext>
                  </a:extLst>
                </a:gridCol>
                <a:gridCol w="1238092">
                  <a:extLst>
                    <a:ext uri="{9D8B030D-6E8A-4147-A177-3AD203B41FA5}">
                      <a16:colId xmlns:a16="http://schemas.microsoft.com/office/drawing/2014/main" val="1077574754"/>
                    </a:ext>
                  </a:extLst>
                </a:gridCol>
                <a:gridCol w="1238092">
                  <a:extLst>
                    <a:ext uri="{9D8B030D-6E8A-4147-A177-3AD203B41FA5}">
                      <a16:colId xmlns:a16="http://schemas.microsoft.com/office/drawing/2014/main" val="1362830055"/>
                    </a:ext>
                  </a:extLst>
                </a:gridCol>
                <a:gridCol w="1238092">
                  <a:extLst>
                    <a:ext uri="{9D8B030D-6E8A-4147-A177-3AD203B41FA5}">
                      <a16:colId xmlns:a16="http://schemas.microsoft.com/office/drawing/2014/main" val="1023338408"/>
                    </a:ext>
                  </a:extLst>
                </a:gridCol>
              </a:tblGrid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0886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99808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43924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5794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6242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05880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20114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3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5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7ED6-CFF7-9C40-8A4F-7A74ABB4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Mini-project:</a:t>
            </a:r>
            <a:r>
              <a:rPr lang="en-US" dirty="0"/>
              <a:t> Ranked-choice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EF55-ECE8-8846-AA95-163FD8E8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75D9B-8EB9-A846-8D47-5B4B5F68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8A3-6479-1245-8B05-3D1E495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8923-6B47-8A48-A85C-4E061DA2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6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CE6302-75DC-A74F-8696-6C40B5461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37270"/>
              </p:ext>
            </p:extLst>
          </p:nvPr>
        </p:nvGraphicFramePr>
        <p:xfrm>
          <a:off x="1502722" y="1017917"/>
          <a:ext cx="9601200" cy="532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5281282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463949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526306532"/>
                    </a:ext>
                  </a:extLst>
                </a:gridCol>
              </a:tblGrid>
              <a:tr h="82813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/>
                        <a:t>Arrays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 err="1"/>
                        <a:t>ArrayLists</a:t>
                      </a:r>
                      <a:endParaRPr 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1895"/>
                  </a:ext>
                </a:extLst>
              </a:tr>
              <a:tr h="828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Number of elements?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.length </a:t>
                      </a:r>
                      <a:r>
                        <a:rPr lang="en-US" dirty="0"/>
                        <a:t>(an attribute)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.size()</a:t>
                      </a:r>
                      <a:r>
                        <a:rPr lang="en-US" dirty="0"/>
                        <a:t> (a method)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08453"/>
                  </a:ext>
                </a:extLst>
              </a:tr>
              <a:tr h="85989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Object structure?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 set of contiguous references of a given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An object with an array, plus a set of methods to access different information about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97709"/>
                  </a:ext>
                </a:extLst>
              </a:tr>
              <a:tr h="828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What can the data structure hold?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Primitives or reference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Reference types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30556"/>
                  </a:ext>
                </a:extLst>
              </a:tr>
              <a:tr h="828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How to access index?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Directly by indexing into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Indirectly using the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en-US" dirty="0"/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60372"/>
                  </a:ext>
                </a:extLst>
              </a:tr>
              <a:tr h="82813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How to initialize?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Initializer list or indexing into each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With an array, another list, 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n-US" dirty="0"/>
                        <a:t>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367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7BEB5C-0037-9343-98ED-FEF948C2DC19}"/>
              </a:ext>
            </a:extLst>
          </p:cNvPr>
          <p:cNvSpPr txBox="1"/>
          <p:nvPr/>
        </p:nvSpPr>
        <p:spPr>
          <a:xfrm>
            <a:off x="3674853" y="1017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681-7C0E-5645-B654-4CCAF0B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efficiency of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598-3228-0C41-9427-161D969D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To add an element, which is faster?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”faster” means which should take fewer steps</a:t>
            </a:r>
          </a:p>
          <a:p>
            <a:r>
              <a:rPr lang="en-US" dirty="0">
                <a:cs typeface="Courier New" panose="02070309020205020404" pitchFamily="49" charset="0"/>
              </a:rPr>
              <a:t>To remove an element, which is faster?</a:t>
            </a:r>
          </a:p>
          <a:p>
            <a:r>
              <a:rPr lang="en-US" dirty="0">
                <a:cs typeface="Courier New" panose="02070309020205020404" pitchFamily="49" charset="0"/>
              </a:rPr>
              <a:t>To locate and return an element, which is faster?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TRICK QUESTION.  Because </a:t>
            </a:r>
            <a:r>
              <a:rPr lang="en-US" dirty="0" err="1">
                <a:cs typeface="Courier New" panose="02070309020205020404" pitchFamily="49" charset="0"/>
              </a:rPr>
              <a:t>ArrayLists</a:t>
            </a:r>
            <a:r>
              <a:rPr lang="en-US" dirty="0">
                <a:cs typeface="Courier New" panose="02070309020205020404" pitchFamily="49" charset="0"/>
              </a:rPr>
              <a:t> contain arrays, they are bound by the same processing steps.  Therefore, they are equivalent for most processes.</a:t>
            </a:r>
          </a:p>
        </p:txBody>
      </p:sp>
    </p:spTree>
    <p:extLst>
      <p:ext uri="{BB962C8B-B14F-4D97-AF65-F5344CB8AC3E}">
        <p14:creationId xmlns:p14="http://schemas.microsoft.com/office/powerpoint/2010/main" val="29048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28A3-6479-1245-8B05-3D1E495E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8923-6B47-8A48-A85C-4E061DA2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3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4E5-71B5-6642-8241-1EEE067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92AA-EA78-8C4A-9F06-3A305BB8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441939" cy="352820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data structure </a:t>
            </a:r>
            <a:r>
              <a:rPr lang="en-US" dirty="0"/>
              <a:t>represented by a contiguous set of elements in memory </a:t>
            </a:r>
          </a:p>
          <a:p>
            <a:r>
              <a:rPr lang="en-US" dirty="0"/>
              <a:t>Because of the contiguity, arrays support </a:t>
            </a:r>
            <a:br>
              <a:rPr lang="en-US" dirty="0"/>
            </a:br>
            <a:r>
              <a:rPr lang="en-US" b="1" dirty="0"/>
              <a:t>random-access </a:t>
            </a:r>
            <a:r>
              <a:rPr lang="en-US" dirty="0"/>
              <a:t>: any element can be accessed directly without having to first access each previous element</a:t>
            </a:r>
          </a:p>
        </p:txBody>
      </p:sp>
      <p:pic>
        <p:nvPicPr>
          <p:cNvPr id="4" name="Picture 8" descr="Fig10-01">
            <a:extLst>
              <a:ext uri="{FF2B5EF4-FFF2-40B4-BE49-F238E27FC236}">
                <a16:creationId xmlns:a16="http://schemas.microsoft.com/office/drawing/2014/main" id="{5C378EB0-4659-524B-BB5A-EF0F2C20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539" y="2413561"/>
            <a:ext cx="6685831" cy="291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8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766D-68D5-994E-B798-85FAC319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792B-148E-714B-B9EC-EB300D3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arrays of any data type, primitive or Object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&lt;name&gt;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elements&gt;];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&lt;name&gt; = new String[&lt;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elements&gt;];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make multidimensional arrays easily by adding more brackets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[][] matrix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rows&gt;][&lt;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columns&gt;];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[][] matrix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rows&gt;][];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matrix[0]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cols in first row&gt;];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BEB5C-0037-9343-98ED-FEF948C2DC19}"/>
              </a:ext>
            </a:extLst>
          </p:cNvPr>
          <p:cNvSpPr txBox="1"/>
          <p:nvPr/>
        </p:nvSpPr>
        <p:spPr>
          <a:xfrm>
            <a:off x="3674853" y="1017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E15E-871D-4741-AC13-355B4597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56F6-F3D2-1F4C-9887-5A30FCBA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data structures that allow us to group similar items together</a:t>
            </a:r>
          </a:p>
          <a:p>
            <a:r>
              <a:rPr lang="en-US" dirty="0"/>
              <a:t>So, we generally </a:t>
            </a:r>
            <a:r>
              <a:rPr lang="en-US" b="1" dirty="0"/>
              <a:t>iterate over each item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give each item the same treatment</a:t>
            </a:r>
          </a:p>
          <a:p>
            <a:pPr lvl="2"/>
            <a:r>
              <a:rPr lang="en-US" dirty="0"/>
              <a:t>print each item</a:t>
            </a:r>
          </a:p>
          <a:p>
            <a:pPr lvl="2"/>
            <a:r>
              <a:rPr lang="en-US" dirty="0"/>
              <a:t>alter each item in a similar way</a:t>
            </a:r>
          </a:p>
          <a:p>
            <a:pPr lvl="1"/>
            <a:r>
              <a:rPr lang="en-US" dirty="0"/>
              <a:t>perform a collective task on all the elements</a:t>
            </a:r>
          </a:p>
          <a:p>
            <a:pPr lvl="2"/>
            <a:r>
              <a:rPr lang="en-US" dirty="0"/>
              <a:t>calculate an average</a:t>
            </a:r>
          </a:p>
          <a:p>
            <a:pPr lvl="2"/>
            <a:r>
              <a:rPr lang="en-US" dirty="0"/>
              <a:t>filter data in some way</a:t>
            </a:r>
          </a:p>
        </p:txBody>
      </p:sp>
    </p:spTree>
    <p:extLst>
      <p:ext uri="{BB962C8B-B14F-4D97-AF65-F5344CB8AC3E}">
        <p14:creationId xmlns:p14="http://schemas.microsoft.com/office/powerpoint/2010/main" val="36820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681-7C0E-5645-B654-4CCAF0B3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F598-3228-0C41-9427-161D969D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Arrays class (must be imported!) contains a number of static methods that might come in handy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Arrays.equals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Tests whether two arrays contain the same values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Prints each value of an array to the terminal.  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Arrays.deepToString</a:t>
            </a:r>
            <a:r>
              <a:rPr lang="en-US" dirty="0">
                <a:cs typeface="Courier New" panose="02070309020205020404" pitchFamily="49" charset="0"/>
              </a:rPr>
              <a:t> won’t print reference addresses for non-primitive arrays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Arrays.copyOf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Makes a copy of an array into a new array (clones the array, doesn’t alias)</a:t>
            </a:r>
          </a:p>
        </p:txBody>
      </p:sp>
    </p:spTree>
    <p:extLst>
      <p:ext uri="{BB962C8B-B14F-4D97-AF65-F5344CB8AC3E}">
        <p14:creationId xmlns:p14="http://schemas.microsoft.com/office/powerpoint/2010/main" val="32939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E15E-871D-4741-AC13-355B4597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56F6-F3D2-1F4C-9887-5A30FCBA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after declaration (as with all reference types)</a:t>
            </a:r>
          </a:p>
          <a:p>
            <a:r>
              <a:rPr lang="en-US" dirty="0"/>
              <a:t>Indices start at 0, not 1</a:t>
            </a:r>
          </a:p>
          <a:p>
            <a:pPr lvl="1"/>
            <a:r>
              <a:rPr lang="en-US" dirty="0"/>
              <a:t>off-by-one errors</a:t>
            </a:r>
          </a:p>
          <a:p>
            <a:pPr lvl="1"/>
            <a:r>
              <a:rPr lang="en-US" dirty="0" err="1"/>
              <a:t>IndexOutOfBoundExceptions</a:t>
            </a:r>
            <a:endParaRPr lang="en-US" dirty="0"/>
          </a:p>
          <a:p>
            <a:r>
              <a:rPr lang="en-US" dirty="0"/>
              <a:t>Can’t resize unless you copy over to a new array</a:t>
            </a:r>
          </a:p>
        </p:txBody>
      </p:sp>
    </p:spTree>
    <p:extLst>
      <p:ext uri="{BB962C8B-B14F-4D97-AF65-F5344CB8AC3E}">
        <p14:creationId xmlns:p14="http://schemas.microsoft.com/office/powerpoint/2010/main" val="12297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B7FC-74AB-514A-A3B5-C53B9E63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Mini-project:</a:t>
            </a:r>
            <a:r>
              <a:rPr lang="en-US" dirty="0"/>
              <a:t> Random numbers and </a:t>
            </a:r>
            <a:r>
              <a:rPr lang="en-US" dirty="0" err="1"/>
              <a:t>Benford’s</a:t>
            </a:r>
            <a:r>
              <a:rPr lang="en-US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DEE9-F95A-9B43-8DC2-A331C899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start, generate 1000 random integers, each in the range [100,999].</a:t>
            </a:r>
          </a:p>
          <a:p>
            <a:r>
              <a:rPr lang="en-US" dirty="0"/>
              <a:t>How often would you expect the hundreds digit to be a 1?  a 2?  a 9?</a:t>
            </a:r>
          </a:p>
          <a:p>
            <a:r>
              <a:rPr lang="en-US" dirty="0"/>
              <a:t>Now, go ahead and find the actual proportions in your data set.</a:t>
            </a:r>
          </a:p>
          <a:p>
            <a:r>
              <a:rPr lang="en-US" dirty="0"/>
              <a:t>How do the proportions depend on the initial size of your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F6D08-B3BF-7745-8BE5-E22AD9680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we can detect fraud using computer science.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5258</TotalTime>
  <Words>1381</Words>
  <Application>Microsoft Macintosh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Courier New</vt:lpstr>
      <vt:lpstr>Franklin Gothic Book</vt:lpstr>
      <vt:lpstr>Crop</vt:lpstr>
      <vt:lpstr>Arrays vs arraylists, a review</vt:lpstr>
      <vt:lpstr>Overview</vt:lpstr>
      <vt:lpstr>Arrays</vt:lpstr>
      <vt:lpstr>What are arrays?</vt:lpstr>
      <vt:lpstr>Creating Arrays</vt:lpstr>
      <vt:lpstr>Simple Array Problems</vt:lpstr>
      <vt:lpstr>Some useful methods</vt:lpstr>
      <vt:lpstr>Things to remember…</vt:lpstr>
      <vt:lpstr>Mini-project: Random numbers and Benford’s Law</vt:lpstr>
      <vt:lpstr>Mini-project: Random numbers and Benford’s Law</vt:lpstr>
      <vt:lpstr>Mini-project: Random numbers and Benford’s Law</vt:lpstr>
      <vt:lpstr>Mini-project: Random numbers and Benford’s Law</vt:lpstr>
      <vt:lpstr>ArrayLists</vt:lpstr>
      <vt:lpstr>What are ArrayLists?</vt:lpstr>
      <vt:lpstr>Creating ArrayLists</vt:lpstr>
      <vt:lpstr>Some useful methods</vt:lpstr>
      <vt:lpstr>Some useful methods</vt:lpstr>
      <vt:lpstr>Mini-project: Write a MyList class</vt:lpstr>
      <vt:lpstr>Things to remember…</vt:lpstr>
      <vt:lpstr>Mini-project: Ranked-choice Voting</vt:lpstr>
      <vt:lpstr>Mini-project: Ranked-choice Voting</vt:lpstr>
      <vt:lpstr>Mini-project: Ranked-choice Voting</vt:lpstr>
      <vt:lpstr>Mini-project: Ranked-choice Voting</vt:lpstr>
      <vt:lpstr>Mini-project: Ranked-choice Voting</vt:lpstr>
      <vt:lpstr>Comparing Arrays and ArrayLists</vt:lpstr>
      <vt:lpstr>PowerPoint Presentation</vt:lpstr>
      <vt:lpstr>Relative efficiency of arrays and ArrayLists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2020-08-14T00:51:36Z</dcterms:created>
  <dcterms:modified xsi:type="dcterms:W3CDTF">2020-09-01T18:53:26Z</dcterms:modified>
</cp:coreProperties>
</file>