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notesMasterIdLst>
    <p:notesMasterId r:id="rId23"/>
  </p:notesMasterIdLst>
  <p:sldIdLst>
    <p:sldId id="256" r:id="rId2"/>
    <p:sldId id="257" r:id="rId3"/>
    <p:sldId id="258" r:id="rId4"/>
    <p:sldId id="261" r:id="rId5"/>
    <p:sldId id="312" r:id="rId6"/>
    <p:sldId id="318" r:id="rId7"/>
    <p:sldId id="319" r:id="rId8"/>
    <p:sldId id="320" r:id="rId9"/>
    <p:sldId id="321" r:id="rId10"/>
    <p:sldId id="322" r:id="rId11"/>
    <p:sldId id="325" r:id="rId12"/>
    <p:sldId id="313" r:id="rId13"/>
    <p:sldId id="324" r:id="rId14"/>
    <p:sldId id="315" r:id="rId15"/>
    <p:sldId id="323" r:id="rId16"/>
    <p:sldId id="327" r:id="rId17"/>
    <p:sldId id="328" r:id="rId18"/>
    <p:sldId id="329" r:id="rId19"/>
    <p:sldId id="330" r:id="rId20"/>
    <p:sldId id="295"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52D702-159D-1443-ADE8-82B0209D100D}">
          <p14:sldIdLst>
            <p14:sldId id="256"/>
            <p14:sldId id="257"/>
          </p14:sldIdLst>
        </p14:section>
        <p14:section name="What is a recursive algorithm?" id="{EB94DDB7-1D3D-7D4B-A4C9-349672A4216E}">
          <p14:sldIdLst>
            <p14:sldId id="258"/>
            <p14:sldId id="261"/>
            <p14:sldId id="312"/>
            <p14:sldId id="318"/>
            <p14:sldId id="319"/>
            <p14:sldId id="320"/>
            <p14:sldId id="321"/>
          </p14:sldIdLst>
        </p14:section>
        <p14:section name="Practice Problems" id="{74D46DA2-46AD-3048-A2AD-7590B35946D2}">
          <p14:sldIdLst>
            <p14:sldId id="322"/>
            <p14:sldId id="325"/>
            <p14:sldId id="313"/>
            <p14:sldId id="324"/>
          </p14:sldIdLst>
        </p14:section>
        <p14:section name="Project: Postfix, infix calculator" id="{61239C24-41CE-CD4A-9B6C-823AFD356371}">
          <p14:sldIdLst>
            <p14:sldId id="315"/>
            <p14:sldId id="323"/>
            <p14:sldId id="327"/>
            <p14:sldId id="328"/>
            <p14:sldId id="329"/>
            <p14:sldId id="330"/>
          </p14:sldIdLst>
        </p14:section>
        <p14:section name="Summary" id="{10ABB939-DCD9-8243-8209-C555BD1C4FD4}">
          <p14:sldIdLst>
            <p14:sldId id="295"/>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48"/>
    <p:restoredTop sz="93681"/>
  </p:normalViewPr>
  <p:slideViewPr>
    <p:cSldViewPr snapToGrid="0" snapToObjects="1">
      <p:cViewPr varScale="1">
        <p:scale>
          <a:sx n="102" d="100"/>
          <a:sy n="102" d="100"/>
        </p:scale>
        <p:origin x="208" y="536"/>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85DBF-9D4F-924D-A94D-E5650D5FFF4D}" type="datetimeFigureOut">
              <a:rPr lang="en-US" smtClean="0"/>
              <a:t>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FF0E0C-4837-B94D-B040-3FDBB2804777}" type="slidenum">
              <a:rPr lang="en-US" smtClean="0"/>
              <a:t>‹#›</a:t>
            </a:fld>
            <a:endParaRPr lang="en-US"/>
          </a:p>
        </p:txBody>
      </p:sp>
    </p:spTree>
    <p:extLst>
      <p:ext uri="{BB962C8B-B14F-4D97-AF65-F5344CB8AC3E}">
        <p14:creationId xmlns:p14="http://schemas.microsoft.com/office/powerpoint/2010/main" val="3252396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F0E0C-4837-B94D-B040-3FDBB2804777}" type="slidenum">
              <a:rPr lang="en-US" smtClean="0"/>
              <a:t>1</a:t>
            </a:fld>
            <a:endParaRPr lang="en-US"/>
          </a:p>
        </p:txBody>
      </p:sp>
    </p:spTree>
    <p:extLst>
      <p:ext uri="{BB962C8B-B14F-4D97-AF65-F5344CB8AC3E}">
        <p14:creationId xmlns:p14="http://schemas.microsoft.com/office/powerpoint/2010/main" val="40864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Translate directly from the mathematical form.</a:t>
            </a:r>
          </a:p>
        </p:txBody>
      </p:sp>
      <p:sp>
        <p:nvSpPr>
          <p:cNvPr id="4" name="Slide Number Placeholder 3"/>
          <p:cNvSpPr>
            <a:spLocks noGrp="1"/>
          </p:cNvSpPr>
          <p:nvPr>
            <p:ph type="sldNum" sz="quarter" idx="5"/>
          </p:nvPr>
        </p:nvSpPr>
        <p:spPr/>
        <p:txBody>
          <a:bodyPr/>
          <a:lstStyle/>
          <a:p>
            <a:fld id="{C0FF0E0C-4837-B94D-B040-3FDBB2804777}" type="slidenum">
              <a:rPr lang="en-US" smtClean="0"/>
              <a:t>7</a:t>
            </a:fld>
            <a:endParaRPr lang="en-US"/>
          </a:p>
        </p:txBody>
      </p:sp>
    </p:spTree>
    <p:extLst>
      <p:ext uri="{BB962C8B-B14F-4D97-AF65-F5344CB8AC3E}">
        <p14:creationId xmlns:p14="http://schemas.microsoft.com/office/powerpoint/2010/main" val="3564216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hard about doing this?</a:t>
            </a:r>
          </a:p>
        </p:txBody>
      </p:sp>
      <p:sp>
        <p:nvSpPr>
          <p:cNvPr id="4" name="Slide Number Placeholder 3"/>
          <p:cNvSpPr>
            <a:spLocks noGrp="1"/>
          </p:cNvSpPr>
          <p:nvPr>
            <p:ph type="sldNum" sz="quarter" idx="5"/>
          </p:nvPr>
        </p:nvSpPr>
        <p:spPr/>
        <p:txBody>
          <a:bodyPr/>
          <a:lstStyle/>
          <a:p>
            <a:fld id="{C0FF0E0C-4837-B94D-B040-3FDBB2804777}" type="slidenum">
              <a:rPr lang="en-US" smtClean="0"/>
              <a:t>8</a:t>
            </a:fld>
            <a:endParaRPr lang="en-US"/>
          </a:p>
        </p:txBody>
      </p:sp>
    </p:spTree>
    <p:extLst>
      <p:ext uri="{BB962C8B-B14F-4D97-AF65-F5344CB8AC3E}">
        <p14:creationId xmlns:p14="http://schemas.microsoft.com/office/powerpoint/2010/main" val="236818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r">
              <a:defRPr sz="7200"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pPr/>
              <a:t>2/4/21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662449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40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541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903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2/4/21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5227926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09560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344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24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411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2/4/21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52448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2/4/21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140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2/4/21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23120"/>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7/docs/api/java/util/regex/Matcher.html" TargetMode="External"/><Relationship Id="rId2" Type="http://schemas.openxmlformats.org/officeDocument/2006/relationships/hyperlink" Target="https://docs.oracle.com/javase/7/docs/api/java/util/regex/Pattern.html"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2DE3-9790-A24B-8A60-AA38D77B9408}"/>
              </a:ext>
            </a:extLst>
          </p:cNvPr>
          <p:cNvSpPr>
            <a:spLocks noGrp="1"/>
          </p:cNvSpPr>
          <p:nvPr>
            <p:ph type="ctrTitle"/>
          </p:nvPr>
        </p:nvSpPr>
        <p:spPr/>
        <p:txBody>
          <a:bodyPr>
            <a:normAutofit/>
          </a:bodyPr>
          <a:lstStyle/>
          <a:p>
            <a:pPr algn="ctr"/>
            <a:r>
              <a:rPr lang="en-US" sz="6000" dirty="0"/>
              <a:t>RECURSION</a:t>
            </a:r>
          </a:p>
        </p:txBody>
      </p:sp>
      <p:sp>
        <p:nvSpPr>
          <p:cNvPr id="3" name="Subtitle 2">
            <a:extLst>
              <a:ext uri="{FF2B5EF4-FFF2-40B4-BE49-F238E27FC236}">
                <a16:creationId xmlns:a16="http://schemas.microsoft.com/office/drawing/2014/main" id="{42B3B4D7-CE3E-A641-85F6-DB2073057872}"/>
              </a:ext>
            </a:extLst>
          </p:cNvPr>
          <p:cNvSpPr>
            <a:spLocks noGrp="1"/>
          </p:cNvSpPr>
          <p:nvPr>
            <p:ph type="subTitle" idx="1"/>
          </p:nvPr>
        </p:nvSpPr>
        <p:spPr/>
        <p:txBody>
          <a:bodyPr>
            <a:normAutofit fontScale="92500" lnSpcReduction="10000"/>
          </a:bodyPr>
          <a:lstStyle/>
          <a:p>
            <a:r>
              <a:rPr lang="en-US">
                <a:solidFill>
                  <a:schemeClr val="accent4"/>
                </a:solidFill>
              </a:rPr>
              <a:t>Data Structures + Algorithms</a:t>
            </a:r>
          </a:p>
          <a:p>
            <a:r>
              <a:rPr lang="en-US">
                <a:solidFill>
                  <a:schemeClr val="accent4"/>
                </a:solidFill>
              </a:rPr>
              <a:t>Greenwich Academy</a:t>
            </a:r>
          </a:p>
          <a:p>
            <a:r>
              <a:rPr lang="en-US">
                <a:solidFill>
                  <a:schemeClr val="accent4"/>
                </a:solidFill>
              </a:rPr>
              <a:t>Dr. Monica Ortiz</a:t>
            </a:r>
            <a:endParaRPr lang="en-US" dirty="0">
              <a:solidFill>
                <a:schemeClr val="accent4"/>
              </a:solidFill>
            </a:endParaRPr>
          </a:p>
        </p:txBody>
      </p:sp>
    </p:spTree>
    <p:extLst>
      <p:ext uri="{BB962C8B-B14F-4D97-AF65-F5344CB8AC3E}">
        <p14:creationId xmlns:p14="http://schemas.microsoft.com/office/powerpoint/2010/main" val="232866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0CEEC7-3166-544E-BA73-2E3B864DA989}"/>
              </a:ext>
            </a:extLst>
          </p:cNvPr>
          <p:cNvSpPr>
            <a:spLocks noGrp="1"/>
          </p:cNvSpPr>
          <p:nvPr>
            <p:ph type="title"/>
          </p:nvPr>
        </p:nvSpPr>
        <p:spPr/>
        <p:txBody>
          <a:bodyPr/>
          <a:lstStyle/>
          <a:p>
            <a:r>
              <a:rPr lang="en-US" dirty="0"/>
              <a:t>practice problems</a:t>
            </a:r>
          </a:p>
        </p:txBody>
      </p:sp>
      <p:sp>
        <p:nvSpPr>
          <p:cNvPr id="5" name="Text Placeholder 4">
            <a:extLst>
              <a:ext uri="{FF2B5EF4-FFF2-40B4-BE49-F238E27FC236}">
                <a16:creationId xmlns:a16="http://schemas.microsoft.com/office/drawing/2014/main" id="{F00E1FC4-975E-374B-8EC7-4FEBA1B36D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965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089F-2A78-184A-8E47-F943AD3764AC}"/>
              </a:ext>
            </a:extLst>
          </p:cNvPr>
          <p:cNvSpPr>
            <a:spLocks noGrp="1"/>
          </p:cNvSpPr>
          <p:nvPr>
            <p:ph type="title"/>
          </p:nvPr>
        </p:nvSpPr>
        <p:spPr/>
        <p:txBody>
          <a:bodyPr/>
          <a:lstStyle/>
          <a:p>
            <a:r>
              <a:rPr lang="en-US" dirty="0"/>
              <a:t>Mathematical recursion</a:t>
            </a:r>
          </a:p>
        </p:txBody>
      </p:sp>
      <p:sp>
        <p:nvSpPr>
          <p:cNvPr id="4" name="Text Placeholder 3">
            <a:extLst>
              <a:ext uri="{FF2B5EF4-FFF2-40B4-BE49-F238E27FC236}">
                <a16:creationId xmlns:a16="http://schemas.microsoft.com/office/drawing/2014/main" id="{1F25B78D-6065-6F43-8B3E-D0BD81043511}"/>
              </a:ext>
            </a:extLst>
          </p:cNvPr>
          <p:cNvSpPr>
            <a:spLocks noGrp="1"/>
          </p:cNvSpPr>
          <p:nvPr>
            <p:ph type="body" sz="half" idx="2"/>
          </p:nvPr>
        </p:nvSpPr>
        <p:spPr/>
        <p:txBody>
          <a:bodyPr/>
          <a:lstStyle/>
          <a:p>
            <a:r>
              <a:rPr lang="en-US" dirty="0"/>
              <a:t>Write functions to mimic the following mathematical functions</a:t>
            </a:r>
          </a:p>
        </p:txBody>
      </p:sp>
      <p:pic>
        <p:nvPicPr>
          <p:cNvPr id="6" name="Picture 5">
            <a:extLst>
              <a:ext uri="{FF2B5EF4-FFF2-40B4-BE49-F238E27FC236}">
                <a16:creationId xmlns:a16="http://schemas.microsoft.com/office/drawing/2014/main" id="{1FF2F837-4B35-7746-BDD4-6B1637936839}"/>
              </a:ext>
            </a:extLst>
          </p:cNvPr>
          <p:cNvPicPr>
            <a:picLocks noChangeAspect="1"/>
          </p:cNvPicPr>
          <p:nvPr/>
        </p:nvPicPr>
        <p:blipFill>
          <a:blip r:embed="rId2"/>
          <a:stretch>
            <a:fillRect/>
          </a:stretch>
        </p:blipFill>
        <p:spPr>
          <a:xfrm>
            <a:off x="5632077" y="147621"/>
            <a:ext cx="6143812" cy="1751883"/>
          </a:xfrm>
          <a:prstGeom prst="rect">
            <a:avLst/>
          </a:prstGeom>
        </p:spPr>
      </p:pic>
      <p:pic>
        <p:nvPicPr>
          <p:cNvPr id="8" name="Picture 7">
            <a:extLst>
              <a:ext uri="{FF2B5EF4-FFF2-40B4-BE49-F238E27FC236}">
                <a16:creationId xmlns:a16="http://schemas.microsoft.com/office/drawing/2014/main" id="{81575292-E2C4-CA49-AD52-A10B15205EA8}"/>
              </a:ext>
            </a:extLst>
          </p:cNvPr>
          <p:cNvPicPr>
            <a:picLocks noChangeAspect="1"/>
          </p:cNvPicPr>
          <p:nvPr/>
        </p:nvPicPr>
        <p:blipFill>
          <a:blip r:embed="rId3"/>
          <a:stretch>
            <a:fillRect/>
          </a:stretch>
        </p:blipFill>
        <p:spPr>
          <a:xfrm>
            <a:off x="5632077" y="2292777"/>
            <a:ext cx="5626100" cy="2108200"/>
          </a:xfrm>
          <a:prstGeom prst="rect">
            <a:avLst/>
          </a:prstGeom>
        </p:spPr>
      </p:pic>
      <p:pic>
        <p:nvPicPr>
          <p:cNvPr id="10" name="Picture 9">
            <a:extLst>
              <a:ext uri="{FF2B5EF4-FFF2-40B4-BE49-F238E27FC236}">
                <a16:creationId xmlns:a16="http://schemas.microsoft.com/office/drawing/2014/main" id="{C8B4F5D7-9315-5D4C-A114-744448787339}"/>
              </a:ext>
            </a:extLst>
          </p:cNvPr>
          <p:cNvPicPr>
            <a:picLocks noChangeAspect="1"/>
          </p:cNvPicPr>
          <p:nvPr/>
        </p:nvPicPr>
        <p:blipFill>
          <a:blip r:embed="rId4"/>
          <a:stretch>
            <a:fillRect/>
          </a:stretch>
        </p:blipFill>
        <p:spPr>
          <a:xfrm>
            <a:off x="5632077" y="4794250"/>
            <a:ext cx="6519582" cy="1923679"/>
          </a:xfrm>
          <a:prstGeom prst="rect">
            <a:avLst/>
          </a:prstGeom>
        </p:spPr>
      </p:pic>
    </p:spTree>
    <p:extLst>
      <p:ext uri="{BB962C8B-B14F-4D97-AF65-F5344CB8AC3E}">
        <p14:creationId xmlns:p14="http://schemas.microsoft.com/office/powerpoint/2010/main" val="67262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97E0BD-4E2F-9A44-ABC8-2D67B5BB0194}"/>
              </a:ext>
            </a:extLst>
          </p:cNvPr>
          <p:cNvSpPr>
            <a:spLocks noGrp="1"/>
          </p:cNvSpPr>
          <p:nvPr>
            <p:ph type="title"/>
          </p:nvPr>
        </p:nvSpPr>
        <p:spPr/>
        <p:txBody>
          <a:bodyPr/>
          <a:lstStyle/>
          <a:p>
            <a:r>
              <a:rPr lang="en-US" dirty="0">
                <a:cs typeface="Courier New" panose="02070309020205020404" pitchFamily="49" charset="0"/>
              </a:rPr>
              <a:t>Towers of Hanoi</a:t>
            </a:r>
            <a:endParaRPr lang="en-US" i="1" dirty="0"/>
          </a:p>
        </p:txBody>
      </p:sp>
      <p:sp>
        <p:nvSpPr>
          <p:cNvPr id="4" name="Content Placeholder 3">
            <a:extLst>
              <a:ext uri="{FF2B5EF4-FFF2-40B4-BE49-F238E27FC236}">
                <a16:creationId xmlns:a16="http://schemas.microsoft.com/office/drawing/2014/main" id="{3D7FE882-134B-A743-AE80-80E29E793180}"/>
              </a:ext>
            </a:extLst>
          </p:cNvPr>
          <p:cNvSpPr>
            <a:spLocks noGrp="1"/>
          </p:cNvSpPr>
          <p:nvPr>
            <p:ph idx="1"/>
          </p:nvPr>
        </p:nvSpPr>
        <p:spPr/>
        <p:txBody>
          <a:bodyPr>
            <a:normAutofit/>
          </a:bodyPr>
          <a:lstStyle/>
          <a:p>
            <a:r>
              <a:rPr lang="en-US" dirty="0"/>
              <a:t>Objective:</a:t>
            </a:r>
          </a:p>
          <a:p>
            <a:pPr lvl="1"/>
            <a:r>
              <a:rPr lang="en-US" dirty="0"/>
              <a:t>move the tower from the left side to the right side</a:t>
            </a:r>
          </a:p>
          <a:p>
            <a:r>
              <a:rPr lang="en-US" dirty="0"/>
              <a:t>Rules:</a:t>
            </a:r>
          </a:p>
          <a:p>
            <a:pPr lvl="1"/>
            <a:r>
              <a:rPr lang="en-US" dirty="0"/>
              <a:t>you can move only one ring at a time</a:t>
            </a:r>
          </a:p>
          <a:p>
            <a:pPr lvl="1"/>
            <a:r>
              <a:rPr lang="en-US" dirty="0"/>
              <a:t>you cannot move a ring that is larger on top of a ring that is smaller</a:t>
            </a:r>
          </a:p>
          <a:p>
            <a:r>
              <a:rPr lang="en-US" dirty="0"/>
              <a:t>What is the base case?</a:t>
            </a:r>
          </a:p>
          <a:p>
            <a:r>
              <a:rPr lang="en-US" dirty="0"/>
              <a:t>What is the recursive step(s)?</a:t>
            </a:r>
          </a:p>
        </p:txBody>
      </p:sp>
      <p:sp>
        <p:nvSpPr>
          <p:cNvPr id="6" name="Text Placeholder 5">
            <a:extLst>
              <a:ext uri="{FF2B5EF4-FFF2-40B4-BE49-F238E27FC236}">
                <a16:creationId xmlns:a16="http://schemas.microsoft.com/office/drawing/2014/main" id="{5BF219A0-7B3A-C94A-8E35-3E4AC423495A}"/>
              </a:ext>
            </a:extLst>
          </p:cNvPr>
          <p:cNvSpPr>
            <a:spLocks noGrp="1"/>
          </p:cNvSpPr>
          <p:nvPr>
            <p:ph type="body" sz="half" idx="2"/>
          </p:nvPr>
        </p:nvSpPr>
        <p:spPr/>
        <p:txBody>
          <a:bodyPr/>
          <a:lstStyle/>
          <a:p>
            <a:r>
              <a:rPr lang="en-US" dirty="0"/>
              <a:t>(cue: “ugh.”)</a:t>
            </a:r>
          </a:p>
        </p:txBody>
      </p:sp>
      <p:sp>
        <p:nvSpPr>
          <p:cNvPr id="9" name="Content Placeholder 2">
            <a:extLst>
              <a:ext uri="{FF2B5EF4-FFF2-40B4-BE49-F238E27FC236}">
                <a16:creationId xmlns:a16="http://schemas.microsoft.com/office/drawing/2014/main" id="{4CEBA6E3-A366-9941-B54A-E9FAD6C11FA7}"/>
              </a:ext>
            </a:extLst>
          </p:cNvPr>
          <p:cNvSpPr txBox="1">
            <a:spLocks/>
          </p:cNvSpPr>
          <p:nvPr/>
        </p:nvSpPr>
        <p:spPr>
          <a:xfrm>
            <a:off x="1371600" y="2171700"/>
            <a:ext cx="4114800" cy="352820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dirty="0"/>
          </a:p>
        </p:txBody>
      </p:sp>
    </p:spTree>
    <p:extLst>
      <p:ext uri="{BB962C8B-B14F-4D97-AF65-F5344CB8AC3E}">
        <p14:creationId xmlns:p14="http://schemas.microsoft.com/office/powerpoint/2010/main" val="67683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97E0BD-4E2F-9A44-ABC8-2D67B5BB0194}"/>
              </a:ext>
            </a:extLst>
          </p:cNvPr>
          <p:cNvSpPr>
            <a:spLocks noGrp="1"/>
          </p:cNvSpPr>
          <p:nvPr>
            <p:ph type="title"/>
          </p:nvPr>
        </p:nvSpPr>
        <p:spPr/>
        <p:txBody>
          <a:bodyPr/>
          <a:lstStyle/>
          <a:p>
            <a:r>
              <a:rPr lang="en-US" dirty="0">
                <a:cs typeface="Courier New" panose="02070309020205020404" pitchFamily="49" charset="0"/>
              </a:rPr>
              <a:t>Directory Crawler</a:t>
            </a:r>
            <a:endParaRPr lang="en-US" i="1" dirty="0"/>
          </a:p>
        </p:txBody>
      </p:sp>
      <p:sp>
        <p:nvSpPr>
          <p:cNvPr id="4" name="Content Placeholder 3">
            <a:extLst>
              <a:ext uri="{FF2B5EF4-FFF2-40B4-BE49-F238E27FC236}">
                <a16:creationId xmlns:a16="http://schemas.microsoft.com/office/drawing/2014/main" id="{3D7FE882-134B-A743-AE80-80E29E793180}"/>
              </a:ext>
            </a:extLst>
          </p:cNvPr>
          <p:cNvSpPr>
            <a:spLocks noGrp="1"/>
          </p:cNvSpPr>
          <p:nvPr>
            <p:ph idx="1"/>
          </p:nvPr>
        </p:nvSpPr>
        <p:spPr>
          <a:xfrm>
            <a:off x="6256020" y="685801"/>
            <a:ext cx="5377180" cy="5175250"/>
          </a:xfrm>
        </p:spPr>
        <p:txBody>
          <a:bodyPr>
            <a:normAutofit/>
          </a:bodyPr>
          <a:lstStyle/>
          <a:p>
            <a:r>
              <a:rPr lang="en-US" sz="1500" dirty="0">
                <a:latin typeface="Courier New" panose="02070309020205020404" pitchFamily="49" charset="0"/>
                <a:cs typeface="Courier New" panose="02070309020205020404" pitchFamily="49" charset="0"/>
              </a:rPr>
              <a:t>public static void </a:t>
            </a:r>
            <a:r>
              <a:rPr lang="en-US" sz="1500" dirty="0" err="1">
                <a:latin typeface="Courier New" panose="02070309020205020404" pitchFamily="49" charset="0"/>
                <a:cs typeface="Courier New" panose="02070309020205020404" pitchFamily="49" charset="0"/>
              </a:rPr>
              <a:t>directoryCrawl</a:t>
            </a:r>
            <a:r>
              <a:rPr lang="en-US" sz="1500" dirty="0">
                <a:latin typeface="Courier New" panose="02070309020205020404" pitchFamily="49" charset="0"/>
                <a:cs typeface="Courier New" panose="02070309020205020404" pitchFamily="49" charset="0"/>
              </a:rPr>
              <a:t>(File f,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indentLevel</a:t>
            </a:r>
            <a:r>
              <a:rPr lang="en-US" sz="1500" dirty="0">
                <a:latin typeface="Courier New" panose="02070309020205020404" pitchFamily="49" charset="0"/>
                <a:cs typeface="Courier New" panose="02070309020205020404" pitchFamily="49" charset="0"/>
              </a:rPr>
              <a:t>)</a:t>
            </a:r>
          </a:p>
          <a:p>
            <a:r>
              <a:rPr lang="en-US" dirty="0"/>
              <a:t>Some useful </a:t>
            </a:r>
            <a:r>
              <a:rPr lang="en-US" dirty="0">
                <a:latin typeface="Courier New" panose="02070309020205020404" pitchFamily="49" charset="0"/>
                <a:cs typeface="Courier New" panose="02070309020205020404" pitchFamily="49" charset="0"/>
              </a:rPr>
              <a:t>File</a:t>
            </a:r>
            <a:r>
              <a:rPr lang="en-US" dirty="0"/>
              <a:t> methods:</a:t>
            </a:r>
          </a:p>
          <a:p>
            <a:pPr lvl="1"/>
            <a:r>
              <a:rPr lang="en-US" dirty="0"/>
              <a:t>.</a:t>
            </a:r>
            <a:r>
              <a:rPr lang="en-US" dirty="0" err="1"/>
              <a:t>isDirectory</a:t>
            </a:r>
            <a:r>
              <a:rPr lang="en-US" dirty="0"/>
              <a:t>(): returns true if it’s a folder instead of a file</a:t>
            </a:r>
          </a:p>
          <a:p>
            <a:pPr lvl="1"/>
            <a:r>
              <a:rPr lang="en-US" dirty="0" err="1"/>
              <a:t>listFiles</a:t>
            </a:r>
            <a:r>
              <a:rPr lang="en-US" dirty="0"/>
              <a:t>(): returns the contents of a directory in an array with inner files and/or directories as the elements</a:t>
            </a:r>
          </a:p>
          <a:p>
            <a:pPr lvl="1"/>
            <a:r>
              <a:rPr lang="en-US" dirty="0" err="1"/>
              <a:t>getName</a:t>
            </a:r>
            <a:r>
              <a:rPr lang="en-US" dirty="0"/>
              <a:t>(): returns the name of a file (no contents)</a:t>
            </a:r>
          </a:p>
        </p:txBody>
      </p:sp>
      <p:sp>
        <p:nvSpPr>
          <p:cNvPr id="6" name="Text Placeholder 5">
            <a:extLst>
              <a:ext uri="{FF2B5EF4-FFF2-40B4-BE49-F238E27FC236}">
                <a16:creationId xmlns:a16="http://schemas.microsoft.com/office/drawing/2014/main" id="{5BF219A0-7B3A-C94A-8E35-3E4AC423495A}"/>
              </a:ext>
            </a:extLst>
          </p:cNvPr>
          <p:cNvSpPr>
            <a:spLocks noGrp="1"/>
          </p:cNvSpPr>
          <p:nvPr>
            <p:ph type="body" sz="half" idx="2"/>
          </p:nvPr>
        </p:nvSpPr>
        <p:spPr/>
        <p:txBody>
          <a:bodyPr/>
          <a:lstStyle/>
          <a:p>
            <a:r>
              <a:rPr lang="en-US" dirty="0"/>
              <a:t>Let’s print out all files within a directory…and files within any directories that exist within that directory…and any files within any directories that exist within that directory…</a:t>
            </a:r>
          </a:p>
        </p:txBody>
      </p:sp>
      <p:sp>
        <p:nvSpPr>
          <p:cNvPr id="9" name="Content Placeholder 2">
            <a:extLst>
              <a:ext uri="{FF2B5EF4-FFF2-40B4-BE49-F238E27FC236}">
                <a16:creationId xmlns:a16="http://schemas.microsoft.com/office/drawing/2014/main" id="{4CEBA6E3-A366-9941-B54A-E9FAD6C11FA7}"/>
              </a:ext>
            </a:extLst>
          </p:cNvPr>
          <p:cNvSpPr txBox="1">
            <a:spLocks/>
          </p:cNvSpPr>
          <p:nvPr/>
        </p:nvSpPr>
        <p:spPr>
          <a:xfrm>
            <a:off x="1371600" y="2171700"/>
            <a:ext cx="4114800" cy="352820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dirty="0"/>
          </a:p>
        </p:txBody>
      </p:sp>
    </p:spTree>
    <p:extLst>
      <p:ext uri="{BB962C8B-B14F-4D97-AF65-F5344CB8AC3E}">
        <p14:creationId xmlns:p14="http://schemas.microsoft.com/office/powerpoint/2010/main" val="262958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19A5-BABD-5E49-8098-E85F845F2687}"/>
              </a:ext>
            </a:extLst>
          </p:cNvPr>
          <p:cNvSpPr>
            <a:spLocks noGrp="1"/>
          </p:cNvSpPr>
          <p:nvPr>
            <p:ph type="title"/>
          </p:nvPr>
        </p:nvSpPr>
        <p:spPr/>
        <p:txBody>
          <a:bodyPr/>
          <a:lstStyle/>
          <a:p>
            <a:r>
              <a:rPr lang="en-US" sz="4000" dirty="0"/>
              <a:t>Evaluating prefix and postfix expressions</a:t>
            </a:r>
          </a:p>
        </p:txBody>
      </p:sp>
      <p:sp>
        <p:nvSpPr>
          <p:cNvPr id="4" name="Content Placeholder 3">
            <a:extLst>
              <a:ext uri="{FF2B5EF4-FFF2-40B4-BE49-F238E27FC236}">
                <a16:creationId xmlns:a16="http://schemas.microsoft.com/office/drawing/2014/main" id="{5AEC7A19-F5E4-D34E-BC09-49241A3FEB42}"/>
              </a:ext>
            </a:extLst>
          </p:cNvPr>
          <p:cNvSpPr>
            <a:spLocks noGrp="1"/>
          </p:cNvSpPr>
          <p:nvPr>
            <p:ph idx="1"/>
          </p:nvPr>
        </p:nvSpPr>
        <p:spPr/>
        <p:txBody>
          <a:bodyPr/>
          <a:lstStyle/>
          <a:p>
            <a:r>
              <a:rPr lang="en-US" dirty="0"/>
              <a:t>Here you will be writing two methods that take in a String and output an integer</a:t>
            </a:r>
          </a:p>
          <a:p>
            <a:pPr lvl="1"/>
            <a:r>
              <a:rPr lang="en-US" dirty="0"/>
              <a:t>public static </a:t>
            </a:r>
            <a:r>
              <a:rPr lang="en-US" dirty="0" err="1"/>
              <a:t>int</a:t>
            </a:r>
            <a:r>
              <a:rPr lang="en-US" dirty="0"/>
              <a:t> </a:t>
            </a:r>
            <a:r>
              <a:rPr lang="en-US" dirty="0" err="1"/>
              <a:t>evalPrefix</a:t>
            </a:r>
            <a:r>
              <a:rPr lang="en-US" dirty="0"/>
              <a:t>(String in)</a:t>
            </a:r>
          </a:p>
          <a:p>
            <a:pPr lvl="1"/>
            <a:r>
              <a:rPr lang="en-US" dirty="0"/>
              <a:t>public static </a:t>
            </a:r>
            <a:r>
              <a:rPr lang="en-US" dirty="0" err="1"/>
              <a:t>int</a:t>
            </a:r>
            <a:r>
              <a:rPr lang="en-US" dirty="0"/>
              <a:t> </a:t>
            </a:r>
            <a:r>
              <a:rPr lang="en-US" dirty="0" err="1"/>
              <a:t>evalPostfix</a:t>
            </a:r>
            <a:r>
              <a:rPr lang="en-US" dirty="0"/>
              <a:t>(String in)</a:t>
            </a:r>
          </a:p>
          <a:p>
            <a:pPr lvl="1"/>
            <a:endParaRPr lang="en-US" dirty="0"/>
          </a:p>
          <a:p>
            <a:r>
              <a:rPr lang="en-US" dirty="0"/>
              <a:t>To start, take each of the expressions below and, with a partner, think about the steps you take in evaluating each expression</a:t>
            </a:r>
          </a:p>
          <a:p>
            <a:pPr lvl="1"/>
            <a:r>
              <a:rPr lang="en-US" dirty="0"/>
              <a:t>prefix: ^ + * 2 4 / 8 4 2</a:t>
            </a:r>
          </a:p>
          <a:p>
            <a:pPr lvl="1"/>
            <a:r>
              <a:rPr lang="en-US" dirty="0"/>
              <a:t>postfix: 2 4 * 8 4 / + 2 ^</a:t>
            </a:r>
          </a:p>
        </p:txBody>
      </p:sp>
      <p:sp>
        <p:nvSpPr>
          <p:cNvPr id="5" name="Text Placeholder 4">
            <a:extLst>
              <a:ext uri="{FF2B5EF4-FFF2-40B4-BE49-F238E27FC236}">
                <a16:creationId xmlns:a16="http://schemas.microsoft.com/office/drawing/2014/main" id="{674B7EFF-2F95-C347-9678-780C1EEB43AA}"/>
              </a:ext>
            </a:extLst>
          </p:cNvPr>
          <p:cNvSpPr>
            <a:spLocks noGrp="1"/>
          </p:cNvSpPr>
          <p:nvPr>
            <p:ph type="body" sz="half" idx="2"/>
          </p:nvPr>
        </p:nvSpPr>
        <p:spPr/>
        <p:txBody>
          <a:bodyPr/>
          <a:lstStyle/>
          <a:p>
            <a:r>
              <a:rPr lang="en-US" dirty="0"/>
              <a:t>Prefix =&gt; operator goes before the operands</a:t>
            </a:r>
          </a:p>
          <a:p>
            <a:r>
              <a:rPr lang="en-US" dirty="0"/>
              <a:t>Postfix =&gt; operator goes after the operands</a:t>
            </a:r>
          </a:p>
        </p:txBody>
      </p:sp>
    </p:spTree>
    <p:extLst>
      <p:ext uri="{BB962C8B-B14F-4D97-AF65-F5344CB8AC3E}">
        <p14:creationId xmlns:p14="http://schemas.microsoft.com/office/powerpoint/2010/main" val="289957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19A5-BABD-5E49-8098-E85F845F2687}"/>
              </a:ext>
            </a:extLst>
          </p:cNvPr>
          <p:cNvSpPr>
            <a:spLocks noGrp="1"/>
          </p:cNvSpPr>
          <p:nvPr>
            <p:ph type="title"/>
          </p:nvPr>
        </p:nvSpPr>
        <p:spPr/>
        <p:txBody>
          <a:bodyPr/>
          <a:lstStyle/>
          <a:p>
            <a:r>
              <a:rPr lang="en-US" sz="4000" dirty="0"/>
              <a:t>Evaluating prefix and postfix expressions</a:t>
            </a:r>
          </a:p>
        </p:txBody>
      </p:sp>
      <p:sp>
        <p:nvSpPr>
          <p:cNvPr id="4" name="Content Placeholder 3">
            <a:extLst>
              <a:ext uri="{FF2B5EF4-FFF2-40B4-BE49-F238E27FC236}">
                <a16:creationId xmlns:a16="http://schemas.microsoft.com/office/drawing/2014/main" id="{5AEC7A19-F5E4-D34E-BC09-49241A3FEB42}"/>
              </a:ext>
            </a:extLst>
          </p:cNvPr>
          <p:cNvSpPr>
            <a:spLocks noGrp="1"/>
          </p:cNvSpPr>
          <p:nvPr>
            <p:ph idx="1"/>
          </p:nvPr>
        </p:nvSpPr>
        <p:spPr/>
        <p:txBody>
          <a:bodyPr/>
          <a:lstStyle/>
          <a:p>
            <a:r>
              <a:rPr lang="en-US" dirty="0"/>
              <a:t>What is the repeated step that you perform to evaluate the expression?</a:t>
            </a:r>
          </a:p>
          <a:p>
            <a:pPr lvl="1"/>
            <a:r>
              <a:rPr lang="en-US" dirty="0"/>
              <a:t>What is the immediate next step?</a:t>
            </a:r>
          </a:p>
          <a:p>
            <a:pPr lvl="1"/>
            <a:r>
              <a:rPr lang="en-US" dirty="0"/>
              <a:t>When do you know you’re done?</a:t>
            </a:r>
          </a:p>
        </p:txBody>
      </p:sp>
      <p:sp>
        <p:nvSpPr>
          <p:cNvPr id="5" name="Text Placeholder 4">
            <a:extLst>
              <a:ext uri="{FF2B5EF4-FFF2-40B4-BE49-F238E27FC236}">
                <a16:creationId xmlns:a16="http://schemas.microsoft.com/office/drawing/2014/main" id="{674B7EFF-2F95-C347-9678-780C1EEB43AA}"/>
              </a:ext>
            </a:extLst>
          </p:cNvPr>
          <p:cNvSpPr>
            <a:spLocks noGrp="1"/>
          </p:cNvSpPr>
          <p:nvPr>
            <p:ph type="body" sz="half" idx="2"/>
          </p:nvPr>
        </p:nvSpPr>
        <p:spPr/>
        <p:txBody>
          <a:bodyPr/>
          <a:lstStyle/>
          <a:p>
            <a:r>
              <a:rPr lang="en-US" dirty="0"/>
              <a:t>Prefix =&gt; operator goes before the operands</a:t>
            </a:r>
          </a:p>
          <a:p>
            <a:r>
              <a:rPr lang="en-US" dirty="0"/>
              <a:t>Postfix =&gt; operator goes after the operands</a:t>
            </a:r>
          </a:p>
        </p:txBody>
      </p:sp>
    </p:spTree>
    <p:extLst>
      <p:ext uri="{BB962C8B-B14F-4D97-AF65-F5344CB8AC3E}">
        <p14:creationId xmlns:p14="http://schemas.microsoft.com/office/powerpoint/2010/main" val="115083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19A5-BABD-5E49-8098-E85F845F2687}"/>
              </a:ext>
            </a:extLst>
          </p:cNvPr>
          <p:cNvSpPr>
            <a:spLocks noGrp="1"/>
          </p:cNvSpPr>
          <p:nvPr>
            <p:ph type="title"/>
          </p:nvPr>
        </p:nvSpPr>
        <p:spPr/>
        <p:txBody>
          <a:bodyPr/>
          <a:lstStyle/>
          <a:p>
            <a:r>
              <a:rPr lang="en-US" sz="4000" dirty="0"/>
              <a:t>Evaluating prefix and postfix expressions</a:t>
            </a:r>
          </a:p>
        </p:txBody>
      </p:sp>
      <p:sp>
        <p:nvSpPr>
          <p:cNvPr id="4" name="Content Placeholder 3">
            <a:extLst>
              <a:ext uri="{FF2B5EF4-FFF2-40B4-BE49-F238E27FC236}">
                <a16:creationId xmlns:a16="http://schemas.microsoft.com/office/drawing/2014/main" id="{5AEC7A19-F5E4-D34E-BC09-49241A3FEB42}"/>
              </a:ext>
            </a:extLst>
          </p:cNvPr>
          <p:cNvSpPr>
            <a:spLocks noGrp="1"/>
          </p:cNvSpPr>
          <p:nvPr>
            <p:ph idx="1"/>
          </p:nvPr>
        </p:nvSpPr>
        <p:spPr/>
        <p:txBody>
          <a:bodyPr/>
          <a:lstStyle/>
          <a:p>
            <a:r>
              <a:rPr lang="en-US" dirty="0"/>
              <a:t>What is the pattern that you are looking for?</a:t>
            </a:r>
          </a:p>
          <a:p>
            <a:pPr lvl="1"/>
            <a:r>
              <a:rPr lang="en-US" dirty="0"/>
              <a:t>prefix: operator, operand, operand</a:t>
            </a:r>
          </a:p>
          <a:p>
            <a:pPr lvl="1"/>
            <a:r>
              <a:rPr lang="en-US" dirty="0"/>
              <a:t>postfix: operand, operand, operator</a:t>
            </a:r>
            <a:br>
              <a:rPr lang="en-US" dirty="0"/>
            </a:br>
            <a:endParaRPr lang="en-US" dirty="0"/>
          </a:p>
          <a:p>
            <a:r>
              <a:rPr lang="en-US" dirty="0"/>
              <a:t>Pattern and Matcher classes will be of use!</a:t>
            </a:r>
          </a:p>
          <a:p>
            <a:pPr lvl="1"/>
            <a:r>
              <a:rPr lang="en-US" dirty="0"/>
              <a:t>both found in </a:t>
            </a:r>
            <a:r>
              <a:rPr lang="en-US" dirty="0" err="1"/>
              <a:t>java.regex</a:t>
            </a:r>
            <a:r>
              <a:rPr lang="en-US" dirty="0"/>
              <a:t> package</a:t>
            </a:r>
          </a:p>
          <a:p>
            <a:pPr lvl="1"/>
            <a:r>
              <a:rPr lang="en-US" dirty="0">
                <a:hlinkClick r:id="rId2"/>
              </a:rPr>
              <a:t>Pattern</a:t>
            </a:r>
            <a:r>
              <a:rPr lang="en-US" dirty="0"/>
              <a:t>: </a:t>
            </a:r>
            <a:r>
              <a:rPr lang="en-US" dirty="0" err="1"/>
              <a:t>Pattern.compile</a:t>
            </a:r>
            <a:r>
              <a:rPr lang="en-US" dirty="0"/>
              <a:t>(&lt;</a:t>
            </a:r>
            <a:r>
              <a:rPr lang="en-US" dirty="0" err="1"/>
              <a:t>reg</a:t>
            </a:r>
            <a:r>
              <a:rPr lang="en-US" dirty="0"/>
              <a:t> </a:t>
            </a:r>
            <a:r>
              <a:rPr lang="en-US" dirty="0" err="1"/>
              <a:t>exp</a:t>
            </a:r>
            <a:r>
              <a:rPr lang="en-US" dirty="0"/>
              <a:t>&gt;)</a:t>
            </a:r>
          </a:p>
          <a:p>
            <a:pPr lvl="1"/>
            <a:r>
              <a:rPr lang="en-US" dirty="0">
                <a:hlinkClick r:id="rId3"/>
              </a:rPr>
              <a:t>Matcher</a:t>
            </a:r>
            <a:r>
              <a:rPr lang="en-US" dirty="0"/>
              <a:t>: </a:t>
            </a:r>
            <a:r>
              <a:rPr lang="en-US" dirty="0" err="1"/>
              <a:t>p.matcher</a:t>
            </a:r>
            <a:r>
              <a:rPr lang="en-US" dirty="0"/>
              <a:t>(String input)</a:t>
            </a:r>
          </a:p>
        </p:txBody>
      </p:sp>
      <p:sp>
        <p:nvSpPr>
          <p:cNvPr id="5" name="Text Placeholder 4">
            <a:extLst>
              <a:ext uri="{FF2B5EF4-FFF2-40B4-BE49-F238E27FC236}">
                <a16:creationId xmlns:a16="http://schemas.microsoft.com/office/drawing/2014/main" id="{674B7EFF-2F95-C347-9678-780C1EEB43AA}"/>
              </a:ext>
            </a:extLst>
          </p:cNvPr>
          <p:cNvSpPr>
            <a:spLocks noGrp="1"/>
          </p:cNvSpPr>
          <p:nvPr>
            <p:ph type="body" sz="half" idx="2"/>
          </p:nvPr>
        </p:nvSpPr>
        <p:spPr/>
        <p:txBody>
          <a:bodyPr/>
          <a:lstStyle/>
          <a:p>
            <a:r>
              <a:rPr lang="en-US" dirty="0"/>
              <a:t>Prefix =&gt; operator goes before the operands</a:t>
            </a:r>
          </a:p>
          <a:p>
            <a:r>
              <a:rPr lang="en-US" dirty="0"/>
              <a:t>Postfix =&gt; operator goes after the operands</a:t>
            </a:r>
          </a:p>
        </p:txBody>
      </p:sp>
    </p:spTree>
    <p:extLst>
      <p:ext uri="{BB962C8B-B14F-4D97-AF65-F5344CB8AC3E}">
        <p14:creationId xmlns:p14="http://schemas.microsoft.com/office/powerpoint/2010/main" val="289788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19A5-BABD-5E49-8098-E85F845F2687}"/>
              </a:ext>
            </a:extLst>
          </p:cNvPr>
          <p:cNvSpPr>
            <a:spLocks noGrp="1"/>
          </p:cNvSpPr>
          <p:nvPr>
            <p:ph type="title"/>
          </p:nvPr>
        </p:nvSpPr>
        <p:spPr/>
        <p:txBody>
          <a:bodyPr/>
          <a:lstStyle/>
          <a:p>
            <a:r>
              <a:rPr lang="en-US" sz="4000" dirty="0"/>
              <a:t>Evaluating prefix and postfix expressions</a:t>
            </a:r>
          </a:p>
        </p:txBody>
      </p:sp>
      <p:sp>
        <p:nvSpPr>
          <p:cNvPr id="4" name="Content Placeholder 3">
            <a:extLst>
              <a:ext uri="{FF2B5EF4-FFF2-40B4-BE49-F238E27FC236}">
                <a16:creationId xmlns:a16="http://schemas.microsoft.com/office/drawing/2014/main" id="{5AEC7A19-F5E4-D34E-BC09-49241A3FEB42}"/>
              </a:ext>
            </a:extLst>
          </p:cNvPr>
          <p:cNvSpPr>
            <a:spLocks noGrp="1"/>
          </p:cNvSpPr>
          <p:nvPr>
            <p:ph idx="1"/>
          </p:nvPr>
        </p:nvSpPr>
        <p:spPr/>
        <p:txBody>
          <a:bodyPr/>
          <a:lstStyle/>
          <a:p>
            <a:r>
              <a:rPr lang="en-US" dirty="0"/>
              <a:t>For prefix, we are looking for the first instance of two numbers preceded by a space</a:t>
            </a:r>
          </a:p>
          <a:p>
            <a:pPr lvl="1"/>
            <a:r>
              <a:rPr lang="en-US" i="0" dirty="0">
                <a:latin typeface="Courier New" panose="02070309020205020404" pitchFamily="49" charset="0"/>
                <a:cs typeface="Courier New" panose="02070309020205020404" pitchFamily="49" charset="0"/>
              </a:rPr>
              <a:t>“ [0-9]+ [0-9]+”</a:t>
            </a:r>
          </a:p>
          <a:p>
            <a:r>
              <a:rPr lang="en-US" i="0" dirty="0">
                <a:cs typeface="Courier New" panose="02070309020205020404" pitchFamily="49" charset="0"/>
              </a:rPr>
              <a:t>For postfix, we are looking for the </a:t>
            </a:r>
            <a:r>
              <a:rPr lang="en-US" i="1" dirty="0">
                <a:cs typeface="Courier New" panose="02070309020205020404" pitchFamily="49" charset="0"/>
              </a:rPr>
              <a:t>last</a:t>
            </a:r>
            <a:r>
              <a:rPr lang="en-US" i="0" dirty="0">
                <a:cs typeface="Courier New" panose="02070309020205020404" pitchFamily="49" charset="0"/>
              </a:rPr>
              <a:t> instance of two numbers </a:t>
            </a:r>
            <a:r>
              <a:rPr lang="en-US" i="1" dirty="0">
                <a:cs typeface="Courier New" panose="02070309020205020404" pitchFamily="49" charset="0"/>
              </a:rPr>
              <a:t>succeeded</a:t>
            </a:r>
            <a:r>
              <a:rPr lang="en-US" i="0" dirty="0">
                <a:cs typeface="Courier New" panose="02070309020205020404" pitchFamily="49" charset="0"/>
              </a:rPr>
              <a:t> by a space</a:t>
            </a:r>
          </a:p>
          <a:p>
            <a:pPr lvl="1"/>
            <a:r>
              <a:rPr lang="en-US" i="0" dirty="0">
                <a:latin typeface="Courier New" panose="02070309020205020404" pitchFamily="49" charset="0"/>
                <a:cs typeface="Courier New" panose="02070309020205020404" pitchFamily="49" charset="0"/>
              </a:rPr>
              <a:t>“[0-9]+ [0-9]+ ”</a:t>
            </a:r>
            <a:r>
              <a:rPr lang="en-US" dirty="0">
                <a:latin typeface="Courier New" panose="02070309020205020404" pitchFamily="49" charset="0"/>
                <a:cs typeface="Courier New" panose="02070309020205020404" pitchFamily="49" charset="0"/>
              </a:rPr>
              <a:t>	</a:t>
            </a:r>
          </a:p>
          <a:p>
            <a:r>
              <a:rPr lang="en-US" dirty="0">
                <a:cs typeface="Courier New" panose="02070309020205020404" pitchFamily="49" charset="0"/>
              </a:rPr>
              <a:t>Once you have identified the pattern, then you can search for the pattern through the input String and peruse the matches</a:t>
            </a:r>
          </a:p>
          <a:p>
            <a:pPr marL="0" indent="0">
              <a:buNone/>
            </a:pPr>
            <a:endParaRPr lang="en-US" dirty="0">
              <a:cs typeface="Courier New" panose="02070309020205020404" pitchFamily="49" charset="0"/>
            </a:endParaRPr>
          </a:p>
          <a:p>
            <a:pPr marL="0" indent="0">
              <a:buNone/>
            </a:pPr>
            <a:r>
              <a:rPr lang="en-US" sz="1800" i="0" dirty="0">
                <a:latin typeface="Courier New" panose="02070309020205020404" pitchFamily="49" charset="0"/>
                <a:cs typeface="Courier New" panose="02070309020205020404" pitchFamily="49" charset="0"/>
              </a:rPr>
              <a:t>Pattern p = </a:t>
            </a:r>
            <a:r>
              <a:rPr lang="en-US" sz="1800" i="0" dirty="0" err="1">
                <a:latin typeface="Courier New" panose="02070309020205020404" pitchFamily="49" charset="0"/>
                <a:cs typeface="Courier New" panose="02070309020205020404" pitchFamily="49" charset="0"/>
              </a:rPr>
              <a:t>Pattern.compile</a:t>
            </a:r>
            <a:r>
              <a:rPr lang="en-US" sz="1800" i="0" dirty="0">
                <a:latin typeface="Courier New" panose="02070309020205020404" pitchFamily="49" charset="0"/>
                <a:cs typeface="Courier New" panose="02070309020205020404" pitchFamily="49" charset="0"/>
              </a:rPr>
              <a:t>(regex);</a:t>
            </a:r>
            <a:endParaRPr lang="en-US" sz="1800" dirty="0">
              <a:latin typeface="Courier New" panose="02070309020205020404" pitchFamily="49" charset="0"/>
              <a:cs typeface="Courier New" panose="02070309020205020404" pitchFamily="49" charset="0"/>
            </a:endParaRPr>
          </a:p>
          <a:p>
            <a:pPr marL="0" indent="0">
              <a:buNone/>
            </a:pPr>
            <a:r>
              <a:rPr lang="en-US" sz="1800" i="0" dirty="0">
                <a:latin typeface="Courier New" panose="02070309020205020404" pitchFamily="49" charset="0"/>
                <a:cs typeface="Courier New" panose="02070309020205020404" pitchFamily="49" charset="0"/>
              </a:rPr>
              <a:t>Matcher m = </a:t>
            </a:r>
            <a:r>
              <a:rPr lang="en-US" sz="1800" i="0" dirty="0" err="1">
                <a:latin typeface="Courier New" panose="02070309020205020404" pitchFamily="49" charset="0"/>
                <a:cs typeface="Courier New" panose="02070309020205020404" pitchFamily="49" charset="0"/>
              </a:rPr>
              <a:t>p.matcher</a:t>
            </a:r>
            <a:r>
              <a:rPr lang="en-US" sz="1800" i="0" dirty="0">
                <a:latin typeface="Courier New" panose="02070309020205020404" pitchFamily="49" charset="0"/>
                <a:cs typeface="Courier New" panose="02070309020205020404" pitchFamily="49" charset="0"/>
              </a:rPr>
              <a:t>(equation);</a:t>
            </a:r>
          </a:p>
        </p:txBody>
      </p:sp>
      <p:sp>
        <p:nvSpPr>
          <p:cNvPr id="5" name="Text Placeholder 4">
            <a:extLst>
              <a:ext uri="{FF2B5EF4-FFF2-40B4-BE49-F238E27FC236}">
                <a16:creationId xmlns:a16="http://schemas.microsoft.com/office/drawing/2014/main" id="{674B7EFF-2F95-C347-9678-780C1EEB43AA}"/>
              </a:ext>
            </a:extLst>
          </p:cNvPr>
          <p:cNvSpPr>
            <a:spLocks noGrp="1"/>
          </p:cNvSpPr>
          <p:nvPr>
            <p:ph type="body" sz="half" idx="2"/>
          </p:nvPr>
        </p:nvSpPr>
        <p:spPr/>
        <p:txBody>
          <a:bodyPr/>
          <a:lstStyle/>
          <a:p>
            <a:r>
              <a:rPr lang="en-US" dirty="0"/>
              <a:t>Prefix =&gt; operator goes before the operands</a:t>
            </a:r>
          </a:p>
          <a:p>
            <a:r>
              <a:rPr lang="en-US" dirty="0"/>
              <a:t>Postfix =&gt; operator goes after the operands</a:t>
            </a:r>
          </a:p>
        </p:txBody>
      </p:sp>
    </p:spTree>
    <p:extLst>
      <p:ext uri="{BB962C8B-B14F-4D97-AF65-F5344CB8AC3E}">
        <p14:creationId xmlns:p14="http://schemas.microsoft.com/office/powerpoint/2010/main" val="206967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7454-CAF3-9C4F-93A4-806A5AE85878}"/>
              </a:ext>
            </a:extLst>
          </p:cNvPr>
          <p:cNvSpPr>
            <a:spLocks noGrp="1"/>
          </p:cNvSpPr>
          <p:nvPr>
            <p:ph type="title"/>
          </p:nvPr>
        </p:nvSpPr>
        <p:spPr/>
        <p:txBody>
          <a:bodyPr>
            <a:normAutofit fontScale="90000"/>
          </a:bodyPr>
          <a:lstStyle/>
          <a:p>
            <a:r>
              <a:rPr lang="en-US" dirty="0"/>
              <a:t>Evaluating prefix and postfix expressions</a:t>
            </a:r>
          </a:p>
        </p:txBody>
      </p:sp>
      <p:sp>
        <p:nvSpPr>
          <p:cNvPr id="3" name="Content Placeholder 2">
            <a:extLst>
              <a:ext uri="{FF2B5EF4-FFF2-40B4-BE49-F238E27FC236}">
                <a16:creationId xmlns:a16="http://schemas.microsoft.com/office/drawing/2014/main" id="{8987893E-DC68-1B4C-9BF9-7FC1CE778C87}"/>
              </a:ext>
            </a:extLst>
          </p:cNvPr>
          <p:cNvSpPr>
            <a:spLocks noGrp="1"/>
          </p:cNvSpPr>
          <p:nvPr>
            <p:ph idx="1"/>
          </p:nvPr>
        </p:nvSpPr>
        <p:spPr/>
        <p:txBody>
          <a:bodyPr/>
          <a:lstStyle/>
          <a:p>
            <a:r>
              <a:rPr lang="en-US" dirty="0"/>
              <a:t>for prefix, we want the first match</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if(</a:t>
            </a:r>
            <a:r>
              <a:rPr lang="en-US" dirty="0" err="1">
                <a:latin typeface="Courier New" panose="02070309020205020404" pitchFamily="49" charset="0"/>
                <a:cs typeface="Courier New" panose="02070309020205020404" pitchFamily="49" charset="0"/>
              </a:rPr>
              <a:t>m.find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get first match</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startInd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m.start</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endInd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m.end</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etc</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
        <p:nvSpPr>
          <p:cNvPr id="4" name="Text Placeholder 3">
            <a:extLst>
              <a:ext uri="{FF2B5EF4-FFF2-40B4-BE49-F238E27FC236}">
                <a16:creationId xmlns:a16="http://schemas.microsoft.com/office/drawing/2014/main" id="{398D3DA3-0837-1D48-A32A-55A51B74BFBF}"/>
              </a:ext>
            </a:extLst>
          </p:cNvPr>
          <p:cNvSpPr>
            <a:spLocks noGrp="1"/>
          </p:cNvSpPr>
          <p:nvPr>
            <p:ph type="body" sz="half" idx="2"/>
          </p:nvPr>
        </p:nvSpPr>
        <p:spPr/>
        <p:txBody>
          <a:bodyPr/>
          <a:lstStyle/>
          <a:p>
            <a:r>
              <a:rPr lang="en-US" dirty="0"/>
              <a:t>Let’s think through the pseudocode</a:t>
            </a:r>
          </a:p>
        </p:txBody>
      </p:sp>
    </p:spTree>
    <p:extLst>
      <p:ext uri="{BB962C8B-B14F-4D97-AF65-F5344CB8AC3E}">
        <p14:creationId xmlns:p14="http://schemas.microsoft.com/office/powerpoint/2010/main" val="260314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7454-CAF3-9C4F-93A4-806A5AE85878}"/>
              </a:ext>
            </a:extLst>
          </p:cNvPr>
          <p:cNvSpPr>
            <a:spLocks noGrp="1"/>
          </p:cNvSpPr>
          <p:nvPr>
            <p:ph type="title"/>
          </p:nvPr>
        </p:nvSpPr>
        <p:spPr/>
        <p:txBody>
          <a:bodyPr>
            <a:normAutofit fontScale="90000"/>
          </a:bodyPr>
          <a:lstStyle/>
          <a:p>
            <a:r>
              <a:rPr lang="en-US" dirty="0"/>
              <a:t>Evaluating prefix and postfix expressions</a:t>
            </a:r>
          </a:p>
        </p:txBody>
      </p:sp>
      <p:sp>
        <p:nvSpPr>
          <p:cNvPr id="3" name="Content Placeholder 2">
            <a:extLst>
              <a:ext uri="{FF2B5EF4-FFF2-40B4-BE49-F238E27FC236}">
                <a16:creationId xmlns:a16="http://schemas.microsoft.com/office/drawing/2014/main" id="{8987893E-DC68-1B4C-9BF9-7FC1CE778C87}"/>
              </a:ext>
            </a:extLst>
          </p:cNvPr>
          <p:cNvSpPr>
            <a:spLocks noGrp="1"/>
          </p:cNvSpPr>
          <p:nvPr>
            <p:ph idx="1"/>
          </p:nvPr>
        </p:nvSpPr>
        <p:spPr/>
        <p:txBody>
          <a:bodyPr/>
          <a:lstStyle/>
          <a:p>
            <a:r>
              <a:rPr lang="en-US" dirty="0"/>
              <a:t>for postfix, we want the </a:t>
            </a:r>
            <a:r>
              <a:rPr lang="en-US" i="1" dirty="0"/>
              <a:t>last</a:t>
            </a:r>
            <a:r>
              <a:rPr lang="en-US" dirty="0"/>
              <a:t> match, so have to use a while loop and exit only when you have found the last match</a:t>
            </a:r>
          </a:p>
          <a:p>
            <a:pPr marL="0" indent="0">
              <a:buNone/>
            </a:pPr>
            <a:endParaRPr lang="en-US" dirty="0"/>
          </a:p>
          <a:p>
            <a:pPr marL="0" indent="0">
              <a:buNone/>
            </a:pPr>
            <a:r>
              <a:rPr lang="en-US" b="1" i="1" dirty="0">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m.find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startInd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m.start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endInd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m.end</a:t>
            </a:r>
            <a:r>
              <a:rPr lang="en-US" dirty="0">
                <a:latin typeface="Courier New" panose="02070309020205020404" pitchFamily="49" charset="0"/>
                <a:cs typeface="Courier New" panose="02070309020205020404" pitchFamily="49" charset="0"/>
              </a:rPr>
              <a:t>() + 1;</a:t>
            </a:r>
          </a:p>
          <a:p>
            <a:pPr marL="0" indent="0">
              <a:buNone/>
            </a:pPr>
            <a:r>
              <a:rPr lang="en-US" dirty="0">
                <a:latin typeface="Courier New" panose="02070309020205020404" pitchFamily="49" charset="0"/>
                <a:cs typeface="Courier New" panose="02070309020205020404" pitchFamily="49" charset="0"/>
              </a:rPr>
              <a:t>}</a:t>
            </a:r>
          </a:p>
        </p:txBody>
      </p:sp>
      <p:sp>
        <p:nvSpPr>
          <p:cNvPr id="4" name="Text Placeholder 3">
            <a:extLst>
              <a:ext uri="{FF2B5EF4-FFF2-40B4-BE49-F238E27FC236}">
                <a16:creationId xmlns:a16="http://schemas.microsoft.com/office/drawing/2014/main" id="{398D3DA3-0837-1D48-A32A-55A51B74BFBF}"/>
              </a:ext>
            </a:extLst>
          </p:cNvPr>
          <p:cNvSpPr>
            <a:spLocks noGrp="1"/>
          </p:cNvSpPr>
          <p:nvPr>
            <p:ph type="body" sz="half" idx="2"/>
          </p:nvPr>
        </p:nvSpPr>
        <p:spPr/>
        <p:txBody>
          <a:bodyPr/>
          <a:lstStyle/>
          <a:p>
            <a:r>
              <a:rPr lang="en-US" dirty="0"/>
              <a:t>Let’s think through the pseudocode</a:t>
            </a:r>
          </a:p>
        </p:txBody>
      </p:sp>
    </p:spTree>
    <p:extLst>
      <p:ext uri="{BB962C8B-B14F-4D97-AF65-F5344CB8AC3E}">
        <p14:creationId xmlns:p14="http://schemas.microsoft.com/office/powerpoint/2010/main" val="309019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766D-68D5-994E-B798-85FAC31902F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5A4792B-148E-714B-B9EC-EB300D37BFA2}"/>
              </a:ext>
            </a:extLst>
          </p:cNvPr>
          <p:cNvSpPr>
            <a:spLocks noGrp="1"/>
          </p:cNvSpPr>
          <p:nvPr>
            <p:ph idx="1"/>
          </p:nvPr>
        </p:nvSpPr>
        <p:spPr/>
        <p:txBody>
          <a:bodyPr/>
          <a:lstStyle/>
          <a:p>
            <a:r>
              <a:rPr lang="en-US" dirty="0"/>
              <a:t>What are recursive algorithms?</a:t>
            </a:r>
          </a:p>
          <a:p>
            <a:r>
              <a:rPr lang="en-US" dirty="0"/>
              <a:t>What are they good for?</a:t>
            </a:r>
          </a:p>
          <a:p>
            <a:r>
              <a:rPr lang="en-US" dirty="0"/>
              <a:t>Practice</a:t>
            </a:r>
          </a:p>
          <a:p>
            <a:r>
              <a:rPr lang="en-US" dirty="0"/>
              <a:t>Project: infix and postfix notation calculator</a:t>
            </a:r>
          </a:p>
        </p:txBody>
      </p:sp>
    </p:spTree>
    <p:extLst>
      <p:ext uri="{BB962C8B-B14F-4D97-AF65-F5344CB8AC3E}">
        <p14:creationId xmlns:p14="http://schemas.microsoft.com/office/powerpoint/2010/main" val="3874983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E866BF-C451-C74D-86EA-221E8419EE3A}"/>
              </a:ext>
            </a:extLst>
          </p:cNvPr>
          <p:cNvSpPr>
            <a:spLocks noGrp="1"/>
          </p:cNvSpPr>
          <p:nvPr>
            <p:ph type="title"/>
          </p:nvPr>
        </p:nvSpPr>
        <p:spPr/>
        <p:txBody>
          <a:bodyPr>
            <a:normAutofit/>
          </a:bodyPr>
          <a:lstStyle/>
          <a:p>
            <a:r>
              <a:rPr lang="en-US" dirty="0"/>
              <a:t>SUMMARY</a:t>
            </a:r>
          </a:p>
        </p:txBody>
      </p:sp>
      <p:sp>
        <p:nvSpPr>
          <p:cNvPr id="7" name="Text Placeholder 6">
            <a:extLst>
              <a:ext uri="{FF2B5EF4-FFF2-40B4-BE49-F238E27FC236}">
                <a16:creationId xmlns:a16="http://schemas.microsoft.com/office/drawing/2014/main" id="{F06F70E7-1F27-6D4A-B5D9-A015690C27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76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AA711DD-B20D-684B-A6EB-7C7AA5292EB3}"/>
              </a:ext>
            </a:extLst>
          </p:cNvPr>
          <p:cNvSpPr>
            <a:spLocks noGrp="1"/>
          </p:cNvSpPr>
          <p:nvPr>
            <p:ph type="title"/>
          </p:nvPr>
        </p:nvSpPr>
        <p:spPr/>
        <p:txBody>
          <a:bodyPr/>
          <a:lstStyle/>
          <a:p>
            <a:r>
              <a:rPr lang="en-US" dirty="0"/>
              <a:t>Why use recursion?</a:t>
            </a:r>
          </a:p>
        </p:txBody>
      </p:sp>
      <p:sp>
        <p:nvSpPr>
          <p:cNvPr id="3" name="Content Placeholder 2">
            <a:extLst>
              <a:ext uri="{FF2B5EF4-FFF2-40B4-BE49-F238E27FC236}">
                <a16:creationId xmlns:a16="http://schemas.microsoft.com/office/drawing/2014/main" id="{178456F6-F3D2-1F4C-9887-5A30FCBA12FC}"/>
              </a:ext>
            </a:extLst>
          </p:cNvPr>
          <p:cNvSpPr>
            <a:spLocks noGrp="1"/>
          </p:cNvSpPr>
          <p:nvPr>
            <p:ph idx="1"/>
          </p:nvPr>
        </p:nvSpPr>
        <p:spPr/>
        <p:txBody>
          <a:bodyPr>
            <a:normAutofit/>
          </a:bodyPr>
          <a:lstStyle/>
          <a:p>
            <a:pPr marL="0" indent="0" algn="just">
              <a:buNone/>
            </a:pPr>
            <a:r>
              <a:rPr lang="en-US" sz="3000" i="1" dirty="0"/>
              <a:t>Recursion can simplify algorithms by zeroing in on the immediate next step only.  It is often easier to see how something works and accomplish something in fewer lines of code than an iterative parallel.</a:t>
            </a:r>
          </a:p>
        </p:txBody>
      </p:sp>
    </p:spTree>
    <p:extLst>
      <p:ext uri="{BB962C8B-B14F-4D97-AF65-F5344CB8AC3E}">
        <p14:creationId xmlns:p14="http://schemas.microsoft.com/office/powerpoint/2010/main" val="368206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28A3-6479-1245-8B05-3D1E495E0BBE}"/>
              </a:ext>
            </a:extLst>
          </p:cNvPr>
          <p:cNvSpPr>
            <a:spLocks noGrp="1"/>
          </p:cNvSpPr>
          <p:nvPr>
            <p:ph type="title"/>
          </p:nvPr>
        </p:nvSpPr>
        <p:spPr/>
        <p:txBody>
          <a:bodyPr/>
          <a:lstStyle/>
          <a:p>
            <a:r>
              <a:rPr lang="en-US" dirty="0"/>
              <a:t>What is a recursive algorithm?</a:t>
            </a:r>
          </a:p>
        </p:txBody>
      </p:sp>
      <p:sp>
        <p:nvSpPr>
          <p:cNvPr id="3" name="Text Placeholder 2">
            <a:extLst>
              <a:ext uri="{FF2B5EF4-FFF2-40B4-BE49-F238E27FC236}">
                <a16:creationId xmlns:a16="http://schemas.microsoft.com/office/drawing/2014/main" id="{8DE38923-6B47-8A48-A85C-4E061DA2FD6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723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E4E5-71B5-6642-8241-1EEE067D5D4F}"/>
              </a:ext>
            </a:extLst>
          </p:cNvPr>
          <p:cNvSpPr>
            <a:spLocks noGrp="1"/>
          </p:cNvSpPr>
          <p:nvPr>
            <p:ph type="title"/>
          </p:nvPr>
        </p:nvSpPr>
        <p:spPr/>
        <p:txBody>
          <a:bodyPr/>
          <a:lstStyle/>
          <a:p>
            <a:r>
              <a:rPr lang="en-US" dirty="0"/>
              <a:t>What is recursion?</a:t>
            </a:r>
          </a:p>
        </p:txBody>
      </p:sp>
      <p:sp>
        <p:nvSpPr>
          <p:cNvPr id="3" name="Content Placeholder 2">
            <a:extLst>
              <a:ext uri="{FF2B5EF4-FFF2-40B4-BE49-F238E27FC236}">
                <a16:creationId xmlns:a16="http://schemas.microsoft.com/office/drawing/2014/main" id="{EE1092AA-EA78-8C4A-9F06-3A305BB86DF2}"/>
              </a:ext>
            </a:extLst>
          </p:cNvPr>
          <p:cNvSpPr>
            <a:spLocks noGrp="1"/>
          </p:cNvSpPr>
          <p:nvPr>
            <p:ph idx="1"/>
          </p:nvPr>
        </p:nvSpPr>
        <p:spPr>
          <a:xfrm>
            <a:off x="1371600" y="2171700"/>
            <a:ext cx="4114800" cy="3528204"/>
          </a:xfrm>
        </p:spPr>
        <p:txBody>
          <a:bodyPr>
            <a:normAutofit/>
          </a:bodyPr>
          <a:lstStyle/>
          <a:p>
            <a:r>
              <a:rPr lang="en-US" dirty="0"/>
              <a:t>A recursive process is one that repeats in a self-similar way.</a:t>
            </a:r>
            <a:br>
              <a:rPr lang="en-US" dirty="0"/>
            </a:br>
            <a:endParaRPr lang="en-US" dirty="0"/>
          </a:p>
          <a:p>
            <a:r>
              <a:rPr lang="en-US" dirty="0"/>
              <a:t>Could be:</a:t>
            </a:r>
          </a:p>
          <a:p>
            <a:pPr lvl="1"/>
            <a:r>
              <a:rPr lang="en-US" dirty="0"/>
              <a:t>self-recursive</a:t>
            </a:r>
          </a:p>
          <a:p>
            <a:pPr lvl="1"/>
            <a:r>
              <a:rPr lang="en-US" dirty="0"/>
              <a:t>mutually recursive</a:t>
            </a:r>
          </a:p>
        </p:txBody>
      </p:sp>
      <p:grpSp>
        <p:nvGrpSpPr>
          <p:cNvPr id="7" name="Group 6">
            <a:extLst>
              <a:ext uri="{FF2B5EF4-FFF2-40B4-BE49-F238E27FC236}">
                <a16:creationId xmlns:a16="http://schemas.microsoft.com/office/drawing/2014/main" id="{F317E46C-81CE-5240-B539-C570C048D85F}"/>
              </a:ext>
            </a:extLst>
          </p:cNvPr>
          <p:cNvGrpSpPr/>
          <p:nvPr/>
        </p:nvGrpSpPr>
        <p:grpSpPr>
          <a:xfrm>
            <a:off x="7557247" y="1402978"/>
            <a:ext cx="2928578" cy="1805267"/>
            <a:chOff x="6508376" y="2830606"/>
            <a:chExt cx="2928578" cy="1805267"/>
          </a:xfrm>
        </p:grpSpPr>
        <p:sp>
          <p:nvSpPr>
            <p:cNvPr id="4" name="Rectangle 3">
              <a:extLst>
                <a:ext uri="{FF2B5EF4-FFF2-40B4-BE49-F238E27FC236}">
                  <a16:creationId xmlns:a16="http://schemas.microsoft.com/office/drawing/2014/main" id="{85ECF617-C406-6542-B11C-7151E92C076A}"/>
                </a:ext>
              </a:extLst>
            </p:cNvPr>
            <p:cNvSpPr/>
            <p:nvPr/>
          </p:nvSpPr>
          <p:spPr>
            <a:xfrm>
              <a:off x="7722454" y="2830606"/>
              <a:ext cx="1714500" cy="1714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self-recursive method</a:t>
              </a:r>
            </a:p>
          </p:txBody>
        </p:sp>
        <p:sp>
          <p:nvSpPr>
            <p:cNvPr id="5" name="Curved Right Arrow 4">
              <a:extLst>
                <a:ext uri="{FF2B5EF4-FFF2-40B4-BE49-F238E27FC236}">
                  <a16:creationId xmlns:a16="http://schemas.microsoft.com/office/drawing/2014/main" id="{43FBE83E-9A65-E542-A157-160D2BAFACFC}"/>
                </a:ext>
              </a:extLst>
            </p:cNvPr>
            <p:cNvSpPr/>
            <p:nvPr/>
          </p:nvSpPr>
          <p:spPr>
            <a:xfrm>
              <a:off x="6508376" y="3079376"/>
              <a:ext cx="1214078" cy="155649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759DC348-A54E-0645-8727-46F9769514DC}"/>
              </a:ext>
            </a:extLst>
          </p:cNvPr>
          <p:cNvGrpSpPr/>
          <p:nvPr/>
        </p:nvGrpSpPr>
        <p:grpSpPr>
          <a:xfrm>
            <a:off x="7307036" y="3563471"/>
            <a:ext cx="4247029" cy="3135404"/>
            <a:chOff x="7307036" y="3563471"/>
            <a:chExt cx="4247029" cy="3135404"/>
          </a:xfrm>
        </p:grpSpPr>
        <p:sp>
          <p:nvSpPr>
            <p:cNvPr id="10" name="Rectangle 9">
              <a:extLst>
                <a:ext uri="{FF2B5EF4-FFF2-40B4-BE49-F238E27FC236}">
                  <a16:creationId xmlns:a16="http://schemas.microsoft.com/office/drawing/2014/main" id="{1B864DF3-B64F-8144-B1A4-EE564974D944}"/>
                </a:ext>
              </a:extLst>
            </p:cNvPr>
            <p:cNvSpPr/>
            <p:nvPr/>
          </p:nvSpPr>
          <p:spPr>
            <a:xfrm>
              <a:off x="7307036" y="4273923"/>
              <a:ext cx="1714500" cy="1714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method 1</a:t>
              </a:r>
            </a:p>
          </p:txBody>
        </p:sp>
        <p:sp>
          <p:nvSpPr>
            <p:cNvPr id="12" name="Rectangle 11">
              <a:extLst>
                <a:ext uri="{FF2B5EF4-FFF2-40B4-BE49-F238E27FC236}">
                  <a16:creationId xmlns:a16="http://schemas.microsoft.com/office/drawing/2014/main" id="{37A7EB1C-9FDD-AA4E-966D-7150C8DEA3F9}"/>
                </a:ext>
              </a:extLst>
            </p:cNvPr>
            <p:cNvSpPr/>
            <p:nvPr/>
          </p:nvSpPr>
          <p:spPr>
            <a:xfrm>
              <a:off x="9839565" y="4273923"/>
              <a:ext cx="1714500" cy="1714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method 2</a:t>
              </a:r>
            </a:p>
          </p:txBody>
        </p:sp>
        <p:sp>
          <p:nvSpPr>
            <p:cNvPr id="13" name="Curved Down Arrow 12">
              <a:extLst>
                <a:ext uri="{FF2B5EF4-FFF2-40B4-BE49-F238E27FC236}">
                  <a16:creationId xmlns:a16="http://schemas.microsoft.com/office/drawing/2014/main" id="{8201044D-73D4-3A4B-9032-8789902F2DBD}"/>
                </a:ext>
              </a:extLst>
            </p:cNvPr>
            <p:cNvSpPr/>
            <p:nvPr/>
          </p:nvSpPr>
          <p:spPr>
            <a:xfrm>
              <a:off x="8552329" y="3563471"/>
              <a:ext cx="1933496" cy="7104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a:extLst>
                <a:ext uri="{FF2B5EF4-FFF2-40B4-BE49-F238E27FC236}">
                  <a16:creationId xmlns:a16="http://schemas.microsoft.com/office/drawing/2014/main" id="{3AE0BAD0-C074-2043-9BE8-369E956E9388}"/>
                </a:ext>
              </a:extLst>
            </p:cNvPr>
            <p:cNvSpPr/>
            <p:nvPr/>
          </p:nvSpPr>
          <p:spPr>
            <a:xfrm rot="10800000">
              <a:off x="8342779" y="5988423"/>
              <a:ext cx="1933496" cy="710452"/>
            </a:xfrm>
            <a:prstGeom prst="curvedDownArrow">
              <a:avLst>
                <a:gd name="adj1" fmla="val 25000"/>
                <a:gd name="adj2" fmla="val 5190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65280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F3C9B3-7B35-D949-B3C0-BE19580F2F11}"/>
              </a:ext>
            </a:extLst>
          </p:cNvPr>
          <p:cNvSpPr>
            <a:spLocks noGrp="1"/>
          </p:cNvSpPr>
          <p:nvPr>
            <p:ph type="title"/>
          </p:nvPr>
        </p:nvSpPr>
        <p:spPr/>
        <p:txBody>
          <a:bodyPr/>
          <a:lstStyle/>
          <a:p>
            <a:r>
              <a:rPr lang="en-US" dirty="0"/>
              <a:t>We’ve already done this though!</a:t>
            </a:r>
          </a:p>
        </p:txBody>
      </p:sp>
      <p:sp>
        <p:nvSpPr>
          <p:cNvPr id="6" name="Content Placeholder 5">
            <a:extLst>
              <a:ext uri="{FF2B5EF4-FFF2-40B4-BE49-F238E27FC236}">
                <a16:creationId xmlns:a16="http://schemas.microsoft.com/office/drawing/2014/main" id="{DBC245C1-322D-8047-8F42-B7B446C034D2}"/>
              </a:ext>
            </a:extLst>
          </p:cNvPr>
          <p:cNvSpPr>
            <a:spLocks noGrp="1"/>
          </p:cNvSpPr>
          <p:nvPr>
            <p:ph idx="1"/>
          </p:nvPr>
        </p:nvSpPr>
        <p:spPr/>
        <p:txBody>
          <a:bodyPr/>
          <a:lstStyle/>
          <a:p>
            <a:r>
              <a:rPr lang="en-US" dirty="0"/>
              <a:t>Think about the math problems we’ve done with ACSL</a:t>
            </a:r>
          </a:p>
          <a:p>
            <a:pPr marL="0" indent="0">
              <a:buNone/>
            </a:pPr>
            <a:endParaRPr lang="en-US" dirty="0"/>
          </a:p>
        </p:txBody>
      </p:sp>
      <p:pic>
        <p:nvPicPr>
          <p:cNvPr id="3" name="Picture 2">
            <a:extLst>
              <a:ext uri="{FF2B5EF4-FFF2-40B4-BE49-F238E27FC236}">
                <a16:creationId xmlns:a16="http://schemas.microsoft.com/office/drawing/2014/main" id="{BF3AE321-92ED-A14D-B45A-17947B36D739}"/>
              </a:ext>
            </a:extLst>
          </p:cNvPr>
          <p:cNvPicPr>
            <a:picLocks noChangeAspect="1"/>
          </p:cNvPicPr>
          <p:nvPr/>
        </p:nvPicPr>
        <p:blipFill>
          <a:blip r:embed="rId2"/>
          <a:stretch>
            <a:fillRect/>
          </a:stretch>
        </p:blipFill>
        <p:spPr>
          <a:xfrm>
            <a:off x="1371600" y="2900830"/>
            <a:ext cx="4760633" cy="1423353"/>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1F056A01-4F97-314C-8BE7-EA8B7505FF19}"/>
              </a:ext>
            </a:extLst>
          </p:cNvPr>
          <p:cNvPicPr>
            <a:picLocks noChangeAspect="1"/>
          </p:cNvPicPr>
          <p:nvPr/>
        </p:nvPicPr>
        <p:blipFill>
          <a:blip r:embed="rId3"/>
          <a:stretch>
            <a:fillRect/>
          </a:stretch>
        </p:blipFill>
        <p:spPr>
          <a:xfrm>
            <a:off x="6172200" y="4151612"/>
            <a:ext cx="5270126" cy="1683234"/>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448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8CB1-9FFF-AA44-B540-6A735ECAA2F1}"/>
              </a:ext>
            </a:extLst>
          </p:cNvPr>
          <p:cNvSpPr>
            <a:spLocks noGrp="1"/>
          </p:cNvSpPr>
          <p:nvPr>
            <p:ph type="title"/>
          </p:nvPr>
        </p:nvSpPr>
        <p:spPr/>
        <p:txBody>
          <a:bodyPr/>
          <a:lstStyle/>
          <a:p>
            <a:r>
              <a:rPr lang="en-US" dirty="0"/>
              <a:t>How would we code this?</a:t>
            </a:r>
          </a:p>
        </p:txBody>
      </p:sp>
      <p:sp>
        <p:nvSpPr>
          <p:cNvPr id="4" name="Content Placeholder 3">
            <a:extLst>
              <a:ext uri="{FF2B5EF4-FFF2-40B4-BE49-F238E27FC236}">
                <a16:creationId xmlns:a16="http://schemas.microsoft.com/office/drawing/2014/main" id="{E6DD707C-5931-0F49-8C79-11C754C2ADDC}"/>
              </a:ext>
            </a:extLst>
          </p:cNvPr>
          <p:cNvSpPr>
            <a:spLocks noGrp="1"/>
          </p:cNvSpPr>
          <p:nvPr>
            <p:ph idx="1"/>
          </p:nvPr>
        </p:nvSpPr>
        <p:spPr/>
        <p:txBody>
          <a:bodyPr anchor="ctr">
            <a:normAutofit/>
          </a:bodyPr>
          <a:lstStyle/>
          <a:p>
            <a:pPr marL="0" indent="0">
              <a:buNone/>
            </a:pPr>
            <a:r>
              <a:rPr lang="en-US" sz="1800" dirty="0">
                <a:latin typeface="Courier New" panose="02070309020205020404" pitchFamily="49" charset="0"/>
                <a:cs typeface="Courier New" panose="02070309020205020404" pitchFamily="49" charset="0"/>
              </a:rPr>
              <a:t>public static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foo(</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a:t>
            </a:r>
          </a:p>
          <a:p>
            <a:pPr marL="0" indent="0">
              <a:buNone/>
            </a:pPr>
            <a:r>
              <a:rPr lang="en-US" sz="1800" dirty="0">
                <a:latin typeface="Courier New" panose="02070309020205020404" pitchFamily="49" charset="0"/>
                <a:cs typeface="Courier New" panose="02070309020205020404" pitchFamily="49" charset="0"/>
              </a:rPr>
              <a:t>	if(x &lt; 6){</a:t>
            </a:r>
          </a:p>
          <a:p>
            <a:pPr marL="0" indent="0">
              <a:buNone/>
            </a:pPr>
            <a:r>
              <a:rPr lang="en-US" sz="1800" dirty="0">
                <a:latin typeface="Courier New" panose="02070309020205020404" pitchFamily="49" charset="0"/>
                <a:cs typeface="Courier New" panose="02070309020205020404" pitchFamily="49" charset="0"/>
              </a:rPr>
              <a:t>		return foo(x+2) + x;</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else{</a:t>
            </a:r>
          </a:p>
          <a:p>
            <a:pPr marL="0" indent="0">
              <a:buNone/>
            </a:pPr>
            <a:r>
              <a:rPr lang="en-US" sz="1800" dirty="0">
                <a:latin typeface="Courier New" panose="02070309020205020404" pitchFamily="49" charset="0"/>
                <a:cs typeface="Courier New" panose="02070309020205020404" pitchFamily="49" charset="0"/>
              </a:rPr>
              <a:t>		return x-1;</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4BCE89EE-CF4F-5144-B2B5-1D52FFC47944}"/>
              </a:ext>
            </a:extLst>
          </p:cNvPr>
          <p:cNvPicPr>
            <a:picLocks noChangeAspect="1"/>
          </p:cNvPicPr>
          <p:nvPr/>
        </p:nvPicPr>
        <p:blipFill>
          <a:blip r:embed="rId2"/>
          <a:stretch>
            <a:fillRect/>
          </a:stretch>
        </p:blipFill>
        <p:spPr>
          <a:xfrm>
            <a:off x="271443" y="3650195"/>
            <a:ext cx="4760633" cy="1423353"/>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017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8CB1-9FFF-AA44-B540-6A735ECAA2F1}"/>
              </a:ext>
            </a:extLst>
          </p:cNvPr>
          <p:cNvSpPr>
            <a:spLocks noGrp="1"/>
          </p:cNvSpPr>
          <p:nvPr>
            <p:ph type="title"/>
          </p:nvPr>
        </p:nvSpPr>
        <p:spPr/>
        <p:txBody>
          <a:bodyPr/>
          <a:lstStyle/>
          <a:p>
            <a:r>
              <a:rPr lang="en-US" dirty="0"/>
              <a:t>How about this one?</a:t>
            </a:r>
          </a:p>
        </p:txBody>
      </p:sp>
      <p:sp>
        <p:nvSpPr>
          <p:cNvPr id="4" name="Content Placeholder 3">
            <a:extLst>
              <a:ext uri="{FF2B5EF4-FFF2-40B4-BE49-F238E27FC236}">
                <a16:creationId xmlns:a16="http://schemas.microsoft.com/office/drawing/2014/main" id="{E6DD707C-5931-0F49-8C79-11C754C2ADDC}"/>
              </a:ext>
            </a:extLst>
          </p:cNvPr>
          <p:cNvSpPr>
            <a:spLocks noGrp="1"/>
          </p:cNvSpPr>
          <p:nvPr>
            <p:ph idx="1"/>
          </p:nvPr>
        </p:nvSpPr>
        <p:spPr/>
        <p:txBody>
          <a:bodyPr anchor="ctr">
            <a:normAutofit/>
          </a:bodyPr>
          <a:lstStyle/>
          <a:p>
            <a:pPr marL="0" indent="0">
              <a:buNone/>
            </a:pPr>
            <a:r>
              <a:rPr lang="en-US" sz="1800" dirty="0">
                <a:latin typeface="Courier New" panose="02070309020205020404" pitchFamily="49" charset="0"/>
                <a:cs typeface="Courier New" panose="02070309020205020404" pitchFamily="49" charset="0"/>
              </a:rPr>
              <a:t>public static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foo(</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y){</a:t>
            </a:r>
          </a:p>
          <a:p>
            <a:pPr marL="0" indent="0">
              <a:buNone/>
            </a:pPr>
            <a:r>
              <a:rPr lang="en-US" sz="1800" dirty="0">
                <a:latin typeface="Courier New" panose="02070309020205020404" pitchFamily="49" charset="0"/>
                <a:cs typeface="Courier New" panose="02070309020205020404" pitchFamily="49" charset="0"/>
              </a:rPr>
              <a:t>    if(x &gt; 6){</a:t>
            </a:r>
          </a:p>
          <a:p>
            <a:pPr marL="0" indent="0">
              <a:buNone/>
            </a:pPr>
            <a:r>
              <a:rPr lang="en-US" sz="1800" dirty="0">
                <a:latin typeface="Courier New" panose="02070309020205020404" pitchFamily="49" charset="0"/>
                <a:cs typeface="Courier New" panose="02070309020205020404" pitchFamily="49" charset="0"/>
              </a:rPr>
              <a:t>        return foo(x-2,2*y) + 1;</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else if (x &gt; 2 &amp;&amp; x &lt;= 6){</a:t>
            </a:r>
          </a:p>
          <a:p>
            <a:pPr marL="0" indent="0">
              <a:buNone/>
            </a:pPr>
            <a:r>
              <a:rPr lang="en-US" sz="1800" dirty="0">
                <a:latin typeface="Courier New" panose="02070309020205020404" pitchFamily="49" charset="0"/>
                <a:cs typeface="Courier New" panose="02070309020205020404" pitchFamily="49" charset="0"/>
              </a:rPr>
              <a:t>        return foo(x-3, y-1) + 2;</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else if (x &lt;= 2){</a:t>
            </a:r>
          </a:p>
          <a:p>
            <a:pPr marL="0" indent="0">
              <a:buNone/>
            </a:pPr>
            <a:r>
              <a:rPr lang="en-US" sz="1800" dirty="0">
                <a:latin typeface="Courier New" panose="02070309020205020404" pitchFamily="49" charset="0"/>
                <a:cs typeface="Courier New" panose="02070309020205020404" pitchFamily="49" charset="0"/>
              </a:rPr>
              <a:t>        return 2*x – y;</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701F35EC-74B9-B341-8A73-0148D4411F7E}"/>
              </a:ext>
            </a:extLst>
          </p:cNvPr>
          <p:cNvPicPr>
            <a:picLocks noChangeAspect="1"/>
          </p:cNvPicPr>
          <p:nvPr/>
        </p:nvPicPr>
        <p:blipFill>
          <a:blip r:embed="rId3"/>
          <a:stretch>
            <a:fillRect/>
          </a:stretch>
        </p:blipFill>
        <p:spPr>
          <a:xfrm>
            <a:off x="250395" y="3628541"/>
            <a:ext cx="4802729" cy="153395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9528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F3C9B3-7B35-D949-B3C0-BE19580F2F11}"/>
              </a:ext>
            </a:extLst>
          </p:cNvPr>
          <p:cNvSpPr>
            <a:spLocks noGrp="1"/>
          </p:cNvSpPr>
          <p:nvPr>
            <p:ph type="title"/>
          </p:nvPr>
        </p:nvSpPr>
        <p:spPr/>
        <p:txBody>
          <a:bodyPr/>
          <a:lstStyle/>
          <a:p>
            <a:r>
              <a:rPr lang="en-US" dirty="0"/>
              <a:t>Now, figure out how to code these iteratively (i.e., with a loop)</a:t>
            </a:r>
          </a:p>
        </p:txBody>
      </p:sp>
      <p:pic>
        <p:nvPicPr>
          <p:cNvPr id="3" name="Picture 2">
            <a:extLst>
              <a:ext uri="{FF2B5EF4-FFF2-40B4-BE49-F238E27FC236}">
                <a16:creationId xmlns:a16="http://schemas.microsoft.com/office/drawing/2014/main" id="{BF3AE321-92ED-A14D-B45A-17947B36D739}"/>
              </a:ext>
            </a:extLst>
          </p:cNvPr>
          <p:cNvPicPr>
            <a:picLocks noChangeAspect="1"/>
          </p:cNvPicPr>
          <p:nvPr/>
        </p:nvPicPr>
        <p:blipFill>
          <a:blip r:embed="rId3"/>
          <a:stretch>
            <a:fillRect/>
          </a:stretch>
        </p:blipFill>
        <p:spPr>
          <a:xfrm>
            <a:off x="1371600" y="2900830"/>
            <a:ext cx="4760633" cy="1423353"/>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1F056A01-4F97-314C-8BE7-EA8B7505FF19}"/>
              </a:ext>
            </a:extLst>
          </p:cNvPr>
          <p:cNvPicPr>
            <a:picLocks noChangeAspect="1"/>
          </p:cNvPicPr>
          <p:nvPr/>
        </p:nvPicPr>
        <p:blipFill>
          <a:blip r:embed="rId4"/>
          <a:stretch>
            <a:fillRect/>
          </a:stretch>
        </p:blipFill>
        <p:spPr>
          <a:xfrm>
            <a:off x="6172200" y="4151612"/>
            <a:ext cx="5270126" cy="1683234"/>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9148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DCC0-6923-C845-8051-3EC3CC54CB06}"/>
              </a:ext>
            </a:extLst>
          </p:cNvPr>
          <p:cNvSpPr>
            <a:spLocks noGrp="1"/>
          </p:cNvSpPr>
          <p:nvPr>
            <p:ph type="title"/>
          </p:nvPr>
        </p:nvSpPr>
        <p:spPr/>
        <p:txBody>
          <a:bodyPr/>
          <a:lstStyle/>
          <a:p>
            <a:r>
              <a:rPr lang="en-US" dirty="0"/>
              <a:t>SO, what is recursion good for? </a:t>
            </a:r>
          </a:p>
        </p:txBody>
      </p:sp>
      <p:sp>
        <p:nvSpPr>
          <p:cNvPr id="3" name="Content Placeholder 2">
            <a:extLst>
              <a:ext uri="{FF2B5EF4-FFF2-40B4-BE49-F238E27FC236}">
                <a16:creationId xmlns:a16="http://schemas.microsoft.com/office/drawing/2014/main" id="{117C49E0-9E5B-CC46-8316-E879338E3AB8}"/>
              </a:ext>
            </a:extLst>
          </p:cNvPr>
          <p:cNvSpPr>
            <a:spLocks noGrp="1"/>
          </p:cNvSpPr>
          <p:nvPr>
            <p:ph idx="1"/>
          </p:nvPr>
        </p:nvSpPr>
        <p:spPr/>
        <p:txBody>
          <a:bodyPr/>
          <a:lstStyle/>
          <a:p>
            <a:r>
              <a:rPr lang="en-US" dirty="0"/>
              <a:t>Some problems lend themselves well to recursion</a:t>
            </a:r>
          </a:p>
          <a:p>
            <a:pPr lvl="1"/>
            <a:r>
              <a:rPr lang="en-US" dirty="0"/>
              <a:t>When you can break a problem into a smaller, similar problem</a:t>
            </a:r>
          </a:p>
          <a:p>
            <a:pPr lvl="1"/>
            <a:r>
              <a:rPr lang="en-US" dirty="0"/>
              <a:t>When it isn’t immediately clear what the next step (or value) will be</a:t>
            </a:r>
          </a:p>
          <a:p>
            <a:pPr lvl="1"/>
            <a:endParaRPr lang="en-US" dirty="0"/>
          </a:p>
          <a:p>
            <a:r>
              <a:rPr lang="en-US" dirty="0"/>
              <a:t>There is a sense that all will work out if there is </a:t>
            </a:r>
            <a:r>
              <a:rPr lang="en-US" i="1" dirty="0"/>
              <a:t>guaranteed to be an end </a:t>
            </a:r>
            <a:r>
              <a:rPr lang="en-US" dirty="0"/>
              <a:t>and if you have self-contained the next steps</a:t>
            </a:r>
          </a:p>
          <a:p>
            <a:pPr lvl="1"/>
            <a:r>
              <a:rPr lang="en-US" dirty="0"/>
              <a:t>don’t forget the base case</a:t>
            </a:r>
          </a:p>
        </p:txBody>
      </p:sp>
    </p:spTree>
    <p:extLst>
      <p:ext uri="{BB962C8B-B14F-4D97-AF65-F5344CB8AC3E}">
        <p14:creationId xmlns:p14="http://schemas.microsoft.com/office/powerpoint/2010/main" val="120749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41442</TotalTime>
  <Words>974</Words>
  <Application>Microsoft Macintosh PowerPoint</Application>
  <PresentationFormat>Widescreen</PresentationFormat>
  <Paragraphs>130</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Courier New</vt:lpstr>
      <vt:lpstr>Franklin Gothic Book</vt:lpstr>
      <vt:lpstr>Crop</vt:lpstr>
      <vt:lpstr>RECURSION</vt:lpstr>
      <vt:lpstr>Overview</vt:lpstr>
      <vt:lpstr>What is a recursive algorithm?</vt:lpstr>
      <vt:lpstr>What is recursion?</vt:lpstr>
      <vt:lpstr>We’ve already done this though!</vt:lpstr>
      <vt:lpstr>How would we code this?</vt:lpstr>
      <vt:lpstr>How about this one?</vt:lpstr>
      <vt:lpstr>Now, figure out how to code these iteratively (i.e., with a loop)</vt:lpstr>
      <vt:lpstr>SO, what is recursion good for? </vt:lpstr>
      <vt:lpstr>practice problems</vt:lpstr>
      <vt:lpstr>Mathematical recursion</vt:lpstr>
      <vt:lpstr>Towers of Hanoi</vt:lpstr>
      <vt:lpstr>Directory Crawler</vt:lpstr>
      <vt:lpstr>Evaluating prefix and postfix expressions</vt:lpstr>
      <vt:lpstr>Evaluating prefix and postfix expressions</vt:lpstr>
      <vt:lpstr>Evaluating prefix and postfix expressions</vt:lpstr>
      <vt:lpstr>Evaluating prefix and postfix expressions</vt:lpstr>
      <vt:lpstr>Evaluating prefix and postfix expressions</vt:lpstr>
      <vt:lpstr>Evaluating prefix and postfix expressions</vt:lpstr>
      <vt:lpstr>SUMMARY</vt:lpstr>
      <vt:lpstr>Why use recursion?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199</cp:revision>
  <cp:lastPrinted>2021-01-29T14:54:02Z</cp:lastPrinted>
  <dcterms:created xsi:type="dcterms:W3CDTF">2020-08-14T00:51:36Z</dcterms:created>
  <dcterms:modified xsi:type="dcterms:W3CDTF">2021-02-09T21:16:15Z</dcterms:modified>
</cp:coreProperties>
</file>