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 id="2147483842" r:id="rId2"/>
  </p:sldMasterIdLst>
  <p:notesMasterIdLst>
    <p:notesMasterId r:id="rId32"/>
  </p:notesMasterIdLst>
  <p:sldIdLst>
    <p:sldId id="2433" r:id="rId3"/>
    <p:sldId id="2766" r:id="rId4"/>
    <p:sldId id="2767" r:id="rId5"/>
    <p:sldId id="2770" r:id="rId6"/>
    <p:sldId id="2678" r:id="rId7"/>
    <p:sldId id="2749" r:id="rId8"/>
    <p:sldId id="2874" r:id="rId9"/>
    <p:sldId id="2879" r:id="rId10"/>
    <p:sldId id="2788" r:id="rId11"/>
    <p:sldId id="2887" r:id="rId12"/>
    <p:sldId id="2701" r:id="rId13"/>
    <p:sldId id="2702" r:id="rId14"/>
    <p:sldId id="2703" r:id="rId15"/>
    <p:sldId id="2704" r:id="rId16"/>
    <p:sldId id="2705" r:id="rId17"/>
    <p:sldId id="2706" r:id="rId18"/>
    <p:sldId id="2707" r:id="rId19"/>
    <p:sldId id="2709" r:id="rId20"/>
    <p:sldId id="2710" r:id="rId21"/>
    <p:sldId id="2711" r:id="rId22"/>
    <p:sldId id="2798" r:id="rId23"/>
    <p:sldId id="2799" r:id="rId24"/>
    <p:sldId id="2712" r:id="rId25"/>
    <p:sldId id="2719" r:id="rId26"/>
    <p:sldId id="2714" r:id="rId27"/>
    <p:sldId id="2715" r:id="rId28"/>
    <p:sldId id="2717" r:id="rId29"/>
    <p:sldId id="2718" r:id="rId30"/>
    <p:sldId id="2670"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5179" autoAdjust="0"/>
  </p:normalViewPr>
  <p:slideViewPr>
    <p:cSldViewPr>
      <p:cViewPr varScale="1">
        <p:scale>
          <a:sx n="77" d="100"/>
          <a:sy n="77" d="100"/>
        </p:scale>
        <p:origin x="1320" y="56"/>
      </p:cViewPr>
      <p:guideLst>
        <p:guide orient="horz" pos="2160"/>
        <p:guide pos="2880"/>
      </p:guideLst>
    </p:cSldViewPr>
  </p:slideViewPr>
  <p:outlineViewPr>
    <p:cViewPr>
      <p:scale>
        <a:sx n="33" d="100"/>
        <a:sy n="33" d="100"/>
      </p:scale>
      <p:origin x="114" y="57786"/>
    </p:cViewPr>
  </p:outlineViewPr>
  <p:notesTextViewPr>
    <p:cViewPr>
      <p:scale>
        <a:sx n="100" d="100"/>
        <a:sy n="100" d="100"/>
      </p:scale>
      <p:origin x="0" y="0"/>
    </p:cViewPr>
  </p:notesTextViewPr>
  <p:sorterViewPr>
    <p:cViewPr>
      <p:scale>
        <a:sx n="100" d="100"/>
        <a:sy n="100" d="100"/>
      </p:scale>
      <p:origin x="0" y="17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CDC00C0-D29B-4C0C-B7FD-39DE15E28C77}" type="datetimeFigureOut">
              <a:rPr lang="en-US" smtClean="0"/>
              <a:t>7/6/2024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F48E0F9-5EAE-4A4B-AB4E-BB5DD690E419}" type="slidenum">
              <a:rPr lang="en-US" smtClean="0"/>
              <a:t>‹#›</a:t>
            </a:fld>
            <a:endParaRPr lang="en-US"/>
          </a:p>
        </p:txBody>
      </p:sp>
    </p:spTree>
    <p:extLst>
      <p:ext uri="{BB962C8B-B14F-4D97-AF65-F5344CB8AC3E}">
        <p14:creationId xmlns:p14="http://schemas.microsoft.com/office/powerpoint/2010/main" val="6970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085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293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432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530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185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68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116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6FE9E9-773B-44D0-B62B-6F0A8A7EB1C5}"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187353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FE9E9-773B-44D0-B62B-6F0A8A7EB1C5}"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2062285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E9E9-773B-44D0-B62B-6F0A8A7EB1C5}"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20560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1732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6FE9E9-773B-44D0-B62B-6F0A8A7EB1C5}"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493537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6FE9E9-773B-44D0-B62B-6F0A8A7EB1C5}"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4278747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6FE9E9-773B-44D0-B62B-6F0A8A7EB1C5}"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298412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FE9E9-773B-44D0-B62B-6F0A8A7EB1C5}"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11883313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FE9E9-773B-44D0-B62B-6F0A8A7EB1C5}"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4259353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FE9E9-773B-44D0-B62B-6F0A8A7EB1C5}"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1144767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FE9E9-773B-44D0-B62B-6F0A8A7EB1C5}"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3147155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FE9E9-773B-44D0-B62B-6F0A8A7EB1C5}"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6DA7D-E905-431C-9142-3BF07D02F386}" type="slidenum">
              <a:rPr lang="en-US" smtClean="0"/>
              <a:t>‹#›</a:t>
            </a:fld>
            <a:endParaRPr lang="en-US"/>
          </a:p>
        </p:txBody>
      </p:sp>
    </p:spTree>
    <p:extLst>
      <p:ext uri="{BB962C8B-B14F-4D97-AF65-F5344CB8AC3E}">
        <p14:creationId xmlns:p14="http://schemas.microsoft.com/office/powerpoint/2010/main" val="336991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263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591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639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765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239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82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856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742389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FE9E9-773B-44D0-B62B-6F0A8A7EB1C5}" type="datetimeFigureOut">
              <a:rPr lang="en-US" smtClean="0"/>
              <a:t>7/6/2024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6DA7D-E905-431C-9142-3BF07D02F386}" type="slidenum">
              <a:rPr lang="en-US" smtClean="0"/>
              <a:t>‹#›</a:t>
            </a:fld>
            <a:endParaRPr lang="en-US"/>
          </a:p>
        </p:txBody>
      </p:sp>
    </p:spTree>
    <p:extLst>
      <p:ext uri="{BB962C8B-B14F-4D97-AF65-F5344CB8AC3E}">
        <p14:creationId xmlns:p14="http://schemas.microsoft.com/office/powerpoint/2010/main" val="106357022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a:t>
            </a:r>
          </a:p>
        </p:txBody>
      </p:sp>
      <p:sp>
        <p:nvSpPr>
          <p:cNvPr id="3" name="Subtitle 2"/>
          <p:cNvSpPr>
            <a:spLocks noGrp="1"/>
          </p:cNvSpPr>
          <p:nvPr>
            <p:ph type="subTitle" idx="1"/>
          </p:nvPr>
        </p:nvSpPr>
        <p:spPr/>
        <p:txBody>
          <a:bodyPr/>
          <a:lstStyle/>
          <a:p>
            <a:r>
              <a:rPr lang="en-US" dirty="0"/>
              <a:t>Training</a:t>
            </a:r>
          </a:p>
        </p:txBody>
      </p:sp>
    </p:spTree>
    <p:extLst>
      <p:ext uri="{BB962C8B-B14F-4D97-AF65-F5344CB8AC3E}">
        <p14:creationId xmlns:p14="http://schemas.microsoft.com/office/powerpoint/2010/main" val="224851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public Web repository</a:t>
            </a:r>
          </a:p>
        </p:txBody>
      </p:sp>
      <p:sp>
        <p:nvSpPr>
          <p:cNvPr id="3" name="Content Placeholder 2"/>
          <p:cNvSpPr>
            <a:spLocks noGrp="1"/>
          </p:cNvSpPr>
          <p:nvPr>
            <p:ph idx="1"/>
          </p:nvPr>
        </p:nvSpPr>
        <p:spPr/>
        <p:txBody>
          <a:bodyPr/>
          <a:lstStyle/>
          <a:p>
            <a:r>
              <a:rPr lang="en-US" dirty="0"/>
              <a:t>Sign-up in</a:t>
            </a:r>
            <a:endParaRPr lang="en-US" dirty="0">
              <a:hlinkClick r:id="rId2"/>
            </a:endParaRPr>
          </a:p>
          <a:p>
            <a:r>
              <a:rPr lang="en-US" dirty="0">
                <a:hlinkClick r:id="rId2"/>
              </a:rPr>
              <a:t>https://github.com/</a:t>
            </a:r>
            <a:endParaRPr lang="en-US" dirty="0"/>
          </a:p>
          <a:p>
            <a:r>
              <a:rPr lang="en-US" dirty="0"/>
              <a:t>And create a public repository.</a:t>
            </a:r>
          </a:p>
          <a:p>
            <a:endParaRPr lang="en-US" dirty="0"/>
          </a:p>
          <a:p>
            <a:endParaRPr lang="en-US" dirty="0"/>
          </a:p>
          <a:p>
            <a:endParaRPr lang="en-US" dirty="0"/>
          </a:p>
        </p:txBody>
      </p:sp>
    </p:spTree>
    <p:extLst>
      <p:ext uri="{BB962C8B-B14F-4D97-AF65-F5344CB8AC3E}">
        <p14:creationId xmlns:p14="http://schemas.microsoft.com/office/powerpoint/2010/main" val="339799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Terminology</a:t>
            </a:r>
          </a:p>
        </p:txBody>
      </p:sp>
      <p:sp>
        <p:nvSpPr>
          <p:cNvPr id="3" name="Content Placeholder 2"/>
          <p:cNvSpPr>
            <a:spLocks noGrp="1"/>
          </p:cNvSpPr>
          <p:nvPr>
            <p:ph idx="1"/>
          </p:nvPr>
        </p:nvSpPr>
        <p:spPr>
          <a:xfrm>
            <a:off x="609599" y="1600200"/>
            <a:ext cx="7010401" cy="4953000"/>
          </a:xfrm>
        </p:spPr>
        <p:txBody>
          <a:bodyPr>
            <a:normAutofit fontScale="92500" lnSpcReduction="10000"/>
          </a:bodyPr>
          <a:lstStyle/>
          <a:p>
            <a:r>
              <a:rPr lang="en-US" dirty="0" err="1"/>
              <a:t>Git</a:t>
            </a:r>
            <a:r>
              <a:rPr lang="en-US" dirty="0"/>
              <a:t> is a tool that covered vast terminology and jargon, which can often be difficult for new users, or those who know </a:t>
            </a:r>
            <a:r>
              <a:rPr lang="en-US" dirty="0" err="1"/>
              <a:t>Git</a:t>
            </a:r>
            <a:r>
              <a:rPr lang="en-US" dirty="0"/>
              <a:t> basics but want to become </a:t>
            </a:r>
            <a:r>
              <a:rPr lang="en-US" dirty="0" err="1"/>
              <a:t>Git</a:t>
            </a:r>
            <a:r>
              <a:rPr lang="en-US" dirty="0"/>
              <a:t> masters. So, we need a little explanation of the terminology behind the tools. </a:t>
            </a:r>
          </a:p>
          <a:p>
            <a:r>
              <a:rPr lang="en-US" dirty="0"/>
              <a:t>Some commonly used terms are:</a:t>
            </a:r>
          </a:p>
          <a:p>
            <a:r>
              <a:rPr lang="en-US" dirty="0"/>
              <a:t>Branch</a:t>
            </a:r>
          </a:p>
          <a:p>
            <a:pPr lvl="1"/>
            <a:r>
              <a:rPr lang="en-US" dirty="0"/>
              <a:t>A branch is a version of the repository that diverges from the main working project. It is an essential feature available in most modern version control systems. </a:t>
            </a:r>
          </a:p>
          <a:p>
            <a:pPr lvl="1"/>
            <a:r>
              <a:rPr lang="en-US" dirty="0"/>
              <a:t>A </a:t>
            </a:r>
            <a:r>
              <a:rPr lang="en-US" dirty="0" err="1"/>
              <a:t>Git</a:t>
            </a:r>
            <a:r>
              <a:rPr lang="en-US" dirty="0"/>
              <a:t> project can have more than one branch. </a:t>
            </a:r>
          </a:p>
          <a:p>
            <a:pPr lvl="1"/>
            <a:r>
              <a:rPr lang="en-US" dirty="0"/>
              <a:t>We can perform many operations on </a:t>
            </a:r>
            <a:r>
              <a:rPr lang="en-US" dirty="0" err="1"/>
              <a:t>Git</a:t>
            </a:r>
            <a:r>
              <a:rPr lang="en-US" dirty="0"/>
              <a:t> branch-like rename, list, delete, etc.</a:t>
            </a:r>
          </a:p>
          <a:p>
            <a:r>
              <a:rPr lang="en-US" dirty="0"/>
              <a:t>Checkout</a:t>
            </a:r>
          </a:p>
          <a:p>
            <a:pPr lvl="1"/>
            <a:r>
              <a:rPr lang="en-US" dirty="0"/>
              <a:t>In </a:t>
            </a:r>
            <a:r>
              <a:rPr lang="en-US" dirty="0" err="1"/>
              <a:t>Git</a:t>
            </a:r>
            <a:r>
              <a:rPr lang="en-US" dirty="0"/>
              <a:t>, the term checkout is used for the act of switching between different versions of a target entity. </a:t>
            </a:r>
          </a:p>
          <a:p>
            <a:pPr lvl="1"/>
            <a:r>
              <a:rPr lang="en-US" dirty="0"/>
              <a:t>The </a:t>
            </a:r>
            <a:r>
              <a:rPr lang="en-US" dirty="0" err="1"/>
              <a:t>git</a:t>
            </a:r>
            <a:r>
              <a:rPr lang="en-US" dirty="0"/>
              <a:t> checkout command is used to switch between branches in a repository.</a:t>
            </a:r>
          </a:p>
        </p:txBody>
      </p:sp>
    </p:spTree>
    <p:extLst>
      <p:ext uri="{BB962C8B-B14F-4D97-AF65-F5344CB8AC3E}">
        <p14:creationId xmlns:p14="http://schemas.microsoft.com/office/powerpoint/2010/main" val="348384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Terminology</a:t>
            </a:r>
          </a:p>
        </p:txBody>
      </p:sp>
      <p:sp>
        <p:nvSpPr>
          <p:cNvPr id="3" name="Content Placeholder 2"/>
          <p:cNvSpPr>
            <a:spLocks noGrp="1"/>
          </p:cNvSpPr>
          <p:nvPr>
            <p:ph idx="1"/>
          </p:nvPr>
        </p:nvSpPr>
        <p:spPr>
          <a:xfrm>
            <a:off x="609599" y="1828800"/>
            <a:ext cx="6477001" cy="4724400"/>
          </a:xfrm>
        </p:spPr>
        <p:txBody>
          <a:bodyPr>
            <a:normAutofit fontScale="85000" lnSpcReduction="20000"/>
          </a:bodyPr>
          <a:lstStyle/>
          <a:p>
            <a:r>
              <a:rPr lang="en-US" dirty="0"/>
              <a:t>Some commonly used terms are:</a:t>
            </a:r>
          </a:p>
          <a:p>
            <a:r>
              <a:rPr lang="en-US" dirty="0"/>
              <a:t>Cherry-Picking</a:t>
            </a:r>
          </a:p>
          <a:p>
            <a:pPr lvl="1"/>
            <a:r>
              <a:rPr lang="en-US" dirty="0"/>
              <a:t>Cherry-picking in </a:t>
            </a:r>
            <a:r>
              <a:rPr lang="en-US" dirty="0" err="1"/>
              <a:t>Git</a:t>
            </a:r>
            <a:r>
              <a:rPr lang="en-US" dirty="0"/>
              <a:t> is meant to apply some commit from one branch into another branch. </a:t>
            </a:r>
          </a:p>
          <a:p>
            <a:pPr lvl="1"/>
            <a:r>
              <a:rPr lang="en-US" dirty="0"/>
              <a:t>In case you made a mistake and committed a change into the wrong branch, but do not want to merge the whole branch. </a:t>
            </a:r>
          </a:p>
          <a:p>
            <a:pPr lvl="1"/>
            <a:r>
              <a:rPr lang="en-US" dirty="0"/>
              <a:t>You can revert the commit and cherry-pick it on another branch.</a:t>
            </a:r>
          </a:p>
          <a:p>
            <a:r>
              <a:rPr lang="en-US" dirty="0"/>
              <a:t>Clone</a:t>
            </a:r>
          </a:p>
          <a:p>
            <a:pPr lvl="1"/>
            <a:r>
              <a:rPr lang="en-US" dirty="0"/>
              <a:t>The </a:t>
            </a:r>
            <a:r>
              <a:rPr lang="en-US" dirty="0" err="1"/>
              <a:t>git</a:t>
            </a:r>
            <a:r>
              <a:rPr lang="en-US" dirty="0"/>
              <a:t> clone is a </a:t>
            </a:r>
            <a:r>
              <a:rPr lang="en-US" dirty="0" err="1"/>
              <a:t>Git</a:t>
            </a:r>
            <a:r>
              <a:rPr lang="en-US" dirty="0"/>
              <a:t> command-line utility.</a:t>
            </a:r>
          </a:p>
          <a:p>
            <a:pPr lvl="1"/>
            <a:r>
              <a:rPr lang="en-US" dirty="0"/>
              <a:t>It is used to make a copy of the target repository or clone it. </a:t>
            </a:r>
          </a:p>
          <a:p>
            <a:pPr lvl="1"/>
            <a:r>
              <a:rPr lang="en-US" dirty="0"/>
              <a:t>If I want a local copy of my repository from </a:t>
            </a:r>
            <a:r>
              <a:rPr lang="en-US" dirty="0" err="1"/>
              <a:t>GitHub</a:t>
            </a:r>
            <a:r>
              <a:rPr lang="en-US" dirty="0"/>
              <a:t>, this tool allows creating a local copy of that repository on your local directory from the repository URL.</a:t>
            </a:r>
          </a:p>
          <a:p>
            <a:r>
              <a:rPr lang="en-US" dirty="0"/>
              <a:t>Fetch</a:t>
            </a:r>
          </a:p>
          <a:p>
            <a:pPr lvl="1"/>
            <a:r>
              <a:rPr lang="en-US" dirty="0"/>
              <a:t>It is used to fetch branches and tags from one or more other repositories, along with the objects necessary to complete their histories. </a:t>
            </a:r>
          </a:p>
          <a:p>
            <a:pPr lvl="1"/>
            <a:r>
              <a:rPr lang="en-US" dirty="0"/>
              <a:t>It updates the remote-tracking branches.</a:t>
            </a:r>
          </a:p>
        </p:txBody>
      </p:sp>
    </p:spTree>
    <p:extLst>
      <p:ext uri="{BB962C8B-B14F-4D97-AF65-F5344CB8AC3E}">
        <p14:creationId xmlns:p14="http://schemas.microsoft.com/office/powerpoint/2010/main" val="232777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Terminology</a:t>
            </a:r>
          </a:p>
        </p:txBody>
      </p:sp>
      <p:sp>
        <p:nvSpPr>
          <p:cNvPr id="3" name="Content Placeholder 2"/>
          <p:cNvSpPr>
            <a:spLocks noGrp="1"/>
          </p:cNvSpPr>
          <p:nvPr>
            <p:ph idx="1"/>
          </p:nvPr>
        </p:nvSpPr>
        <p:spPr>
          <a:xfrm>
            <a:off x="609599" y="1447800"/>
            <a:ext cx="6705601" cy="5105400"/>
          </a:xfrm>
        </p:spPr>
        <p:txBody>
          <a:bodyPr>
            <a:normAutofit fontScale="85000" lnSpcReduction="20000"/>
          </a:bodyPr>
          <a:lstStyle/>
          <a:p>
            <a:r>
              <a:rPr lang="en-US" dirty="0"/>
              <a:t>Some commonly used terms are:</a:t>
            </a:r>
          </a:p>
          <a:p>
            <a:r>
              <a:rPr lang="en-US" dirty="0"/>
              <a:t>HEAD</a:t>
            </a:r>
          </a:p>
          <a:p>
            <a:pPr lvl="1"/>
            <a:r>
              <a:rPr lang="en-US" dirty="0"/>
              <a:t>HEAD is the representation of the last commit in the current checkout branch. </a:t>
            </a:r>
          </a:p>
          <a:p>
            <a:pPr lvl="1"/>
            <a:r>
              <a:rPr lang="en-US" dirty="0"/>
              <a:t>We can think of the head like a current branch. </a:t>
            </a:r>
          </a:p>
          <a:p>
            <a:pPr lvl="1"/>
            <a:r>
              <a:rPr lang="en-US" dirty="0"/>
              <a:t>When you switch branches with </a:t>
            </a:r>
            <a:r>
              <a:rPr lang="en-US" dirty="0" err="1"/>
              <a:t>git</a:t>
            </a:r>
            <a:r>
              <a:rPr lang="en-US" dirty="0"/>
              <a:t> checkout, the HEAD revision changes, and points the new branch.</a:t>
            </a:r>
          </a:p>
          <a:p>
            <a:r>
              <a:rPr lang="en-US" dirty="0"/>
              <a:t>Index</a:t>
            </a:r>
          </a:p>
          <a:p>
            <a:pPr lvl="1"/>
            <a:r>
              <a:rPr lang="en-US" dirty="0"/>
              <a:t>The </a:t>
            </a:r>
            <a:r>
              <a:rPr lang="en-US" dirty="0" err="1"/>
              <a:t>Git</a:t>
            </a:r>
            <a:r>
              <a:rPr lang="en-US" dirty="0"/>
              <a:t> index is a staging area between the working directory and repository. </a:t>
            </a:r>
          </a:p>
          <a:p>
            <a:pPr lvl="1"/>
            <a:r>
              <a:rPr lang="en-US" dirty="0"/>
              <a:t>It is used as the index to build up a set of changes that you want to commit together.</a:t>
            </a:r>
          </a:p>
          <a:p>
            <a:r>
              <a:rPr lang="en-US" dirty="0"/>
              <a:t>Master</a:t>
            </a:r>
          </a:p>
          <a:p>
            <a:pPr lvl="1"/>
            <a:r>
              <a:rPr lang="en-US" dirty="0"/>
              <a:t>Master is a naming convention for </a:t>
            </a:r>
            <a:r>
              <a:rPr lang="en-US" dirty="0" err="1"/>
              <a:t>Git</a:t>
            </a:r>
            <a:r>
              <a:rPr lang="en-US" dirty="0"/>
              <a:t> branch. </a:t>
            </a:r>
          </a:p>
          <a:p>
            <a:pPr lvl="1"/>
            <a:r>
              <a:rPr lang="en-US" dirty="0"/>
              <a:t>It's a default branch of </a:t>
            </a:r>
            <a:r>
              <a:rPr lang="en-US" dirty="0" err="1"/>
              <a:t>Git</a:t>
            </a:r>
            <a:r>
              <a:rPr lang="en-US" dirty="0"/>
              <a:t>. </a:t>
            </a:r>
          </a:p>
          <a:p>
            <a:pPr lvl="1"/>
            <a:r>
              <a:rPr lang="en-US" dirty="0"/>
              <a:t>After cloning a project from a remote server, the resulting local repository contains only a single local branch. </a:t>
            </a:r>
          </a:p>
          <a:p>
            <a:pPr lvl="1"/>
            <a:r>
              <a:rPr lang="en-US" dirty="0"/>
              <a:t>This branch is called a "master" branch. It means that "master" is a repository's "default" branch.</a:t>
            </a:r>
          </a:p>
        </p:txBody>
      </p:sp>
    </p:spTree>
    <p:extLst>
      <p:ext uri="{BB962C8B-B14F-4D97-AF65-F5344CB8AC3E}">
        <p14:creationId xmlns:p14="http://schemas.microsoft.com/office/powerpoint/2010/main" val="298076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Terminology</a:t>
            </a:r>
          </a:p>
        </p:txBody>
      </p:sp>
      <p:sp>
        <p:nvSpPr>
          <p:cNvPr id="3" name="Content Placeholder 2"/>
          <p:cNvSpPr>
            <a:spLocks noGrp="1"/>
          </p:cNvSpPr>
          <p:nvPr>
            <p:ph idx="1"/>
          </p:nvPr>
        </p:nvSpPr>
        <p:spPr>
          <a:xfrm>
            <a:off x="609599" y="1371600"/>
            <a:ext cx="6858001" cy="5486400"/>
          </a:xfrm>
        </p:spPr>
        <p:txBody>
          <a:bodyPr>
            <a:normAutofit fontScale="85000" lnSpcReduction="20000"/>
          </a:bodyPr>
          <a:lstStyle/>
          <a:p>
            <a:r>
              <a:rPr lang="en-US" dirty="0"/>
              <a:t>Some commonly used terms are:</a:t>
            </a:r>
          </a:p>
          <a:p>
            <a:r>
              <a:rPr lang="en-US" dirty="0"/>
              <a:t>Merge</a:t>
            </a:r>
          </a:p>
          <a:p>
            <a:pPr lvl="1"/>
            <a:r>
              <a:rPr lang="en-US" dirty="0"/>
              <a:t>Merging is a process to put a forked history back together. </a:t>
            </a:r>
          </a:p>
          <a:p>
            <a:pPr lvl="1"/>
            <a:r>
              <a:rPr lang="en-US" dirty="0"/>
              <a:t>The </a:t>
            </a:r>
            <a:r>
              <a:rPr lang="en-US" dirty="0" err="1"/>
              <a:t>git</a:t>
            </a:r>
            <a:r>
              <a:rPr lang="en-US" dirty="0"/>
              <a:t> merge command facilitates you to take the data created by </a:t>
            </a:r>
            <a:r>
              <a:rPr lang="en-US" dirty="0" err="1"/>
              <a:t>git</a:t>
            </a:r>
            <a:r>
              <a:rPr lang="en-US" dirty="0"/>
              <a:t> branch and integrate them into a single branch.</a:t>
            </a:r>
          </a:p>
          <a:p>
            <a:r>
              <a:rPr lang="en-US" dirty="0"/>
              <a:t>Origin</a:t>
            </a:r>
          </a:p>
          <a:p>
            <a:pPr lvl="1"/>
            <a:r>
              <a:rPr lang="en-US" dirty="0"/>
              <a:t>In </a:t>
            </a:r>
            <a:r>
              <a:rPr lang="en-US" dirty="0" err="1"/>
              <a:t>Git</a:t>
            </a:r>
            <a:r>
              <a:rPr lang="en-US" dirty="0"/>
              <a:t>, "origin" is a reference to the remote repository from a project was initially cloned. </a:t>
            </a:r>
          </a:p>
          <a:p>
            <a:pPr lvl="1"/>
            <a:r>
              <a:rPr lang="en-US" dirty="0"/>
              <a:t>More precisely, it is used instead of that original repository URL to make referencing much easier.</a:t>
            </a:r>
          </a:p>
          <a:p>
            <a:r>
              <a:rPr lang="en-US" dirty="0"/>
              <a:t>Pull/Pull Request</a:t>
            </a:r>
          </a:p>
          <a:p>
            <a:pPr lvl="1"/>
            <a:r>
              <a:rPr lang="en-US" dirty="0"/>
              <a:t>The term Pull is used to receive data from </a:t>
            </a:r>
            <a:r>
              <a:rPr lang="en-US" dirty="0" err="1"/>
              <a:t>GitHub</a:t>
            </a:r>
            <a:r>
              <a:rPr lang="en-US" dirty="0"/>
              <a:t>. </a:t>
            </a:r>
          </a:p>
          <a:p>
            <a:pPr lvl="1"/>
            <a:r>
              <a:rPr lang="en-US" dirty="0"/>
              <a:t>It fetches and merges changes on the remote server to your working directory. </a:t>
            </a:r>
          </a:p>
          <a:p>
            <a:pPr lvl="1"/>
            <a:r>
              <a:rPr lang="en-US" dirty="0"/>
              <a:t>The </a:t>
            </a:r>
            <a:r>
              <a:rPr lang="en-US" dirty="0" err="1"/>
              <a:t>git</a:t>
            </a:r>
            <a:r>
              <a:rPr lang="en-US" dirty="0"/>
              <a:t> pull command is used to make a </a:t>
            </a:r>
            <a:r>
              <a:rPr lang="en-US" dirty="0" err="1"/>
              <a:t>Git</a:t>
            </a:r>
            <a:r>
              <a:rPr lang="en-US" dirty="0"/>
              <a:t> pull.</a:t>
            </a:r>
          </a:p>
          <a:p>
            <a:pPr lvl="1"/>
            <a:r>
              <a:rPr lang="en-US" dirty="0"/>
              <a:t>Pull requests are a process for a developer to notify team members that they have completed a feature. </a:t>
            </a:r>
          </a:p>
          <a:p>
            <a:pPr lvl="1"/>
            <a:r>
              <a:rPr lang="en-US" dirty="0"/>
              <a:t>Once their feature branch is ready, the developer files a pull request via their remote server account. </a:t>
            </a:r>
          </a:p>
          <a:p>
            <a:pPr lvl="1"/>
            <a:r>
              <a:rPr lang="en-US" dirty="0"/>
              <a:t>Pull request announces all the team members that they need to review the code and merge it into the master branch.</a:t>
            </a:r>
          </a:p>
          <a:p>
            <a:endParaRPr lang="en-US" dirty="0"/>
          </a:p>
          <a:p>
            <a:endParaRPr lang="en-US" dirty="0"/>
          </a:p>
        </p:txBody>
      </p:sp>
    </p:spTree>
    <p:extLst>
      <p:ext uri="{BB962C8B-B14F-4D97-AF65-F5344CB8AC3E}">
        <p14:creationId xmlns:p14="http://schemas.microsoft.com/office/powerpoint/2010/main" val="379686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fontScale="85000" lnSpcReduction="20000"/>
          </a:bodyPr>
          <a:lstStyle/>
          <a:p>
            <a:r>
              <a:rPr lang="en-US" dirty="0"/>
              <a:t>Some commonly used terms are:</a:t>
            </a:r>
          </a:p>
          <a:p>
            <a:r>
              <a:rPr lang="en-US" dirty="0"/>
              <a:t>Push</a:t>
            </a:r>
          </a:p>
          <a:p>
            <a:pPr lvl="1"/>
            <a:r>
              <a:rPr lang="en-US" dirty="0"/>
              <a:t>The push term refers to upload local repository content to a remote repository. </a:t>
            </a:r>
          </a:p>
          <a:p>
            <a:pPr lvl="1"/>
            <a:r>
              <a:rPr lang="en-US" dirty="0"/>
              <a:t>Pushing is an act of transfer commits from your local repository to a remote repository. </a:t>
            </a:r>
          </a:p>
          <a:p>
            <a:pPr lvl="1"/>
            <a:r>
              <a:rPr lang="en-US" dirty="0"/>
              <a:t>Pushing is capable of overwriting changes; caution should be taken when pushing.</a:t>
            </a:r>
          </a:p>
          <a:p>
            <a:r>
              <a:rPr lang="en-US" dirty="0"/>
              <a:t>Rebase</a:t>
            </a:r>
          </a:p>
          <a:p>
            <a:pPr lvl="1"/>
            <a:r>
              <a:rPr lang="en-US" dirty="0"/>
              <a:t>In </a:t>
            </a:r>
            <a:r>
              <a:rPr lang="en-US" dirty="0" err="1"/>
              <a:t>Git</a:t>
            </a:r>
            <a:r>
              <a:rPr lang="en-US" dirty="0"/>
              <a:t>, the term rebase is referred to as the process of moving or combining a sequence of commits to a new base commit. </a:t>
            </a:r>
          </a:p>
          <a:p>
            <a:pPr lvl="1"/>
            <a:r>
              <a:rPr lang="en-US" dirty="0"/>
              <a:t>Rebasing is very beneficial and visualized the process in the environment of a feature branching workflow.</a:t>
            </a:r>
          </a:p>
          <a:p>
            <a:pPr lvl="1"/>
            <a:r>
              <a:rPr lang="en-US" dirty="0"/>
              <a:t>From a content perception, rebasing is a technique of changing the base of your branch from one commit to another.</a:t>
            </a:r>
          </a:p>
          <a:p>
            <a:r>
              <a:rPr lang="en-US" dirty="0"/>
              <a:t>Remote</a:t>
            </a:r>
          </a:p>
          <a:p>
            <a:pPr lvl="1"/>
            <a:r>
              <a:rPr lang="en-US" dirty="0"/>
              <a:t>In </a:t>
            </a:r>
            <a:r>
              <a:rPr lang="en-US" dirty="0" err="1"/>
              <a:t>Git</a:t>
            </a:r>
            <a:r>
              <a:rPr lang="en-US" dirty="0"/>
              <a:t>, the term remote is concerned with the remote repository. </a:t>
            </a:r>
          </a:p>
          <a:p>
            <a:pPr lvl="1"/>
            <a:r>
              <a:rPr lang="en-US" dirty="0"/>
              <a:t>It is a shared repository that all team members use to exchange their changes. </a:t>
            </a:r>
          </a:p>
          <a:p>
            <a:pPr lvl="1"/>
            <a:r>
              <a:rPr lang="en-US" dirty="0"/>
              <a:t>A remote repository is stored on a code hosting service like an internal server, </a:t>
            </a:r>
            <a:r>
              <a:rPr lang="en-US" dirty="0" err="1"/>
              <a:t>GitHub</a:t>
            </a:r>
            <a:r>
              <a:rPr lang="en-US" dirty="0"/>
              <a:t>, Subversion and more.</a:t>
            </a:r>
          </a:p>
          <a:p>
            <a:pPr lvl="1"/>
            <a:r>
              <a:rPr lang="en-US" dirty="0"/>
              <a:t>In case of a local repository, a remote typically does not provide a file tree of the project's current state, as an alternative it only consists of the .</a:t>
            </a:r>
            <a:r>
              <a:rPr lang="en-US" dirty="0" err="1"/>
              <a:t>git</a:t>
            </a:r>
            <a:r>
              <a:rPr lang="en-US" dirty="0"/>
              <a:t> versioning data.</a:t>
            </a:r>
          </a:p>
        </p:txBody>
      </p:sp>
    </p:spTree>
    <p:extLst>
      <p:ext uri="{BB962C8B-B14F-4D97-AF65-F5344CB8AC3E}">
        <p14:creationId xmlns:p14="http://schemas.microsoft.com/office/powerpoint/2010/main" val="233769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a:bodyPr>
          <a:lstStyle/>
          <a:p>
            <a:r>
              <a:rPr lang="en-US" dirty="0"/>
              <a:t>Some commonly used terms are:</a:t>
            </a:r>
          </a:p>
          <a:p>
            <a:r>
              <a:rPr lang="en-US" dirty="0"/>
              <a:t>Repository</a:t>
            </a:r>
          </a:p>
          <a:p>
            <a:pPr lvl="1"/>
            <a:r>
              <a:rPr lang="en-US" dirty="0"/>
              <a:t>In </a:t>
            </a:r>
            <a:r>
              <a:rPr lang="en-US" dirty="0" err="1"/>
              <a:t>Git</a:t>
            </a:r>
            <a:r>
              <a:rPr lang="en-US" dirty="0"/>
              <a:t>, Repository is like a data structure used by VCS to store metadata for a set of files and directories. </a:t>
            </a:r>
          </a:p>
          <a:p>
            <a:pPr lvl="1"/>
            <a:r>
              <a:rPr lang="en-US" dirty="0"/>
              <a:t>It contains the collection of the file as well as the history of changes made to those files. </a:t>
            </a:r>
          </a:p>
          <a:p>
            <a:pPr lvl="1"/>
            <a:r>
              <a:rPr lang="en-US" dirty="0"/>
              <a:t>Repositories in </a:t>
            </a:r>
            <a:r>
              <a:rPr lang="en-US" dirty="0" err="1"/>
              <a:t>Git</a:t>
            </a:r>
            <a:r>
              <a:rPr lang="en-US" dirty="0"/>
              <a:t> is considered as your project folder. </a:t>
            </a:r>
          </a:p>
          <a:p>
            <a:pPr lvl="1"/>
            <a:r>
              <a:rPr lang="en-US" dirty="0"/>
              <a:t>A repository has all the project-related data. </a:t>
            </a:r>
          </a:p>
          <a:p>
            <a:pPr lvl="1"/>
            <a:r>
              <a:rPr lang="en-US" dirty="0"/>
              <a:t>Distinct projects have distinct repositories.</a:t>
            </a:r>
          </a:p>
          <a:p>
            <a:r>
              <a:rPr lang="en-US" dirty="0"/>
              <a:t>Stashing</a:t>
            </a:r>
          </a:p>
          <a:p>
            <a:pPr lvl="1"/>
            <a:r>
              <a:rPr lang="en-US" dirty="0"/>
              <a:t>Sometimes you want to switch the branches, but you are working on an incomplete part of your current project. </a:t>
            </a:r>
          </a:p>
          <a:p>
            <a:pPr lvl="1"/>
            <a:r>
              <a:rPr lang="en-US" dirty="0"/>
              <a:t>You don't want to make a commit of half-done work. </a:t>
            </a:r>
          </a:p>
          <a:p>
            <a:pPr lvl="1"/>
            <a:r>
              <a:rPr lang="en-US" dirty="0" err="1"/>
              <a:t>Git</a:t>
            </a:r>
            <a:r>
              <a:rPr lang="en-US" dirty="0"/>
              <a:t> stashing allows you to do so. </a:t>
            </a:r>
          </a:p>
          <a:p>
            <a:pPr lvl="1"/>
            <a:r>
              <a:rPr lang="en-US" dirty="0"/>
              <a:t>The </a:t>
            </a:r>
            <a:r>
              <a:rPr lang="en-US" dirty="0" err="1"/>
              <a:t>git</a:t>
            </a:r>
            <a:r>
              <a:rPr lang="en-US" dirty="0"/>
              <a:t> stash command enables you to switch branch without committing the current branch.	</a:t>
            </a:r>
          </a:p>
        </p:txBody>
      </p:sp>
    </p:spTree>
    <p:extLst>
      <p:ext uri="{BB962C8B-B14F-4D97-AF65-F5344CB8AC3E}">
        <p14:creationId xmlns:p14="http://schemas.microsoft.com/office/powerpoint/2010/main" val="102987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fontScale="92500" lnSpcReduction="20000"/>
          </a:bodyPr>
          <a:lstStyle/>
          <a:p>
            <a:r>
              <a:rPr lang="en-US" dirty="0"/>
              <a:t>Some commonly used terms are:</a:t>
            </a:r>
          </a:p>
          <a:p>
            <a:r>
              <a:rPr lang="en-US" dirty="0"/>
              <a:t>Tag</a:t>
            </a:r>
          </a:p>
          <a:p>
            <a:pPr lvl="1"/>
            <a:r>
              <a:rPr lang="en-US" dirty="0"/>
              <a:t>Tags make a point as a specific point in </a:t>
            </a:r>
            <a:r>
              <a:rPr lang="en-US" dirty="0" err="1"/>
              <a:t>Git</a:t>
            </a:r>
            <a:r>
              <a:rPr lang="en-US" dirty="0"/>
              <a:t> history. It is used to mark a commit stage as important. </a:t>
            </a:r>
          </a:p>
          <a:p>
            <a:pPr lvl="1"/>
            <a:r>
              <a:rPr lang="en-US" dirty="0"/>
              <a:t>We can tag a commit for future reference. Primarily, it is used to mark a projects initial point like v1.1. </a:t>
            </a:r>
          </a:p>
          <a:p>
            <a:pPr lvl="1"/>
            <a:r>
              <a:rPr lang="en-US" dirty="0"/>
              <a:t>There are two types of tags.</a:t>
            </a:r>
          </a:p>
          <a:p>
            <a:pPr lvl="2"/>
            <a:r>
              <a:rPr lang="en-US" dirty="0"/>
              <a:t>Light-weighted tag</a:t>
            </a:r>
          </a:p>
          <a:p>
            <a:pPr lvl="2"/>
            <a:r>
              <a:rPr lang="en-US" dirty="0"/>
              <a:t>Annotated tag</a:t>
            </a:r>
          </a:p>
          <a:p>
            <a:r>
              <a:rPr lang="en-US" dirty="0"/>
              <a:t>Upstream And Downstream</a:t>
            </a:r>
          </a:p>
          <a:p>
            <a:pPr lvl="1"/>
            <a:r>
              <a:rPr lang="en-US" dirty="0"/>
              <a:t>The term upstream and downstream is a reference of the repository. </a:t>
            </a:r>
          </a:p>
          <a:p>
            <a:pPr lvl="1"/>
            <a:r>
              <a:rPr lang="en-US" dirty="0"/>
              <a:t>Generally, upstream is where you cloned the repository from (the origin) and downstream is any project that integrates your work with other works. </a:t>
            </a:r>
          </a:p>
          <a:p>
            <a:pPr lvl="1"/>
            <a:r>
              <a:rPr lang="en-US" dirty="0"/>
              <a:t>However, these terms are not restricted to </a:t>
            </a:r>
            <a:r>
              <a:rPr lang="en-US" dirty="0" err="1"/>
              <a:t>Git</a:t>
            </a:r>
            <a:r>
              <a:rPr lang="en-US" dirty="0"/>
              <a:t> repositories.</a:t>
            </a:r>
          </a:p>
          <a:p>
            <a:r>
              <a:rPr lang="en-US" dirty="0" err="1"/>
              <a:t>Git</a:t>
            </a:r>
            <a:r>
              <a:rPr lang="en-US" dirty="0"/>
              <a:t> Cheat Sheet</a:t>
            </a:r>
          </a:p>
          <a:p>
            <a:pPr lvl="1"/>
            <a:r>
              <a:rPr lang="en-US" dirty="0"/>
              <a:t>A </a:t>
            </a:r>
            <a:r>
              <a:rPr lang="en-US" dirty="0" err="1"/>
              <a:t>Git</a:t>
            </a:r>
            <a:r>
              <a:rPr lang="en-US" dirty="0"/>
              <a:t> cheat sheet is a summary of </a:t>
            </a:r>
            <a:r>
              <a:rPr lang="en-US" dirty="0" err="1"/>
              <a:t>Git</a:t>
            </a:r>
            <a:r>
              <a:rPr lang="en-US" dirty="0"/>
              <a:t> quick references. </a:t>
            </a:r>
          </a:p>
          <a:p>
            <a:pPr lvl="1"/>
            <a:r>
              <a:rPr lang="en-US" dirty="0"/>
              <a:t>It contains basic </a:t>
            </a:r>
            <a:r>
              <a:rPr lang="en-US" dirty="0" err="1"/>
              <a:t>Git</a:t>
            </a:r>
            <a:r>
              <a:rPr lang="en-US" dirty="0"/>
              <a:t> commands with quick installation. </a:t>
            </a:r>
          </a:p>
          <a:p>
            <a:pPr lvl="1"/>
            <a:r>
              <a:rPr lang="en-US" dirty="0"/>
              <a:t>A cheat sheet or crib sheet is a brief set of notes used for quick reference. </a:t>
            </a:r>
          </a:p>
          <a:p>
            <a:pPr lvl="1"/>
            <a:r>
              <a:rPr lang="en-US" dirty="0"/>
              <a:t>Cheat sheets are so named because the people may use it without no prior knowledge.</a:t>
            </a:r>
          </a:p>
        </p:txBody>
      </p:sp>
    </p:spTree>
    <p:extLst>
      <p:ext uri="{BB962C8B-B14F-4D97-AF65-F5344CB8AC3E}">
        <p14:creationId xmlns:p14="http://schemas.microsoft.com/office/powerpoint/2010/main" val="335220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lnSpcReduction="10000"/>
          </a:bodyPr>
          <a:lstStyle/>
          <a:p>
            <a:r>
              <a:rPr lang="en-US" dirty="0"/>
              <a:t>Some commonly used terms are:</a:t>
            </a:r>
          </a:p>
          <a:p>
            <a:r>
              <a:rPr lang="en-US" dirty="0" err="1"/>
              <a:t>Git</a:t>
            </a:r>
            <a:r>
              <a:rPr lang="en-US" dirty="0"/>
              <a:t> Revert</a:t>
            </a:r>
          </a:p>
          <a:p>
            <a:pPr lvl="1"/>
            <a:r>
              <a:rPr lang="en-US" dirty="0"/>
              <a:t>In </a:t>
            </a:r>
            <a:r>
              <a:rPr lang="en-US" dirty="0" err="1"/>
              <a:t>Git</a:t>
            </a:r>
            <a:r>
              <a:rPr lang="en-US" dirty="0"/>
              <a:t>, the term revert is used to revert some commit. </a:t>
            </a:r>
          </a:p>
          <a:p>
            <a:pPr lvl="1"/>
            <a:r>
              <a:rPr lang="en-US" dirty="0"/>
              <a:t>To revert a commit, </a:t>
            </a:r>
            <a:r>
              <a:rPr lang="en-US" dirty="0" err="1"/>
              <a:t>git</a:t>
            </a:r>
            <a:r>
              <a:rPr lang="en-US" dirty="0"/>
              <a:t> revert command is used. </a:t>
            </a:r>
          </a:p>
          <a:p>
            <a:pPr lvl="1"/>
            <a:r>
              <a:rPr lang="en-US" dirty="0"/>
              <a:t>It is an undo type command. However, it is not a traditional undo alternative.</a:t>
            </a:r>
          </a:p>
          <a:p>
            <a:r>
              <a:rPr lang="en-US" dirty="0" err="1"/>
              <a:t>Git</a:t>
            </a:r>
            <a:r>
              <a:rPr lang="en-US" dirty="0"/>
              <a:t> Reset</a:t>
            </a:r>
          </a:p>
          <a:p>
            <a:pPr lvl="1"/>
            <a:r>
              <a:rPr lang="en-US" dirty="0"/>
              <a:t>In </a:t>
            </a:r>
            <a:r>
              <a:rPr lang="en-US" dirty="0" err="1"/>
              <a:t>Git</a:t>
            </a:r>
            <a:r>
              <a:rPr lang="en-US" dirty="0"/>
              <a:t>, the term reset stands for undoing changes. </a:t>
            </a:r>
          </a:p>
          <a:p>
            <a:pPr lvl="1"/>
            <a:r>
              <a:rPr lang="en-US" dirty="0"/>
              <a:t>The </a:t>
            </a:r>
            <a:r>
              <a:rPr lang="en-US" dirty="0" err="1"/>
              <a:t>git</a:t>
            </a:r>
            <a:r>
              <a:rPr lang="en-US" dirty="0"/>
              <a:t> reset command is used to reset the changes. </a:t>
            </a:r>
          </a:p>
          <a:p>
            <a:pPr lvl="1"/>
            <a:r>
              <a:rPr lang="en-US" dirty="0"/>
              <a:t>The </a:t>
            </a:r>
            <a:r>
              <a:rPr lang="en-US" dirty="0" err="1"/>
              <a:t>git</a:t>
            </a:r>
            <a:r>
              <a:rPr lang="en-US" dirty="0"/>
              <a:t> reset command has three core forms of invocation.</a:t>
            </a:r>
          </a:p>
          <a:p>
            <a:pPr lvl="2"/>
            <a:r>
              <a:rPr lang="en-US" dirty="0"/>
              <a:t>Soft</a:t>
            </a:r>
          </a:p>
          <a:p>
            <a:pPr lvl="2"/>
            <a:r>
              <a:rPr lang="en-US" dirty="0"/>
              <a:t>Mixed</a:t>
            </a:r>
          </a:p>
          <a:p>
            <a:pPr lvl="2"/>
            <a:r>
              <a:rPr lang="en-US" dirty="0"/>
              <a:t>Hard</a:t>
            </a:r>
          </a:p>
          <a:p>
            <a:r>
              <a:rPr lang="en-US" dirty="0" err="1"/>
              <a:t>Git</a:t>
            </a:r>
            <a:r>
              <a:rPr lang="en-US" dirty="0"/>
              <a:t> Ignore</a:t>
            </a:r>
          </a:p>
          <a:p>
            <a:pPr lvl="1"/>
            <a:r>
              <a:rPr lang="en-US" dirty="0"/>
              <a:t>In </a:t>
            </a:r>
            <a:r>
              <a:rPr lang="en-US" dirty="0" err="1"/>
              <a:t>Git</a:t>
            </a:r>
            <a:r>
              <a:rPr lang="en-US" dirty="0"/>
              <a:t>, the term ignore used to specify intentionally untracked files that </a:t>
            </a:r>
            <a:r>
              <a:rPr lang="en-US" dirty="0" err="1"/>
              <a:t>Git</a:t>
            </a:r>
            <a:r>
              <a:rPr lang="en-US" dirty="0"/>
              <a:t> should ignore. </a:t>
            </a:r>
          </a:p>
          <a:p>
            <a:pPr lvl="1"/>
            <a:r>
              <a:rPr lang="en-US" dirty="0"/>
              <a:t>It doesn't affect the Files that already tracked by </a:t>
            </a:r>
            <a:r>
              <a:rPr lang="en-US" dirty="0" err="1"/>
              <a:t>Git</a:t>
            </a:r>
            <a:r>
              <a:rPr lang="en-US" dirty="0"/>
              <a:t>.</a:t>
            </a:r>
          </a:p>
        </p:txBody>
      </p:sp>
    </p:spTree>
    <p:extLst>
      <p:ext uri="{BB962C8B-B14F-4D97-AF65-F5344CB8AC3E}">
        <p14:creationId xmlns:p14="http://schemas.microsoft.com/office/powerpoint/2010/main" val="49896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fontScale="92500" lnSpcReduction="10000"/>
          </a:bodyPr>
          <a:lstStyle/>
          <a:p>
            <a:r>
              <a:rPr lang="en-US" dirty="0"/>
              <a:t>Some commonly used terms are:</a:t>
            </a:r>
          </a:p>
          <a:p>
            <a:r>
              <a:rPr lang="en-US" dirty="0" err="1"/>
              <a:t>Git</a:t>
            </a:r>
            <a:r>
              <a:rPr lang="en-US" dirty="0"/>
              <a:t> Diff</a:t>
            </a:r>
          </a:p>
          <a:p>
            <a:pPr lvl="1"/>
            <a:r>
              <a:rPr lang="en-US" dirty="0" err="1"/>
              <a:t>Git</a:t>
            </a:r>
            <a:r>
              <a:rPr lang="en-US" dirty="0"/>
              <a:t> diff is a command-line utility. It's a multiuse </a:t>
            </a:r>
            <a:r>
              <a:rPr lang="en-US" dirty="0" err="1"/>
              <a:t>Git</a:t>
            </a:r>
            <a:r>
              <a:rPr lang="en-US" dirty="0"/>
              <a:t> command. </a:t>
            </a:r>
          </a:p>
          <a:p>
            <a:pPr lvl="1"/>
            <a:r>
              <a:rPr lang="en-US" dirty="0"/>
              <a:t>When it is executed, it runs a diff function on </a:t>
            </a:r>
            <a:r>
              <a:rPr lang="en-US" dirty="0" err="1"/>
              <a:t>Git</a:t>
            </a:r>
            <a:r>
              <a:rPr lang="en-US" dirty="0"/>
              <a:t> data sources. </a:t>
            </a:r>
          </a:p>
          <a:p>
            <a:pPr lvl="1"/>
            <a:r>
              <a:rPr lang="en-US" dirty="0"/>
              <a:t>These data sources can be files, branches, commits, and more. </a:t>
            </a:r>
          </a:p>
          <a:p>
            <a:pPr lvl="1"/>
            <a:r>
              <a:rPr lang="en-US" dirty="0"/>
              <a:t>It is used to show changes between commits, commit, and working tree, etc.</a:t>
            </a:r>
          </a:p>
          <a:p>
            <a:r>
              <a:rPr lang="en-US" dirty="0" err="1"/>
              <a:t>Git</a:t>
            </a:r>
            <a:r>
              <a:rPr lang="en-US" dirty="0"/>
              <a:t> Flow</a:t>
            </a:r>
          </a:p>
          <a:p>
            <a:pPr lvl="1"/>
            <a:r>
              <a:rPr lang="en-US" dirty="0" err="1"/>
              <a:t>GitFlow</a:t>
            </a:r>
            <a:r>
              <a:rPr lang="en-US" dirty="0"/>
              <a:t> is a branching model for </a:t>
            </a:r>
            <a:r>
              <a:rPr lang="en-US" dirty="0" err="1"/>
              <a:t>Git</a:t>
            </a:r>
            <a:r>
              <a:rPr lang="en-US" dirty="0"/>
              <a:t>, developed by Vincent </a:t>
            </a:r>
            <a:r>
              <a:rPr lang="en-US" dirty="0" err="1"/>
              <a:t>Driessen</a:t>
            </a:r>
            <a:r>
              <a:rPr lang="en-US" dirty="0"/>
              <a:t>. </a:t>
            </a:r>
          </a:p>
          <a:p>
            <a:pPr lvl="1"/>
            <a:r>
              <a:rPr lang="en-US" dirty="0"/>
              <a:t>It is very well organized to collaborate and scale the development team. </a:t>
            </a:r>
          </a:p>
          <a:p>
            <a:pPr lvl="1"/>
            <a:r>
              <a:rPr lang="en-US" dirty="0" err="1"/>
              <a:t>Git</a:t>
            </a:r>
            <a:r>
              <a:rPr lang="en-US" dirty="0"/>
              <a:t> flow is a collection of </a:t>
            </a:r>
            <a:r>
              <a:rPr lang="en-US" dirty="0" err="1"/>
              <a:t>Git</a:t>
            </a:r>
            <a:r>
              <a:rPr lang="en-US" dirty="0"/>
              <a:t> commands. </a:t>
            </a:r>
          </a:p>
          <a:p>
            <a:pPr lvl="1"/>
            <a:r>
              <a:rPr lang="en-US" dirty="0"/>
              <a:t>It accomplishes many repository operations with just single commands.</a:t>
            </a:r>
          </a:p>
          <a:p>
            <a:r>
              <a:rPr lang="en-US" dirty="0" err="1"/>
              <a:t>Git</a:t>
            </a:r>
            <a:r>
              <a:rPr lang="en-US" dirty="0"/>
              <a:t> Squash</a:t>
            </a:r>
          </a:p>
          <a:p>
            <a:pPr lvl="1"/>
            <a:r>
              <a:rPr lang="en-US" dirty="0"/>
              <a:t>In </a:t>
            </a:r>
            <a:r>
              <a:rPr lang="en-US" dirty="0" err="1"/>
              <a:t>Git</a:t>
            </a:r>
            <a:r>
              <a:rPr lang="en-US" dirty="0"/>
              <a:t>, the term squash is used to squash previous commits into one. </a:t>
            </a:r>
          </a:p>
          <a:p>
            <a:pPr lvl="1"/>
            <a:r>
              <a:rPr lang="en-US" dirty="0" err="1"/>
              <a:t>Git</a:t>
            </a:r>
            <a:r>
              <a:rPr lang="en-US" dirty="0"/>
              <a:t> squash is an excellent technique to group-specific changes before forwarding them to others. </a:t>
            </a:r>
          </a:p>
          <a:p>
            <a:pPr lvl="1"/>
            <a:r>
              <a:rPr lang="en-US" dirty="0"/>
              <a:t>You can merge several commits into a single commit with the powerful interactive rebase command.</a:t>
            </a:r>
          </a:p>
          <a:p>
            <a:endParaRPr lang="en-US" dirty="0"/>
          </a:p>
        </p:txBody>
      </p:sp>
    </p:spTree>
    <p:extLst>
      <p:ext uri="{BB962C8B-B14F-4D97-AF65-F5344CB8AC3E}">
        <p14:creationId xmlns:p14="http://schemas.microsoft.com/office/powerpoint/2010/main" val="36706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Essentials</a:t>
            </a:r>
            <a:endParaRPr lang="en-US" dirty="0"/>
          </a:p>
        </p:txBody>
      </p:sp>
      <p:sp>
        <p:nvSpPr>
          <p:cNvPr id="3" name="Content Placeholder 2"/>
          <p:cNvSpPr>
            <a:spLocks noGrp="1"/>
          </p:cNvSpPr>
          <p:nvPr>
            <p:ph idx="1"/>
          </p:nvPr>
        </p:nvSpPr>
        <p:spPr>
          <a:xfrm>
            <a:off x="609599" y="1676400"/>
            <a:ext cx="6347714" cy="4364963"/>
          </a:xfrm>
        </p:spPr>
        <p:txBody>
          <a:bodyPr>
            <a:normAutofit/>
          </a:bodyPr>
          <a:lstStyle/>
          <a:p>
            <a:pPr fontAlgn="base"/>
            <a:r>
              <a:rPr lang="en-US" b="1" dirty="0"/>
              <a:t>Are you new to the programming world, and looking to quickly ramp up with the most popular tools to accelerate the learning journey?</a:t>
            </a:r>
          </a:p>
          <a:p>
            <a:pPr fontAlgn="base"/>
            <a:r>
              <a:rPr lang="en-US" b="1" i="1" dirty="0"/>
              <a:t>Then learning </a:t>
            </a:r>
            <a:r>
              <a:rPr lang="en-US" b="1" i="1" dirty="0" err="1"/>
              <a:t>Git</a:t>
            </a:r>
            <a:r>
              <a:rPr lang="en-US" b="1" i="1" dirty="0"/>
              <a:t> should be something on top of your priority list!</a:t>
            </a:r>
          </a:p>
          <a:p>
            <a:pPr fontAlgn="base"/>
            <a:r>
              <a:rPr lang="en-US" dirty="0" err="1"/>
              <a:t>Git</a:t>
            </a:r>
            <a:r>
              <a:rPr lang="en-US" dirty="0"/>
              <a:t> is one such tool that you will encounter on a day-to-day basis as part of your job. </a:t>
            </a:r>
          </a:p>
          <a:p>
            <a:pPr fontAlgn="base"/>
            <a:r>
              <a:rPr lang="en-US" dirty="0"/>
              <a:t>It </a:t>
            </a:r>
            <a:r>
              <a:rPr lang="en-US" b="1" dirty="0"/>
              <a:t>supports all the programming languages </a:t>
            </a:r>
            <a:r>
              <a:rPr lang="en-US" dirty="0"/>
              <a:t>and </a:t>
            </a:r>
            <a:r>
              <a:rPr lang="en-US" b="1" dirty="0"/>
              <a:t>operating systems</a:t>
            </a:r>
            <a:r>
              <a:rPr lang="en-US" dirty="0"/>
              <a:t>.</a:t>
            </a:r>
          </a:p>
          <a:p>
            <a:pPr fontAlgn="base"/>
            <a:r>
              <a:rPr lang="en-US" dirty="0"/>
              <a:t>It is an important and popular technology in software development.</a:t>
            </a:r>
          </a:p>
          <a:p>
            <a:pPr fontAlgn="base"/>
            <a:r>
              <a:rPr lang="en-US" dirty="0"/>
              <a:t>It is used by both software and non-software professionals.</a:t>
            </a:r>
          </a:p>
          <a:p>
            <a:pPr fontAlgn="base"/>
            <a:endParaRPr lang="en-US" dirty="0"/>
          </a:p>
          <a:p>
            <a:pPr fontAlgn="base"/>
            <a:endParaRPr lang="en-US" b="1" dirty="0"/>
          </a:p>
          <a:p>
            <a:endParaRPr lang="en-US" dirty="0"/>
          </a:p>
        </p:txBody>
      </p:sp>
    </p:spTree>
    <p:extLst>
      <p:ext uri="{BB962C8B-B14F-4D97-AF65-F5344CB8AC3E}">
        <p14:creationId xmlns:p14="http://schemas.microsoft.com/office/powerpoint/2010/main" val="1103164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762000"/>
          </a:xfrm>
        </p:spPr>
        <p:txBody>
          <a:bodyPr/>
          <a:lstStyle/>
          <a:p>
            <a:r>
              <a:rPr lang="en-US" dirty="0" err="1"/>
              <a:t>Git</a:t>
            </a:r>
            <a:r>
              <a:rPr lang="en-US" dirty="0"/>
              <a:t> Terminology</a:t>
            </a:r>
          </a:p>
        </p:txBody>
      </p:sp>
      <p:sp>
        <p:nvSpPr>
          <p:cNvPr id="3" name="Content Placeholder 2"/>
          <p:cNvSpPr>
            <a:spLocks noGrp="1"/>
          </p:cNvSpPr>
          <p:nvPr>
            <p:ph idx="1"/>
          </p:nvPr>
        </p:nvSpPr>
        <p:spPr>
          <a:xfrm>
            <a:off x="381000" y="914400"/>
            <a:ext cx="7391399" cy="5867400"/>
          </a:xfrm>
        </p:spPr>
        <p:txBody>
          <a:bodyPr>
            <a:normAutofit lnSpcReduction="10000"/>
          </a:bodyPr>
          <a:lstStyle/>
          <a:p>
            <a:r>
              <a:rPr lang="en-US" dirty="0"/>
              <a:t>Some commonly used terms are:</a:t>
            </a:r>
          </a:p>
          <a:p>
            <a:r>
              <a:rPr lang="en-US" dirty="0" err="1"/>
              <a:t>Git</a:t>
            </a:r>
            <a:r>
              <a:rPr lang="en-US" dirty="0"/>
              <a:t> </a:t>
            </a:r>
            <a:r>
              <a:rPr lang="en-US" dirty="0" err="1"/>
              <a:t>Rm</a:t>
            </a:r>
            <a:endParaRPr lang="en-US" dirty="0"/>
          </a:p>
          <a:p>
            <a:pPr lvl="1"/>
            <a:r>
              <a:rPr lang="en-US" dirty="0"/>
              <a:t>In </a:t>
            </a:r>
            <a:r>
              <a:rPr lang="en-US" dirty="0" err="1"/>
              <a:t>Git</a:t>
            </a:r>
            <a:r>
              <a:rPr lang="en-US" dirty="0"/>
              <a:t>, the term </a:t>
            </a:r>
            <a:r>
              <a:rPr lang="en-US" dirty="0" err="1"/>
              <a:t>rm</a:t>
            </a:r>
            <a:r>
              <a:rPr lang="en-US" dirty="0"/>
              <a:t> stands for remove. </a:t>
            </a:r>
          </a:p>
          <a:p>
            <a:pPr lvl="1"/>
            <a:r>
              <a:rPr lang="en-US" dirty="0"/>
              <a:t>It is used to remove individual files or a collection of files. </a:t>
            </a:r>
          </a:p>
          <a:p>
            <a:pPr lvl="1"/>
            <a:r>
              <a:rPr lang="en-US" dirty="0"/>
              <a:t>The key function of </a:t>
            </a:r>
            <a:r>
              <a:rPr lang="en-US" dirty="0" err="1"/>
              <a:t>git</a:t>
            </a:r>
            <a:r>
              <a:rPr lang="en-US" dirty="0"/>
              <a:t> </a:t>
            </a:r>
            <a:r>
              <a:rPr lang="en-US" dirty="0" err="1"/>
              <a:t>rm</a:t>
            </a:r>
            <a:r>
              <a:rPr lang="en-US" dirty="0"/>
              <a:t> is to remove tracked files from the </a:t>
            </a:r>
            <a:r>
              <a:rPr lang="en-US" dirty="0" err="1"/>
              <a:t>Git</a:t>
            </a:r>
            <a:r>
              <a:rPr lang="en-US" dirty="0"/>
              <a:t> index. </a:t>
            </a:r>
          </a:p>
          <a:p>
            <a:pPr lvl="1"/>
            <a:r>
              <a:rPr lang="en-US" dirty="0"/>
              <a:t>Additionally, it can be used to remove files from both the working directory and staging index.</a:t>
            </a:r>
          </a:p>
          <a:p>
            <a:r>
              <a:rPr lang="en-US" dirty="0" err="1"/>
              <a:t>Git</a:t>
            </a:r>
            <a:r>
              <a:rPr lang="en-US" dirty="0"/>
              <a:t> Fork</a:t>
            </a:r>
          </a:p>
          <a:p>
            <a:pPr lvl="1"/>
            <a:r>
              <a:rPr lang="en-US" dirty="0"/>
              <a:t>A fork is a rough copy of a repository. </a:t>
            </a:r>
          </a:p>
          <a:p>
            <a:pPr lvl="1"/>
            <a:r>
              <a:rPr lang="en-US" dirty="0"/>
              <a:t>Forking a repository allows you to freely test and debug with changes without affecting the original project.</a:t>
            </a:r>
          </a:p>
          <a:p>
            <a:pPr lvl="1"/>
            <a:r>
              <a:rPr lang="en-US" dirty="0"/>
              <a:t>Great use of using forks to propose changes for bug fixes. </a:t>
            </a:r>
          </a:p>
          <a:p>
            <a:pPr lvl="1"/>
            <a:r>
              <a:rPr lang="en-US" dirty="0"/>
              <a:t>To resolve an issue for a bug that you found, you can:</a:t>
            </a:r>
          </a:p>
          <a:p>
            <a:pPr lvl="2"/>
            <a:r>
              <a:rPr lang="en-US" dirty="0"/>
              <a:t>Fork the repository.</a:t>
            </a:r>
          </a:p>
          <a:p>
            <a:pPr lvl="2"/>
            <a:r>
              <a:rPr lang="en-US" dirty="0"/>
              <a:t>Make the fix.</a:t>
            </a:r>
          </a:p>
          <a:p>
            <a:pPr lvl="2"/>
            <a:r>
              <a:rPr lang="en-US" dirty="0"/>
              <a:t>Forward a pull request to the project owner.</a:t>
            </a:r>
          </a:p>
        </p:txBody>
      </p:sp>
    </p:spTree>
    <p:extLst>
      <p:ext uri="{BB962C8B-B14F-4D97-AF65-F5344CB8AC3E}">
        <p14:creationId xmlns:p14="http://schemas.microsoft.com/office/powerpoint/2010/main" val="416349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Everyday </a:t>
            </a:r>
            <a:r>
              <a:rPr lang="en-US" b="1" dirty="0" err="1"/>
              <a:t>Git</a:t>
            </a:r>
            <a:r>
              <a:rPr lang="en-US" b="1" dirty="0"/>
              <a:t> Commands</a:t>
            </a:r>
            <a:endParaRPr lang="en-US" dirty="0"/>
          </a:p>
        </p:txBody>
      </p:sp>
      <p:sp>
        <p:nvSpPr>
          <p:cNvPr id="5" name="Subtitle 4"/>
          <p:cNvSpPr>
            <a:spLocks noGrp="1"/>
          </p:cNvSpPr>
          <p:nvPr>
            <p:ph type="subTitle" idx="1"/>
          </p:nvPr>
        </p:nvSpPr>
        <p:spPr/>
        <p:txBody>
          <a:bodyPr/>
          <a:lstStyle/>
          <a:p>
            <a:r>
              <a:rPr lang="en-US" b="1" dirty="0" err="1"/>
              <a:t>Git</a:t>
            </a:r>
            <a:r>
              <a:rPr lang="en-US" b="1" dirty="0"/>
              <a:t> Commands</a:t>
            </a:r>
          </a:p>
          <a:p>
            <a:endParaRPr lang="en-US" dirty="0"/>
          </a:p>
        </p:txBody>
      </p:sp>
    </p:spTree>
    <p:extLst>
      <p:ext uri="{BB962C8B-B14F-4D97-AF65-F5344CB8AC3E}">
        <p14:creationId xmlns:p14="http://schemas.microsoft.com/office/powerpoint/2010/main" val="427467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Workflow</a:t>
            </a:r>
            <a:endParaRPr lang="en-US" dirty="0"/>
          </a:p>
        </p:txBody>
      </p:sp>
      <p:sp>
        <p:nvSpPr>
          <p:cNvPr id="3" name="Content Placeholder 2"/>
          <p:cNvSpPr>
            <a:spLocks noGrp="1"/>
          </p:cNvSpPr>
          <p:nvPr>
            <p:ph idx="1"/>
          </p:nvPr>
        </p:nvSpPr>
        <p:spPr>
          <a:xfrm>
            <a:off x="609599" y="1371600"/>
            <a:ext cx="6347714" cy="533399"/>
          </a:xfrm>
        </p:spPr>
        <p:txBody>
          <a:bodyPr/>
          <a:lstStyle/>
          <a:p>
            <a:r>
              <a:rPr lang="en-US" dirty="0"/>
              <a:t>The </a:t>
            </a:r>
            <a:r>
              <a:rPr lang="en-US" dirty="0" err="1"/>
              <a:t>Git</a:t>
            </a:r>
            <a:r>
              <a:rPr lang="en-US" dirty="0"/>
              <a:t> workflow to work with remotes is as follows:</a:t>
            </a:r>
          </a:p>
        </p:txBody>
      </p:sp>
      <p:pic>
        <p:nvPicPr>
          <p:cNvPr id="5" name="Picture 4"/>
          <p:cNvPicPr>
            <a:picLocks noChangeAspect="1"/>
          </p:cNvPicPr>
          <p:nvPr/>
        </p:nvPicPr>
        <p:blipFill>
          <a:blip r:embed="rId2"/>
          <a:stretch>
            <a:fillRect/>
          </a:stretch>
        </p:blipFill>
        <p:spPr>
          <a:xfrm>
            <a:off x="442911" y="1904999"/>
            <a:ext cx="7515225" cy="4086225"/>
          </a:xfrm>
          <a:prstGeom prst="rect">
            <a:avLst/>
          </a:prstGeom>
        </p:spPr>
      </p:pic>
      <p:sp>
        <p:nvSpPr>
          <p:cNvPr id="6" name="Rectangle 5"/>
          <p:cNvSpPr/>
          <p:nvPr/>
        </p:nvSpPr>
        <p:spPr>
          <a:xfrm>
            <a:off x="442911" y="6106366"/>
            <a:ext cx="7848600" cy="646331"/>
          </a:xfrm>
          <a:prstGeom prst="rect">
            <a:avLst/>
          </a:prstGeom>
        </p:spPr>
        <p:txBody>
          <a:bodyPr wrap="square">
            <a:spAutoFit/>
          </a:bodyPr>
          <a:lstStyle/>
          <a:p>
            <a:r>
              <a:rPr lang="en-US" dirty="0">
                <a:solidFill>
                  <a:srgbClr val="313537"/>
                </a:solidFill>
                <a:latin typeface="Merriweather"/>
              </a:rPr>
              <a:t>The last module dealt with the first four steps of the </a:t>
            </a:r>
            <a:r>
              <a:rPr lang="en-US" dirty="0" err="1">
                <a:solidFill>
                  <a:srgbClr val="313537"/>
                </a:solidFill>
                <a:latin typeface="Merriweather"/>
              </a:rPr>
              <a:t>Git</a:t>
            </a:r>
            <a:r>
              <a:rPr lang="en-US" dirty="0">
                <a:solidFill>
                  <a:srgbClr val="313537"/>
                </a:solidFill>
                <a:latin typeface="Merriweather"/>
              </a:rPr>
              <a:t> workflow. This module deals with steps 5 and 6 of the </a:t>
            </a:r>
            <a:r>
              <a:rPr lang="en-US" dirty="0" err="1">
                <a:solidFill>
                  <a:srgbClr val="313537"/>
                </a:solidFill>
                <a:latin typeface="Merriweather"/>
              </a:rPr>
              <a:t>Git</a:t>
            </a:r>
            <a:r>
              <a:rPr lang="en-US" dirty="0">
                <a:solidFill>
                  <a:srgbClr val="313537"/>
                </a:solidFill>
                <a:latin typeface="Merriweather"/>
              </a:rPr>
              <a:t> workflow. </a:t>
            </a:r>
            <a:endParaRPr lang="en-US" dirty="0"/>
          </a:p>
        </p:txBody>
      </p:sp>
    </p:spTree>
    <p:extLst>
      <p:ext uri="{BB962C8B-B14F-4D97-AF65-F5344CB8AC3E}">
        <p14:creationId xmlns:p14="http://schemas.microsoft.com/office/powerpoint/2010/main" val="384962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command line</a:t>
            </a:r>
          </a:p>
        </p:txBody>
      </p:sp>
      <p:sp>
        <p:nvSpPr>
          <p:cNvPr id="3" name="Content Placeholder 2"/>
          <p:cNvSpPr>
            <a:spLocks noGrp="1"/>
          </p:cNvSpPr>
          <p:nvPr>
            <p:ph idx="1"/>
          </p:nvPr>
        </p:nvSpPr>
        <p:spPr>
          <a:xfrm>
            <a:off x="609599" y="1371600"/>
            <a:ext cx="6347714" cy="5486400"/>
          </a:xfrm>
        </p:spPr>
        <p:txBody>
          <a:bodyPr>
            <a:normAutofit fontScale="92500" lnSpcReduction="10000"/>
          </a:bodyPr>
          <a:lstStyle/>
          <a:p>
            <a:r>
              <a:rPr lang="en-US" dirty="0"/>
              <a:t>There are many different ways to use </a:t>
            </a:r>
            <a:r>
              <a:rPr lang="en-US" dirty="0" err="1"/>
              <a:t>Git</a:t>
            </a:r>
            <a:r>
              <a:rPr lang="en-US" dirty="0"/>
              <a:t>. </a:t>
            </a:r>
            <a:r>
              <a:rPr lang="en-US" dirty="0" err="1"/>
              <a:t>Git</a:t>
            </a:r>
            <a:r>
              <a:rPr lang="en-US" dirty="0"/>
              <a:t> supports many command-line tools and graphical user interfaces. The </a:t>
            </a:r>
            <a:r>
              <a:rPr lang="en-US" dirty="0" err="1"/>
              <a:t>Git</a:t>
            </a:r>
            <a:r>
              <a:rPr lang="en-US" dirty="0"/>
              <a:t> command line is the only place where you can run all the </a:t>
            </a:r>
            <a:r>
              <a:rPr lang="en-US" dirty="0" err="1"/>
              <a:t>Git</a:t>
            </a:r>
            <a:r>
              <a:rPr lang="en-US" dirty="0"/>
              <a:t> commands.</a:t>
            </a:r>
          </a:p>
          <a:p>
            <a:r>
              <a:rPr lang="en-US" dirty="0"/>
              <a:t>Basic </a:t>
            </a:r>
            <a:r>
              <a:rPr lang="en-US" dirty="0" err="1"/>
              <a:t>Git</a:t>
            </a:r>
            <a:r>
              <a:rPr lang="en-US" dirty="0"/>
              <a:t> Commands</a:t>
            </a:r>
          </a:p>
          <a:p>
            <a:pPr lvl="1"/>
            <a:r>
              <a:rPr lang="en-US" dirty="0" err="1"/>
              <a:t>Git</a:t>
            </a:r>
            <a:r>
              <a:rPr lang="en-US" dirty="0"/>
              <a:t> </a:t>
            </a:r>
            <a:r>
              <a:rPr lang="en-US" dirty="0" err="1"/>
              <a:t>Config</a:t>
            </a:r>
            <a:r>
              <a:rPr lang="en-US" dirty="0"/>
              <a:t> command</a:t>
            </a:r>
          </a:p>
          <a:p>
            <a:pPr lvl="1"/>
            <a:r>
              <a:rPr lang="en-US" dirty="0" err="1"/>
              <a:t>Git</a:t>
            </a:r>
            <a:r>
              <a:rPr lang="en-US" dirty="0"/>
              <a:t> </a:t>
            </a:r>
            <a:r>
              <a:rPr lang="en-US" dirty="0" err="1"/>
              <a:t>init</a:t>
            </a:r>
            <a:r>
              <a:rPr lang="en-US" dirty="0"/>
              <a:t> command</a:t>
            </a:r>
          </a:p>
          <a:p>
            <a:pPr lvl="1"/>
            <a:r>
              <a:rPr lang="en-US" dirty="0" err="1"/>
              <a:t>Git</a:t>
            </a:r>
            <a:r>
              <a:rPr lang="en-US" dirty="0"/>
              <a:t> clone command</a:t>
            </a:r>
          </a:p>
          <a:p>
            <a:pPr lvl="1"/>
            <a:r>
              <a:rPr lang="en-US" dirty="0" err="1"/>
              <a:t>Git</a:t>
            </a:r>
            <a:r>
              <a:rPr lang="en-US" dirty="0"/>
              <a:t> add command</a:t>
            </a:r>
          </a:p>
          <a:p>
            <a:pPr lvl="1"/>
            <a:r>
              <a:rPr lang="en-US" dirty="0" err="1"/>
              <a:t>Git</a:t>
            </a:r>
            <a:r>
              <a:rPr lang="en-US" dirty="0"/>
              <a:t> commit command</a:t>
            </a:r>
          </a:p>
          <a:p>
            <a:pPr lvl="1"/>
            <a:r>
              <a:rPr lang="en-US" dirty="0" err="1"/>
              <a:t>Git</a:t>
            </a:r>
            <a:r>
              <a:rPr lang="en-US" dirty="0"/>
              <a:t> status command</a:t>
            </a:r>
          </a:p>
          <a:p>
            <a:pPr lvl="1"/>
            <a:r>
              <a:rPr lang="en-US" dirty="0" err="1"/>
              <a:t>Git</a:t>
            </a:r>
            <a:r>
              <a:rPr lang="en-US" dirty="0"/>
              <a:t> push Command</a:t>
            </a:r>
          </a:p>
          <a:p>
            <a:pPr lvl="1"/>
            <a:r>
              <a:rPr lang="en-US" dirty="0" err="1"/>
              <a:t>Git</a:t>
            </a:r>
            <a:r>
              <a:rPr lang="en-US" dirty="0"/>
              <a:t> pull command</a:t>
            </a:r>
          </a:p>
          <a:p>
            <a:pPr lvl="1"/>
            <a:r>
              <a:rPr lang="en-US" dirty="0" err="1"/>
              <a:t>Git</a:t>
            </a:r>
            <a:r>
              <a:rPr lang="en-US" dirty="0"/>
              <a:t> Branch Command</a:t>
            </a:r>
          </a:p>
          <a:p>
            <a:pPr lvl="1"/>
            <a:r>
              <a:rPr lang="en-US" dirty="0" err="1"/>
              <a:t>Git</a:t>
            </a:r>
            <a:r>
              <a:rPr lang="en-US" dirty="0"/>
              <a:t> Merge Command</a:t>
            </a:r>
          </a:p>
          <a:p>
            <a:pPr lvl="1"/>
            <a:r>
              <a:rPr lang="en-US" dirty="0" err="1"/>
              <a:t>Git</a:t>
            </a:r>
            <a:r>
              <a:rPr lang="en-US" dirty="0"/>
              <a:t> log command</a:t>
            </a:r>
          </a:p>
          <a:p>
            <a:pPr lvl="1"/>
            <a:r>
              <a:rPr lang="en-US" dirty="0" err="1"/>
              <a:t>Git</a:t>
            </a:r>
            <a:r>
              <a:rPr lang="en-US" dirty="0"/>
              <a:t> remote command</a:t>
            </a:r>
          </a:p>
        </p:txBody>
      </p:sp>
    </p:spTree>
    <p:extLst>
      <p:ext uri="{BB962C8B-B14F-4D97-AF65-F5344CB8AC3E}">
        <p14:creationId xmlns:p14="http://schemas.microsoft.com/office/powerpoint/2010/main" val="66515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7010400" cy="1320800"/>
          </a:xfrm>
        </p:spPr>
        <p:txBody>
          <a:bodyPr>
            <a:normAutofit/>
          </a:bodyPr>
          <a:lstStyle/>
          <a:p>
            <a:r>
              <a:rPr lang="en-US" sz="2800" dirty="0" err="1"/>
              <a:t>Git</a:t>
            </a:r>
            <a:r>
              <a:rPr lang="en-US" sz="2800" dirty="0"/>
              <a:t> commands- </a:t>
            </a:r>
            <a:r>
              <a:rPr lang="en-US" sz="2800" dirty="0" err="1"/>
              <a:t>Config</a:t>
            </a:r>
            <a:r>
              <a:rPr lang="en-US" sz="2800" dirty="0"/>
              <a:t>, </a:t>
            </a:r>
            <a:r>
              <a:rPr lang="en-US" sz="2800" dirty="0" err="1"/>
              <a:t>Init</a:t>
            </a:r>
            <a:r>
              <a:rPr lang="en-US" sz="2800" dirty="0"/>
              <a:t>, clone, remote</a:t>
            </a:r>
          </a:p>
        </p:txBody>
      </p:sp>
      <p:sp>
        <p:nvSpPr>
          <p:cNvPr id="3" name="Content Placeholder 2"/>
          <p:cNvSpPr>
            <a:spLocks noGrp="1"/>
          </p:cNvSpPr>
          <p:nvPr>
            <p:ph idx="1"/>
          </p:nvPr>
        </p:nvSpPr>
        <p:spPr>
          <a:xfrm>
            <a:off x="381000" y="838200"/>
            <a:ext cx="6934199" cy="5867400"/>
          </a:xfrm>
        </p:spPr>
        <p:txBody>
          <a:bodyPr>
            <a:normAutofit fontScale="92500" lnSpcReduction="10000"/>
          </a:bodyPr>
          <a:lstStyle/>
          <a:p>
            <a:r>
              <a:rPr lang="en-US" dirty="0" err="1"/>
              <a:t>Git</a:t>
            </a:r>
            <a:r>
              <a:rPr lang="en-US" dirty="0"/>
              <a:t> </a:t>
            </a:r>
            <a:r>
              <a:rPr lang="en-US" dirty="0" err="1"/>
              <a:t>config</a:t>
            </a:r>
            <a:r>
              <a:rPr lang="en-US" dirty="0"/>
              <a:t> command</a:t>
            </a:r>
          </a:p>
          <a:p>
            <a:pPr lvl="1"/>
            <a:r>
              <a:rPr lang="en-US" dirty="0"/>
              <a:t>This command configures the user. The </a:t>
            </a:r>
            <a:r>
              <a:rPr lang="en-US" dirty="0" err="1"/>
              <a:t>Git</a:t>
            </a:r>
            <a:r>
              <a:rPr lang="en-US" dirty="0"/>
              <a:t> </a:t>
            </a:r>
            <a:r>
              <a:rPr lang="en-US" dirty="0" err="1"/>
              <a:t>config</a:t>
            </a:r>
            <a:r>
              <a:rPr lang="en-US" dirty="0"/>
              <a:t> command is the first and necessary command used on the </a:t>
            </a:r>
            <a:r>
              <a:rPr lang="en-US" dirty="0" err="1"/>
              <a:t>Git</a:t>
            </a:r>
            <a:r>
              <a:rPr lang="en-US" dirty="0"/>
              <a:t> command line. This command sets the author name and email address to be used with your commits. </a:t>
            </a:r>
            <a:r>
              <a:rPr lang="en-US" dirty="0" err="1"/>
              <a:t>Git</a:t>
            </a:r>
            <a:r>
              <a:rPr lang="en-US" dirty="0"/>
              <a:t> </a:t>
            </a:r>
            <a:r>
              <a:rPr lang="en-US" dirty="0" err="1"/>
              <a:t>config</a:t>
            </a:r>
            <a:r>
              <a:rPr lang="en-US" dirty="0"/>
              <a:t> is also used in other scenarios.</a:t>
            </a:r>
          </a:p>
          <a:p>
            <a:pPr lvl="1"/>
            <a:r>
              <a:rPr lang="en-US" dirty="0"/>
              <a:t>$ </a:t>
            </a:r>
            <a:r>
              <a:rPr lang="en-US" dirty="0" err="1"/>
              <a:t>git</a:t>
            </a:r>
            <a:r>
              <a:rPr lang="en-US" dirty="0"/>
              <a:t> </a:t>
            </a:r>
            <a:r>
              <a:rPr lang="en-US" dirty="0" err="1"/>
              <a:t>config</a:t>
            </a:r>
            <a:r>
              <a:rPr lang="en-US" dirty="0"/>
              <a:t> --global user.name "username@mail.com"  </a:t>
            </a:r>
          </a:p>
          <a:p>
            <a:r>
              <a:rPr lang="en-US" dirty="0" err="1"/>
              <a:t>Git</a:t>
            </a:r>
            <a:r>
              <a:rPr lang="en-US" dirty="0"/>
              <a:t> </a:t>
            </a:r>
            <a:r>
              <a:rPr lang="en-US" dirty="0" err="1"/>
              <a:t>Init</a:t>
            </a:r>
            <a:r>
              <a:rPr lang="en-US" dirty="0"/>
              <a:t> command</a:t>
            </a:r>
          </a:p>
          <a:p>
            <a:pPr lvl="1"/>
            <a:r>
              <a:rPr lang="en-US" dirty="0"/>
              <a:t>This command is used to create a local repository.</a:t>
            </a:r>
          </a:p>
          <a:p>
            <a:pPr lvl="1"/>
            <a:r>
              <a:rPr lang="en-US" dirty="0"/>
              <a:t>$ </a:t>
            </a:r>
            <a:r>
              <a:rPr lang="en-US" dirty="0" err="1"/>
              <a:t>git</a:t>
            </a:r>
            <a:r>
              <a:rPr lang="en-US" dirty="0"/>
              <a:t> </a:t>
            </a:r>
            <a:r>
              <a:rPr lang="en-US" dirty="0" err="1"/>
              <a:t>init</a:t>
            </a:r>
            <a:r>
              <a:rPr lang="en-US" dirty="0"/>
              <a:t> Demo </a:t>
            </a:r>
          </a:p>
          <a:p>
            <a:r>
              <a:rPr lang="en-US" dirty="0" err="1"/>
              <a:t>Git</a:t>
            </a:r>
            <a:r>
              <a:rPr lang="en-US" dirty="0"/>
              <a:t> clone command</a:t>
            </a:r>
          </a:p>
          <a:p>
            <a:pPr lvl="1"/>
            <a:r>
              <a:rPr lang="en-US" dirty="0"/>
              <a:t>This command is used to make a copy of a repository from an existing URL. If I want a local copy of my repository from </a:t>
            </a:r>
            <a:r>
              <a:rPr lang="en-US" dirty="0" err="1"/>
              <a:t>GitHub</a:t>
            </a:r>
            <a:r>
              <a:rPr lang="en-US" dirty="0"/>
              <a:t>, this command allows creating a local copy of that repository on your local directory from the repository URL.</a:t>
            </a:r>
          </a:p>
          <a:p>
            <a:pPr lvl="1"/>
            <a:r>
              <a:rPr lang="en-US" dirty="0"/>
              <a:t>$ </a:t>
            </a:r>
            <a:r>
              <a:rPr lang="en-US" dirty="0" err="1"/>
              <a:t>git</a:t>
            </a:r>
            <a:r>
              <a:rPr lang="en-US" dirty="0"/>
              <a:t> clone URL  </a:t>
            </a:r>
          </a:p>
          <a:p>
            <a:r>
              <a:rPr lang="en-US" dirty="0" err="1"/>
              <a:t>Git</a:t>
            </a:r>
            <a:r>
              <a:rPr lang="en-US" dirty="0"/>
              <a:t> remote Command</a:t>
            </a:r>
          </a:p>
          <a:p>
            <a:pPr lvl="1"/>
            <a:r>
              <a:rPr lang="en-US" dirty="0" err="1"/>
              <a:t>Git</a:t>
            </a:r>
            <a:r>
              <a:rPr lang="en-US" dirty="0"/>
              <a:t> Remote command is used to connect your local repository to the remote server. This command allows you to create, view, and delete connections to other repositories. These connections are more like bookmarks rather than direct links into other repositories. This command doesn't provide real-time access to repositories.</a:t>
            </a:r>
          </a:p>
          <a:p>
            <a:pPr lvl="2"/>
            <a:endParaRPr lang="en-US" dirty="0"/>
          </a:p>
        </p:txBody>
      </p:sp>
    </p:spTree>
    <p:extLst>
      <p:ext uri="{BB962C8B-B14F-4D97-AF65-F5344CB8AC3E}">
        <p14:creationId xmlns:p14="http://schemas.microsoft.com/office/powerpoint/2010/main" val="1344845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Git</a:t>
            </a:r>
            <a:r>
              <a:rPr lang="en-US" sz="3200" dirty="0"/>
              <a:t> commands- add, commit</a:t>
            </a:r>
          </a:p>
        </p:txBody>
      </p:sp>
      <p:sp>
        <p:nvSpPr>
          <p:cNvPr id="3" name="Content Placeholder 2"/>
          <p:cNvSpPr>
            <a:spLocks noGrp="1"/>
          </p:cNvSpPr>
          <p:nvPr>
            <p:ph idx="1"/>
          </p:nvPr>
        </p:nvSpPr>
        <p:spPr>
          <a:xfrm>
            <a:off x="609598" y="1676400"/>
            <a:ext cx="6553201" cy="5181600"/>
          </a:xfrm>
        </p:spPr>
        <p:txBody>
          <a:bodyPr>
            <a:normAutofit fontScale="92500" lnSpcReduction="10000"/>
          </a:bodyPr>
          <a:lstStyle/>
          <a:p>
            <a:r>
              <a:rPr lang="en-US" dirty="0" err="1"/>
              <a:t>Git</a:t>
            </a:r>
            <a:r>
              <a:rPr lang="en-US" dirty="0"/>
              <a:t> add command</a:t>
            </a:r>
          </a:p>
          <a:p>
            <a:pPr lvl="1"/>
            <a:r>
              <a:rPr lang="en-US" dirty="0"/>
              <a:t>This command is used to add one or more files to staging (Index) area.</a:t>
            </a:r>
          </a:p>
          <a:p>
            <a:pPr lvl="1"/>
            <a:r>
              <a:rPr lang="en-US" dirty="0"/>
              <a:t>To add one file</a:t>
            </a:r>
          </a:p>
          <a:p>
            <a:pPr lvl="2"/>
            <a:r>
              <a:rPr lang="en-US" dirty="0"/>
              <a:t>$ </a:t>
            </a:r>
            <a:r>
              <a:rPr lang="en-US" dirty="0" err="1"/>
              <a:t>git</a:t>
            </a:r>
            <a:r>
              <a:rPr lang="en-US" dirty="0"/>
              <a:t> add Filename  </a:t>
            </a:r>
          </a:p>
          <a:p>
            <a:pPr lvl="1"/>
            <a:r>
              <a:rPr lang="en-US" dirty="0"/>
              <a:t>To add more than one file</a:t>
            </a:r>
          </a:p>
          <a:p>
            <a:pPr lvl="2"/>
            <a:r>
              <a:rPr lang="en-US" dirty="0"/>
              <a:t>$ </a:t>
            </a:r>
            <a:r>
              <a:rPr lang="en-US" dirty="0" err="1"/>
              <a:t>git</a:t>
            </a:r>
            <a:r>
              <a:rPr lang="en-US" dirty="0"/>
              <a:t> add*  </a:t>
            </a:r>
          </a:p>
          <a:p>
            <a:r>
              <a:rPr lang="en-US" dirty="0" err="1"/>
              <a:t>Git</a:t>
            </a:r>
            <a:r>
              <a:rPr lang="en-US" dirty="0"/>
              <a:t> commit command</a:t>
            </a:r>
          </a:p>
          <a:p>
            <a:pPr lvl="1"/>
            <a:r>
              <a:rPr lang="en-US" dirty="0"/>
              <a:t>Commit command is used in two scenarios. They are as follows.</a:t>
            </a:r>
          </a:p>
          <a:p>
            <a:pPr lvl="1"/>
            <a:r>
              <a:rPr lang="en-US" dirty="0" err="1"/>
              <a:t>Git</a:t>
            </a:r>
            <a:r>
              <a:rPr lang="en-US" dirty="0"/>
              <a:t> commit -m</a:t>
            </a:r>
          </a:p>
          <a:p>
            <a:pPr lvl="2"/>
            <a:r>
              <a:rPr lang="en-US" dirty="0"/>
              <a:t>This command changes the head. It records or snapshots the file permanently in the version history with a message.</a:t>
            </a:r>
          </a:p>
          <a:p>
            <a:pPr lvl="2"/>
            <a:r>
              <a:rPr lang="en-US" dirty="0"/>
              <a:t>$ </a:t>
            </a:r>
            <a:r>
              <a:rPr lang="en-US" dirty="0" err="1"/>
              <a:t>git</a:t>
            </a:r>
            <a:r>
              <a:rPr lang="en-US" dirty="0"/>
              <a:t> commit -m " Commit Message"  </a:t>
            </a:r>
          </a:p>
          <a:p>
            <a:pPr lvl="1"/>
            <a:r>
              <a:rPr lang="en-US" dirty="0" err="1"/>
              <a:t>Git</a:t>
            </a:r>
            <a:r>
              <a:rPr lang="en-US" dirty="0"/>
              <a:t> commit -a</a:t>
            </a:r>
          </a:p>
          <a:p>
            <a:pPr lvl="2"/>
            <a:r>
              <a:rPr lang="en-US" dirty="0"/>
              <a:t>This command commits any files added in the repository with </a:t>
            </a:r>
            <a:r>
              <a:rPr lang="en-US" dirty="0" err="1"/>
              <a:t>git</a:t>
            </a:r>
            <a:r>
              <a:rPr lang="en-US" dirty="0"/>
              <a:t> add and also commits any files you've changed since then.</a:t>
            </a:r>
          </a:p>
          <a:p>
            <a:pPr lvl="2"/>
            <a:r>
              <a:rPr lang="en-US" dirty="0"/>
              <a:t>$ </a:t>
            </a:r>
            <a:r>
              <a:rPr lang="en-US" dirty="0" err="1"/>
              <a:t>git</a:t>
            </a:r>
            <a:r>
              <a:rPr lang="en-US" dirty="0"/>
              <a:t> commit -a </a:t>
            </a:r>
          </a:p>
        </p:txBody>
      </p:sp>
    </p:spTree>
    <p:extLst>
      <p:ext uri="{BB962C8B-B14F-4D97-AF65-F5344CB8AC3E}">
        <p14:creationId xmlns:p14="http://schemas.microsoft.com/office/powerpoint/2010/main" val="199512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Git</a:t>
            </a:r>
            <a:r>
              <a:rPr lang="en-US" sz="3200" dirty="0"/>
              <a:t> commands- status, push</a:t>
            </a:r>
          </a:p>
        </p:txBody>
      </p:sp>
      <p:sp>
        <p:nvSpPr>
          <p:cNvPr id="3" name="Content Placeholder 2"/>
          <p:cNvSpPr>
            <a:spLocks noGrp="1"/>
          </p:cNvSpPr>
          <p:nvPr>
            <p:ph idx="1"/>
          </p:nvPr>
        </p:nvSpPr>
        <p:spPr>
          <a:xfrm>
            <a:off x="609598" y="1219200"/>
            <a:ext cx="6934202" cy="5486400"/>
          </a:xfrm>
        </p:spPr>
        <p:txBody>
          <a:bodyPr>
            <a:normAutofit fontScale="85000" lnSpcReduction="20000"/>
          </a:bodyPr>
          <a:lstStyle/>
          <a:p>
            <a:r>
              <a:rPr lang="en-US" dirty="0" err="1"/>
              <a:t>Git</a:t>
            </a:r>
            <a:r>
              <a:rPr lang="en-US" dirty="0"/>
              <a:t> status command</a:t>
            </a:r>
          </a:p>
          <a:p>
            <a:pPr lvl="1"/>
            <a:r>
              <a:rPr lang="en-US" dirty="0"/>
              <a:t>The status command is used to display the state of the working directory and the staging area. It allows you to see which changes have been staged, which haven't, and which files </a:t>
            </a:r>
            <a:r>
              <a:rPr lang="en-US" dirty="0" err="1"/>
              <a:t>aren?t</a:t>
            </a:r>
            <a:r>
              <a:rPr lang="en-US" dirty="0"/>
              <a:t> being tracked by </a:t>
            </a:r>
            <a:r>
              <a:rPr lang="en-US" dirty="0" err="1"/>
              <a:t>Git</a:t>
            </a:r>
            <a:r>
              <a:rPr lang="en-US" dirty="0"/>
              <a:t>. It does not show you any information about the committed project history. For this, you need to use the </a:t>
            </a:r>
            <a:r>
              <a:rPr lang="en-US" dirty="0" err="1"/>
              <a:t>git</a:t>
            </a:r>
            <a:r>
              <a:rPr lang="en-US" dirty="0"/>
              <a:t> log. It also lists the files that you've changed and those you still need to add or commit.</a:t>
            </a:r>
          </a:p>
          <a:p>
            <a:pPr lvl="1"/>
            <a:r>
              <a:rPr lang="en-US" dirty="0"/>
              <a:t>$ </a:t>
            </a:r>
            <a:r>
              <a:rPr lang="en-US" dirty="0" err="1"/>
              <a:t>git</a:t>
            </a:r>
            <a:r>
              <a:rPr lang="en-US" dirty="0"/>
              <a:t> status  </a:t>
            </a:r>
          </a:p>
          <a:p>
            <a:r>
              <a:rPr lang="en-US" dirty="0" err="1"/>
              <a:t>Git</a:t>
            </a:r>
            <a:r>
              <a:rPr lang="en-US" dirty="0"/>
              <a:t> push Command</a:t>
            </a:r>
          </a:p>
          <a:p>
            <a:pPr lvl="1"/>
            <a:r>
              <a:rPr lang="en-US" dirty="0"/>
              <a:t>It is used to upload local repository content to a remote repository. Pushing is an act of transfer commits from your local repository to a remote repo. It's the complement to </a:t>
            </a:r>
            <a:r>
              <a:rPr lang="en-US" dirty="0" err="1"/>
              <a:t>git</a:t>
            </a:r>
            <a:r>
              <a:rPr lang="en-US" dirty="0"/>
              <a:t> fetch, but whereas fetching imports commits to local branches on comparatively pushing exports commits to remote branches. Remote branches are configured by using the </a:t>
            </a:r>
            <a:r>
              <a:rPr lang="en-US" dirty="0" err="1"/>
              <a:t>git</a:t>
            </a:r>
            <a:r>
              <a:rPr lang="en-US" dirty="0"/>
              <a:t> remote command. Pushing is capable of overwriting changes, and caution should be taken when pushing.</a:t>
            </a:r>
          </a:p>
          <a:p>
            <a:pPr lvl="1"/>
            <a:r>
              <a:rPr lang="en-US" dirty="0" err="1"/>
              <a:t>Git</a:t>
            </a:r>
            <a:r>
              <a:rPr lang="en-US" dirty="0"/>
              <a:t> push command can be used as follows.</a:t>
            </a:r>
          </a:p>
          <a:p>
            <a:pPr lvl="2"/>
            <a:r>
              <a:rPr lang="en-US" dirty="0" err="1"/>
              <a:t>Git</a:t>
            </a:r>
            <a:r>
              <a:rPr lang="en-US" dirty="0"/>
              <a:t> push origin master</a:t>
            </a:r>
          </a:p>
          <a:p>
            <a:pPr lvl="2"/>
            <a:r>
              <a:rPr lang="en-US" dirty="0"/>
              <a:t>This command sends the changes made on the master branch, to your remote repository.</a:t>
            </a:r>
          </a:p>
          <a:p>
            <a:pPr lvl="2"/>
            <a:r>
              <a:rPr lang="en-US" dirty="0"/>
              <a:t>$ </a:t>
            </a:r>
            <a:r>
              <a:rPr lang="en-US" dirty="0" err="1"/>
              <a:t>git</a:t>
            </a:r>
            <a:r>
              <a:rPr lang="en-US" dirty="0"/>
              <a:t> push [variable name] master  </a:t>
            </a:r>
          </a:p>
          <a:p>
            <a:pPr lvl="2"/>
            <a:r>
              <a:rPr lang="en-US" dirty="0" err="1"/>
              <a:t>Git</a:t>
            </a:r>
            <a:r>
              <a:rPr lang="en-US" dirty="0"/>
              <a:t> push -all</a:t>
            </a:r>
          </a:p>
          <a:p>
            <a:pPr lvl="2"/>
            <a:r>
              <a:rPr lang="en-US" dirty="0"/>
              <a:t>This command pushes all the branches to the server repository.</a:t>
            </a:r>
          </a:p>
          <a:p>
            <a:pPr lvl="2"/>
            <a:r>
              <a:rPr lang="en-US" dirty="0"/>
              <a:t>$ </a:t>
            </a:r>
            <a:r>
              <a:rPr lang="en-US" dirty="0" err="1"/>
              <a:t>git</a:t>
            </a:r>
            <a:r>
              <a:rPr lang="en-US" dirty="0"/>
              <a:t> push --all  </a:t>
            </a:r>
          </a:p>
        </p:txBody>
      </p:sp>
    </p:spTree>
    <p:extLst>
      <p:ext uri="{BB962C8B-B14F-4D97-AF65-F5344CB8AC3E}">
        <p14:creationId xmlns:p14="http://schemas.microsoft.com/office/powerpoint/2010/main" val="302769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086600" cy="990600"/>
          </a:xfrm>
        </p:spPr>
        <p:txBody>
          <a:bodyPr>
            <a:normAutofit/>
          </a:bodyPr>
          <a:lstStyle/>
          <a:p>
            <a:r>
              <a:rPr lang="en-US" sz="2800" dirty="0" err="1"/>
              <a:t>Git</a:t>
            </a:r>
            <a:r>
              <a:rPr lang="en-US" sz="2800" dirty="0"/>
              <a:t> commands- pull, branch, merge, log</a:t>
            </a:r>
          </a:p>
        </p:txBody>
      </p:sp>
      <p:sp>
        <p:nvSpPr>
          <p:cNvPr id="3" name="Content Placeholder 2"/>
          <p:cNvSpPr>
            <a:spLocks noGrp="1"/>
          </p:cNvSpPr>
          <p:nvPr>
            <p:ph idx="1"/>
          </p:nvPr>
        </p:nvSpPr>
        <p:spPr>
          <a:xfrm>
            <a:off x="609598" y="1219200"/>
            <a:ext cx="6934202" cy="5486400"/>
          </a:xfrm>
        </p:spPr>
        <p:txBody>
          <a:bodyPr>
            <a:normAutofit fontScale="92500" lnSpcReduction="20000"/>
          </a:bodyPr>
          <a:lstStyle/>
          <a:p>
            <a:r>
              <a:rPr lang="en-US" dirty="0" err="1"/>
              <a:t>Git</a:t>
            </a:r>
            <a:r>
              <a:rPr lang="en-US" dirty="0"/>
              <a:t> pull command</a:t>
            </a:r>
          </a:p>
          <a:p>
            <a:pPr lvl="1"/>
            <a:r>
              <a:rPr lang="en-US" dirty="0"/>
              <a:t>Pull command is used to receive data from </a:t>
            </a:r>
            <a:r>
              <a:rPr lang="en-US" dirty="0" err="1"/>
              <a:t>GitHub</a:t>
            </a:r>
            <a:r>
              <a:rPr lang="en-US" dirty="0"/>
              <a:t>. It fetches and merges changes on the remote server to your working directory.</a:t>
            </a:r>
          </a:p>
          <a:p>
            <a:pPr lvl="1"/>
            <a:r>
              <a:rPr lang="en-US" dirty="0"/>
              <a:t>$ </a:t>
            </a:r>
            <a:r>
              <a:rPr lang="en-US" dirty="0" err="1"/>
              <a:t>git</a:t>
            </a:r>
            <a:r>
              <a:rPr lang="en-US" dirty="0"/>
              <a:t> pull URL  </a:t>
            </a:r>
          </a:p>
          <a:p>
            <a:r>
              <a:rPr lang="en-US" dirty="0" err="1"/>
              <a:t>Git</a:t>
            </a:r>
            <a:r>
              <a:rPr lang="en-US" dirty="0"/>
              <a:t> Branch Command</a:t>
            </a:r>
          </a:p>
          <a:p>
            <a:pPr lvl="1"/>
            <a:r>
              <a:rPr lang="en-US" dirty="0"/>
              <a:t>This command lists all the branches available in the repository.</a:t>
            </a:r>
          </a:p>
          <a:p>
            <a:pPr lvl="1"/>
            <a:r>
              <a:rPr lang="en-US" dirty="0"/>
              <a:t>$ </a:t>
            </a:r>
            <a:r>
              <a:rPr lang="en-US" dirty="0" err="1"/>
              <a:t>git</a:t>
            </a:r>
            <a:r>
              <a:rPr lang="en-US" dirty="0"/>
              <a:t> branch  </a:t>
            </a:r>
          </a:p>
          <a:p>
            <a:r>
              <a:rPr lang="en-US" dirty="0" err="1"/>
              <a:t>Git</a:t>
            </a:r>
            <a:r>
              <a:rPr lang="en-US" dirty="0"/>
              <a:t> Merge Command</a:t>
            </a:r>
          </a:p>
          <a:p>
            <a:pPr lvl="1"/>
            <a:r>
              <a:rPr lang="en-US" dirty="0"/>
              <a:t>This command is used to merge the specified </a:t>
            </a:r>
            <a:r>
              <a:rPr lang="en-US" dirty="0" err="1"/>
              <a:t>branch?s</a:t>
            </a:r>
            <a:r>
              <a:rPr lang="en-US" dirty="0"/>
              <a:t> history into the current branch.</a:t>
            </a:r>
          </a:p>
          <a:p>
            <a:pPr lvl="1"/>
            <a:r>
              <a:rPr lang="en-US" dirty="0"/>
              <a:t>$ </a:t>
            </a:r>
            <a:r>
              <a:rPr lang="en-US" dirty="0" err="1"/>
              <a:t>git</a:t>
            </a:r>
            <a:r>
              <a:rPr lang="en-US" dirty="0"/>
              <a:t> merge </a:t>
            </a:r>
            <a:r>
              <a:rPr lang="en-US" dirty="0" err="1"/>
              <a:t>BranchName</a:t>
            </a:r>
            <a:r>
              <a:rPr lang="en-US" dirty="0"/>
              <a:t>  </a:t>
            </a:r>
          </a:p>
          <a:p>
            <a:r>
              <a:rPr lang="en-US" dirty="0" err="1"/>
              <a:t>Git</a:t>
            </a:r>
            <a:r>
              <a:rPr lang="en-US" dirty="0"/>
              <a:t> log Command</a:t>
            </a:r>
          </a:p>
          <a:p>
            <a:pPr lvl="1"/>
            <a:r>
              <a:rPr lang="en-US" dirty="0"/>
              <a:t>This command is used to check the commit history.</a:t>
            </a:r>
          </a:p>
          <a:p>
            <a:pPr lvl="1"/>
            <a:r>
              <a:rPr lang="en-US" dirty="0"/>
              <a:t>$ </a:t>
            </a:r>
            <a:r>
              <a:rPr lang="en-US" dirty="0" err="1"/>
              <a:t>git</a:t>
            </a:r>
            <a:r>
              <a:rPr lang="en-US" dirty="0"/>
              <a:t> log  </a:t>
            </a:r>
          </a:p>
          <a:p>
            <a:pPr lvl="1"/>
            <a:r>
              <a:rPr lang="en-US" dirty="0"/>
              <a:t>By default, if no argument passed, </a:t>
            </a:r>
            <a:r>
              <a:rPr lang="en-US" dirty="0" err="1"/>
              <a:t>Git</a:t>
            </a:r>
            <a:r>
              <a:rPr lang="en-US" dirty="0"/>
              <a:t> log shows the most recent commits first. We can limit the number of log entries displayed by passing a number as an option, such as -3 to show only the last three entries.</a:t>
            </a:r>
          </a:p>
          <a:p>
            <a:pPr lvl="1"/>
            <a:r>
              <a:rPr lang="en-US" dirty="0"/>
              <a:t>$ </a:t>
            </a:r>
            <a:r>
              <a:rPr lang="en-US" dirty="0" err="1"/>
              <a:t>git</a:t>
            </a:r>
            <a:r>
              <a:rPr lang="en-US" dirty="0"/>
              <a:t> log -3</a:t>
            </a:r>
          </a:p>
        </p:txBody>
      </p:sp>
    </p:spTree>
    <p:extLst>
      <p:ext uri="{BB962C8B-B14F-4D97-AF65-F5344CB8AC3E}">
        <p14:creationId xmlns:p14="http://schemas.microsoft.com/office/powerpoint/2010/main" val="10509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086600" cy="990600"/>
          </a:xfrm>
        </p:spPr>
        <p:txBody>
          <a:bodyPr>
            <a:normAutofit/>
          </a:bodyPr>
          <a:lstStyle/>
          <a:p>
            <a:r>
              <a:rPr lang="en-US" sz="2800" dirty="0" err="1"/>
              <a:t>Git</a:t>
            </a:r>
            <a:r>
              <a:rPr lang="en-US" sz="2800" dirty="0"/>
              <a:t> commands- pull, branch, merge, log</a:t>
            </a:r>
          </a:p>
        </p:txBody>
      </p:sp>
      <p:sp>
        <p:nvSpPr>
          <p:cNvPr id="3" name="Content Placeholder 2"/>
          <p:cNvSpPr>
            <a:spLocks noGrp="1"/>
          </p:cNvSpPr>
          <p:nvPr>
            <p:ph idx="1"/>
          </p:nvPr>
        </p:nvSpPr>
        <p:spPr>
          <a:xfrm>
            <a:off x="609598" y="1219200"/>
            <a:ext cx="6934202" cy="5486400"/>
          </a:xfrm>
        </p:spPr>
        <p:txBody>
          <a:bodyPr>
            <a:normAutofit fontScale="92500" lnSpcReduction="20000"/>
          </a:bodyPr>
          <a:lstStyle/>
          <a:p>
            <a:r>
              <a:rPr lang="en-US" dirty="0" err="1"/>
              <a:t>Git</a:t>
            </a:r>
            <a:r>
              <a:rPr lang="en-US" dirty="0"/>
              <a:t> pull command</a:t>
            </a:r>
          </a:p>
          <a:p>
            <a:pPr lvl="1"/>
            <a:r>
              <a:rPr lang="en-US" dirty="0"/>
              <a:t>Pull command is used to receive data from </a:t>
            </a:r>
            <a:r>
              <a:rPr lang="en-US" dirty="0" err="1"/>
              <a:t>GitHub</a:t>
            </a:r>
            <a:r>
              <a:rPr lang="en-US" dirty="0"/>
              <a:t>. It fetches and merges changes on the remote server to your working directory.</a:t>
            </a:r>
          </a:p>
          <a:p>
            <a:pPr lvl="1"/>
            <a:r>
              <a:rPr lang="en-US" dirty="0"/>
              <a:t>$ </a:t>
            </a:r>
            <a:r>
              <a:rPr lang="en-US" dirty="0" err="1"/>
              <a:t>git</a:t>
            </a:r>
            <a:r>
              <a:rPr lang="en-US" dirty="0"/>
              <a:t> pull URL  </a:t>
            </a:r>
          </a:p>
          <a:p>
            <a:r>
              <a:rPr lang="en-US" dirty="0" err="1"/>
              <a:t>Git</a:t>
            </a:r>
            <a:r>
              <a:rPr lang="en-US" dirty="0"/>
              <a:t> Branch Command</a:t>
            </a:r>
          </a:p>
          <a:p>
            <a:pPr lvl="1"/>
            <a:r>
              <a:rPr lang="en-US" dirty="0"/>
              <a:t>This command lists all the branches available in the repository.</a:t>
            </a:r>
          </a:p>
          <a:p>
            <a:pPr lvl="1"/>
            <a:r>
              <a:rPr lang="en-US" dirty="0"/>
              <a:t>$ </a:t>
            </a:r>
            <a:r>
              <a:rPr lang="en-US" dirty="0" err="1"/>
              <a:t>git</a:t>
            </a:r>
            <a:r>
              <a:rPr lang="en-US" dirty="0"/>
              <a:t> branch  </a:t>
            </a:r>
          </a:p>
          <a:p>
            <a:r>
              <a:rPr lang="en-US" dirty="0" err="1"/>
              <a:t>Git</a:t>
            </a:r>
            <a:r>
              <a:rPr lang="en-US" dirty="0"/>
              <a:t> Merge Command</a:t>
            </a:r>
          </a:p>
          <a:p>
            <a:pPr lvl="1"/>
            <a:r>
              <a:rPr lang="en-US" dirty="0"/>
              <a:t>This command is used to merge the specified </a:t>
            </a:r>
            <a:r>
              <a:rPr lang="en-US" dirty="0" err="1"/>
              <a:t>branch?s</a:t>
            </a:r>
            <a:r>
              <a:rPr lang="en-US" dirty="0"/>
              <a:t> history into the current branch.</a:t>
            </a:r>
          </a:p>
          <a:p>
            <a:pPr lvl="1"/>
            <a:r>
              <a:rPr lang="en-US" dirty="0"/>
              <a:t>$ </a:t>
            </a:r>
            <a:r>
              <a:rPr lang="en-US" dirty="0" err="1"/>
              <a:t>git</a:t>
            </a:r>
            <a:r>
              <a:rPr lang="en-US" dirty="0"/>
              <a:t> merge </a:t>
            </a:r>
            <a:r>
              <a:rPr lang="en-US" dirty="0" err="1"/>
              <a:t>BranchName</a:t>
            </a:r>
            <a:r>
              <a:rPr lang="en-US" dirty="0"/>
              <a:t>  </a:t>
            </a:r>
          </a:p>
          <a:p>
            <a:r>
              <a:rPr lang="en-US" dirty="0" err="1"/>
              <a:t>Git</a:t>
            </a:r>
            <a:r>
              <a:rPr lang="en-US" dirty="0"/>
              <a:t> log Command</a:t>
            </a:r>
          </a:p>
          <a:p>
            <a:pPr lvl="1"/>
            <a:r>
              <a:rPr lang="en-US" dirty="0"/>
              <a:t>This command is used to check the commit history.</a:t>
            </a:r>
          </a:p>
          <a:p>
            <a:pPr lvl="1"/>
            <a:r>
              <a:rPr lang="en-US" dirty="0"/>
              <a:t>$ </a:t>
            </a:r>
            <a:r>
              <a:rPr lang="en-US" dirty="0" err="1"/>
              <a:t>git</a:t>
            </a:r>
            <a:r>
              <a:rPr lang="en-US" dirty="0"/>
              <a:t> log  </a:t>
            </a:r>
          </a:p>
          <a:p>
            <a:pPr lvl="1"/>
            <a:r>
              <a:rPr lang="en-US" dirty="0"/>
              <a:t>By default, if no argument passed, </a:t>
            </a:r>
            <a:r>
              <a:rPr lang="en-US" dirty="0" err="1"/>
              <a:t>Git</a:t>
            </a:r>
            <a:r>
              <a:rPr lang="en-US" dirty="0"/>
              <a:t> log shows the most recent commits first. We can limit the number of log entries displayed by passing a number as an option, such as -3 to show only the last three entries.</a:t>
            </a:r>
          </a:p>
          <a:p>
            <a:pPr lvl="1"/>
            <a:r>
              <a:rPr lang="en-US" dirty="0"/>
              <a:t>$ </a:t>
            </a:r>
            <a:r>
              <a:rPr lang="en-US" dirty="0" err="1"/>
              <a:t>git</a:t>
            </a:r>
            <a:r>
              <a:rPr lang="en-US" dirty="0"/>
              <a:t> log -3</a:t>
            </a:r>
          </a:p>
        </p:txBody>
      </p:sp>
    </p:spTree>
    <p:extLst>
      <p:ext uri="{BB962C8B-B14F-4D97-AF65-F5344CB8AC3E}">
        <p14:creationId xmlns:p14="http://schemas.microsoft.com/office/powerpoint/2010/main" val="2248636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a:t>
            </a:r>
            <a:r>
              <a:rPr lang="en-US"/>
              <a:t>Basics ends</a:t>
            </a:r>
            <a:endParaRPr lang="en-US" dirty="0"/>
          </a:p>
        </p:txBody>
      </p:sp>
      <p:sp>
        <p:nvSpPr>
          <p:cNvPr id="4" name="Subtitle 3"/>
          <p:cNvSpPr>
            <a:spLocks noGrp="1"/>
          </p:cNvSpPr>
          <p:nvPr>
            <p:ph type="subTitle" idx="1"/>
          </p:nvPr>
        </p:nvSpPr>
        <p:spPr/>
        <p:txBody>
          <a:bodyPr>
            <a:normAutofit/>
          </a:bodyPr>
          <a:lstStyle/>
          <a:p>
            <a:r>
              <a:rPr lang="en-US" dirty="0"/>
              <a:t>Thank you</a:t>
            </a:r>
          </a:p>
        </p:txBody>
      </p:sp>
    </p:spTree>
    <p:extLst>
      <p:ext uri="{BB962C8B-B14F-4D97-AF65-F5344CB8AC3E}">
        <p14:creationId xmlns:p14="http://schemas.microsoft.com/office/powerpoint/2010/main" val="140222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Version Control</a:t>
            </a:r>
            <a:endParaRPr lang="en-US" dirty="0"/>
          </a:p>
        </p:txBody>
      </p:sp>
      <p:sp>
        <p:nvSpPr>
          <p:cNvPr id="3" name="Content Placeholder 2"/>
          <p:cNvSpPr>
            <a:spLocks noGrp="1"/>
          </p:cNvSpPr>
          <p:nvPr>
            <p:ph idx="1"/>
          </p:nvPr>
        </p:nvSpPr>
        <p:spPr/>
        <p:txBody>
          <a:bodyPr/>
          <a:lstStyle/>
          <a:p>
            <a:pPr fontAlgn="base"/>
            <a:r>
              <a:rPr lang="en-US" dirty="0"/>
              <a:t>It is a </a:t>
            </a:r>
            <a:r>
              <a:rPr lang="en-US" b="1" dirty="0"/>
              <a:t>process that</a:t>
            </a:r>
            <a:r>
              <a:rPr lang="en-US" dirty="0"/>
              <a:t> allows us to </a:t>
            </a:r>
            <a:r>
              <a:rPr lang="en-US" b="1" dirty="0"/>
              <a:t>track the changes in the files</a:t>
            </a:r>
            <a:r>
              <a:rPr lang="en-US" dirty="0"/>
              <a:t>.</a:t>
            </a:r>
          </a:p>
          <a:p>
            <a:pPr fontAlgn="base"/>
            <a:r>
              <a:rPr lang="en-US" dirty="0"/>
              <a:t>Version Control solves the problem by tracking the document versions.</a:t>
            </a:r>
            <a:br>
              <a:rPr lang="en-US" dirty="0"/>
            </a:br>
            <a:endParaRPr lang="en-US" dirty="0"/>
          </a:p>
        </p:txBody>
      </p:sp>
      <p:pic>
        <p:nvPicPr>
          <p:cNvPr id="4" name="Picture 3"/>
          <p:cNvPicPr>
            <a:picLocks noChangeAspect="1"/>
          </p:cNvPicPr>
          <p:nvPr/>
        </p:nvPicPr>
        <p:blipFill>
          <a:blip r:embed="rId2"/>
          <a:stretch>
            <a:fillRect/>
          </a:stretch>
        </p:blipFill>
        <p:spPr>
          <a:xfrm>
            <a:off x="1905000" y="3733800"/>
            <a:ext cx="2657475" cy="2838450"/>
          </a:xfrm>
          <a:prstGeom prst="rect">
            <a:avLst/>
          </a:prstGeom>
        </p:spPr>
      </p:pic>
    </p:spTree>
    <p:extLst>
      <p:ext uri="{BB962C8B-B14F-4D97-AF65-F5344CB8AC3E}">
        <p14:creationId xmlns:p14="http://schemas.microsoft.com/office/powerpoint/2010/main" val="4481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52400"/>
            <a:ext cx="6347713" cy="762000"/>
          </a:xfrm>
        </p:spPr>
        <p:txBody>
          <a:bodyPr/>
          <a:lstStyle/>
          <a:p>
            <a:r>
              <a:rPr lang="en-US" b="1" dirty="0"/>
              <a:t>What is </a:t>
            </a:r>
            <a:r>
              <a:rPr lang="en-US" b="1" dirty="0" err="1"/>
              <a:t>Git</a:t>
            </a:r>
            <a:r>
              <a:rPr lang="en-US" b="1" dirty="0"/>
              <a:t>?</a:t>
            </a:r>
            <a:endParaRPr lang="en-US" dirty="0"/>
          </a:p>
        </p:txBody>
      </p:sp>
      <p:sp>
        <p:nvSpPr>
          <p:cNvPr id="3" name="Content Placeholder 2"/>
          <p:cNvSpPr>
            <a:spLocks noGrp="1"/>
          </p:cNvSpPr>
          <p:nvPr>
            <p:ph idx="1"/>
          </p:nvPr>
        </p:nvSpPr>
        <p:spPr>
          <a:xfrm>
            <a:off x="457200" y="838200"/>
            <a:ext cx="7086600" cy="6019800"/>
          </a:xfrm>
        </p:spPr>
        <p:txBody>
          <a:bodyPr>
            <a:normAutofit fontScale="77500" lnSpcReduction="20000"/>
          </a:bodyPr>
          <a:lstStyle/>
          <a:p>
            <a:pPr fontAlgn="base"/>
            <a:r>
              <a:rPr lang="en-US" dirty="0"/>
              <a:t>A version control system.</a:t>
            </a:r>
          </a:p>
          <a:p>
            <a:pPr fontAlgn="base"/>
            <a:r>
              <a:rPr lang="en-US" dirty="0"/>
              <a:t>It </a:t>
            </a:r>
            <a:r>
              <a:rPr lang="en-US" b="1" dirty="0"/>
              <a:t>tracks changes</a:t>
            </a:r>
            <a:r>
              <a:rPr lang="en-US" dirty="0"/>
              <a:t> made to any kind of file, including source code, words docs, audio, and image files.</a:t>
            </a:r>
          </a:p>
          <a:p>
            <a:pPr fontAlgn="base"/>
            <a:r>
              <a:rPr lang="en-US" dirty="0"/>
              <a:t>It enables us to </a:t>
            </a:r>
            <a:r>
              <a:rPr lang="en-US" b="1" dirty="0"/>
              <a:t>revert or revoke changes</a:t>
            </a:r>
            <a:r>
              <a:rPr lang="en-US" dirty="0"/>
              <a:t> done to a single file or a set of files, even after we modified them.</a:t>
            </a:r>
          </a:p>
          <a:p>
            <a:pPr fontAlgn="base"/>
            <a:r>
              <a:rPr lang="en-US" dirty="0"/>
              <a:t>It can </a:t>
            </a:r>
            <a:r>
              <a:rPr lang="en-US" b="1" dirty="0"/>
              <a:t>compare the changes </a:t>
            </a:r>
            <a:r>
              <a:rPr lang="en-US" dirty="0"/>
              <a:t>made to files between different versions.</a:t>
            </a:r>
          </a:p>
          <a:p>
            <a:pPr fontAlgn="base"/>
            <a:r>
              <a:rPr lang="en-US" dirty="0"/>
              <a:t>A mature and actively maintained open-source project.</a:t>
            </a:r>
          </a:p>
          <a:p>
            <a:pPr fontAlgn="base"/>
            <a:r>
              <a:rPr lang="en-US" dirty="0"/>
              <a:t>It was created by Linus Torvalds in 2005.</a:t>
            </a:r>
          </a:p>
          <a:p>
            <a:pPr fontAlgn="base"/>
            <a:r>
              <a:rPr lang="en-US" dirty="0"/>
              <a:t>It is released under GPL’s open-source license. </a:t>
            </a:r>
          </a:p>
          <a:p>
            <a:pPr fontAlgn="base"/>
            <a:r>
              <a:rPr lang="en-US" dirty="0"/>
              <a:t>It is free to download and use.</a:t>
            </a:r>
          </a:p>
          <a:p>
            <a:pPr fontAlgn="base"/>
            <a:r>
              <a:rPr lang="en-US" dirty="0"/>
              <a:t>It has a </a:t>
            </a:r>
            <a:r>
              <a:rPr lang="en-US" b="1" dirty="0"/>
              <a:t>distributed architecture</a:t>
            </a:r>
            <a:r>
              <a:rPr lang="en-US" dirty="0"/>
              <a:t>. Anyone can request the latest version of the work from this server and if required, push the latest changes back to the server.</a:t>
            </a:r>
          </a:p>
          <a:p>
            <a:pPr fontAlgn="base"/>
            <a:r>
              <a:rPr lang="en-US" dirty="0"/>
              <a:t>It is fast and small.</a:t>
            </a:r>
          </a:p>
          <a:p>
            <a:pPr fontAlgn="base"/>
            <a:r>
              <a:rPr lang="en-US" dirty="0"/>
              <a:t>It </a:t>
            </a:r>
            <a:r>
              <a:rPr lang="en-US" b="1" dirty="0"/>
              <a:t>does not rely on</a:t>
            </a:r>
            <a:r>
              <a:rPr lang="en-US" dirty="0"/>
              <a:t> the </a:t>
            </a:r>
            <a:r>
              <a:rPr lang="en-US" b="1" dirty="0"/>
              <a:t>central server</a:t>
            </a:r>
            <a:r>
              <a:rPr lang="en-US" dirty="0"/>
              <a:t>.</a:t>
            </a:r>
          </a:p>
          <a:p>
            <a:pPr fontAlgn="base"/>
            <a:r>
              <a:rPr lang="en-US" dirty="0"/>
              <a:t>As most of the operations performed locally, and it gives a huge benefit in terms of speed.</a:t>
            </a:r>
          </a:p>
          <a:p>
            <a:pPr fontAlgn="base"/>
            <a:r>
              <a:rPr lang="en-US" dirty="0"/>
              <a:t>Though </a:t>
            </a:r>
            <a:r>
              <a:rPr lang="en-US" dirty="0" err="1"/>
              <a:t>Git</a:t>
            </a:r>
            <a:r>
              <a:rPr lang="en-US" dirty="0"/>
              <a:t> mirrors the entire repository, the size of the data on the machine is relatively small.</a:t>
            </a:r>
          </a:p>
          <a:p>
            <a:pPr fontAlgn="base"/>
            <a:r>
              <a:rPr lang="en-US" dirty="0"/>
              <a:t>It is designed to be secure and flexible, making it the de-facto choice for most software teams and enterprises.</a:t>
            </a:r>
          </a:p>
          <a:p>
            <a:pPr fontAlgn="base"/>
            <a:r>
              <a:rPr lang="en-US" dirty="0"/>
              <a:t>It is used by the tech giants like Amazon, Google, Microsoft, </a:t>
            </a:r>
            <a:r>
              <a:rPr lang="en-US" dirty="0" err="1"/>
              <a:t>Instagram</a:t>
            </a:r>
            <a:r>
              <a:rPr lang="en-US" dirty="0"/>
              <a:t>, and almost all the big entities that you have heard of uses GIT for managing their code.</a:t>
            </a:r>
          </a:p>
          <a:p>
            <a:endParaRPr lang="en-US" dirty="0"/>
          </a:p>
        </p:txBody>
      </p:sp>
    </p:spTree>
    <p:extLst>
      <p:ext uri="{BB962C8B-B14F-4D97-AF65-F5344CB8AC3E}">
        <p14:creationId xmlns:p14="http://schemas.microsoft.com/office/powerpoint/2010/main" val="7544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23"/>
            <a:ext cx="6347713" cy="482600"/>
          </a:xfrm>
        </p:spPr>
        <p:txBody>
          <a:bodyPr>
            <a:normAutofit fontScale="90000"/>
          </a:bodyPr>
          <a:lstStyle/>
          <a:p>
            <a:r>
              <a:rPr lang="en-US" dirty="0"/>
              <a:t>Features of </a:t>
            </a:r>
            <a:r>
              <a:rPr lang="en-US" dirty="0" err="1"/>
              <a:t>Git</a:t>
            </a:r>
            <a:endParaRPr lang="en-US" dirty="0"/>
          </a:p>
        </p:txBody>
      </p:sp>
      <p:sp>
        <p:nvSpPr>
          <p:cNvPr id="3" name="Content Placeholder 2"/>
          <p:cNvSpPr>
            <a:spLocks noGrp="1"/>
          </p:cNvSpPr>
          <p:nvPr>
            <p:ph idx="1"/>
          </p:nvPr>
        </p:nvSpPr>
        <p:spPr>
          <a:xfrm>
            <a:off x="2642" y="609601"/>
            <a:ext cx="8607958" cy="6324600"/>
          </a:xfrm>
        </p:spPr>
        <p:txBody>
          <a:bodyPr>
            <a:normAutofit fontScale="77500" lnSpcReduction="20000"/>
          </a:bodyPr>
          <a:lstStyle/>
          <a:p>
            <a:pPr>
              <a:lnSpc>
                <a:spcPct val="120000"/>
              </a:lnSpc>
              <a:spcBef>
                <a:spcPts val="200"/>
              </a:spcBef>
            </a:pPr>
            <a:r>
              <a:rPr lang="en-US" b="1" dirty="0"/>
              <a:t>Open Source</a:t>
            </a:r>
            <a:endParaRPr lang="en-US" dirty="0"/>
          </a:p>
          <a:p>
            <a:pPr lvl="1">
              <a:lnSpc>
                <a:spcPct val="120000"/>
              </a:lnSpc>
              <a:spcBef>
                <a:spcPts val="200"/>
              </a:spcBef>
            </a:pPr>
            <a:r>
              <a:rPr lang="en-US" dirty="0" err="1"/>
              <a:t>Git</a:t>
            </a:r>
            <a:r>
              <a:rPr lang="en-US" dirty="0"/>
              <a:t> is an </a:t>
            </a:r>
            <a:r>
              <a:rPr lang="en-US" b="1" dirty="0"/>
              <a:t>open-source tool</a:t>
            </a:r>
            <a:r>
              <a:rPr lang="en-US" dirty="0"/>
              <a:t>. It is released under the </a:t>
            </a:r>
            <a:r>
              <a:rPr lang="en-US" b="1" dirty="0"/>
              <a:t>GPL</a:t>
            </a:r>
            <a:r>
              <a:rPr lang="en-US" dirty="0"/>
              <a:t> (General Public License) license.</a:t>
            </a:r>
          </a:p>
          <a:p>
            <a:pPr>
              <a:lnSpc>
                <a:spcPct val="120000"/>
              </a:lnSpc>
              <a:spcBef>
                <a:spcPts val="200"/>
              </a:spcBef>
            </a:pPr>
            <a:r>
              <a:rPr lang="en-US" b="1" dirty="0"/>
              <a:t>Scalable</a:t>
            </a:r>
            <a:endParaRPr lang="en-US" dirty="0"/>
          </a:p>
          <a:p>
            <a:pPr lvl="1">
              <a:lnSpc>
                <a:spcPct val="120000"/>
              </a:lnSpc>
              <a:spcBef>
                <a:spcPts val="200"/>
              </a:spcBef>
            </a:pPr>
            <a:r>
              <a:rPr lang="en-US" dirty="0" err="1"/>
              <a:t>Git</a:t>
            </a:r>
            <a:r>
              <a:rPr lang="en-US" dirty="0"/>
              <a:t> is </a:t>
            </a:r>
            <a:r>
              <a:rPr lang="en-US" b="1" dirty="0"/>
              <a:t>scalable</a:t>
            </a:r>
            <a:r>
              <a:rPr lang="en-US" dirty="0"/>
              <a:t>, which means when the number of users increases, the </a:t>
            </a:r>
            <a:r>
              <a:rPr lang="en-US" dirty="0" err="1"/>
              <a:t>Git</a:t>
            </a:r>
            <a:r>
              <a:rPr lang="en-US" dirty="0"/>
              <a:t> can easily handle such situations.</a:t>
            </a:r>
          </a:p>
          <a:p>
            <a:pPr>
              <a:lnSpc>
                <a:spcPct val="120000"/>
              </a:lnSpc>
              <a:spcBef>
                <a:spcPts val="200"/>
              </a:spcBef>
            </a:pPr>
            <a:r>
              <a:rPr lang="en-US" b="1" dirty="0"/>
              <a:t>Distributed</a:t>
            </a:r>
            <a:endParaRPr lang="en-US" dirty="0"/>
          </a:p>
          <a:p>
            <a:pPr lvl="1">
              <a:lnSpc>
                <a:spcPct val="120000"/>
              </a:lnSpc>
              <a:spcBef>
                <a:spcPts val="200"/>
              </a:spcBef>
            </a:pPr>
            <a:r>
              <a:rPr lang="en-US" dirty="0"/>
              <a:t>One of </a:t>
            </a:r>
            <a:r>
              <a:rPr lang="en-US" dirty="0" err="1"/>
              <a:t>Git's</a:t>
            </a:r>
            <a:r>
              <a:rPr lang="en-US" dirty="0"/>
              <a:t> great features is that it is </a:t>
            </a:r>
            <a:r>
              <a:rPr lang="en-US" b="1" dirty="0"/>
              <a:t>distributed</a:t>
            </a:r>
            <a:r>
              <a:rPr lang="en-US" dirty="0"/>
              <a:t>. Distributed means that instead of switching the project to another machine, we can create a "clone" of the entire repository. </a:t>
            </a:r>
          </a:p>
          <a:p>
            <a:pPr>
              <a:lnSpc>
                <a:spcPct val="120000"/>
              </a:lnSpc>
              <a:spcBef>
                <a:spcPts val="200"/>
              </a:spcBef>
            </a:pPr>
            <a:r>
              <a:rPr lang="en-US" b="1" dirty="0"/>
              <a:t>Security</a:t>
            </a:r>
            <a:endParaRPr lang="en-US" dirty="0"/>
          </a:p>
          <a:p>
            <a:pPr lvl="1">
              <a:lnSpc>
                <a:spcPct val="120000"/>
              </a:lnSpc>
              <a:spcBef>
                <a:spcPts val="200"/>
              </a:spcBef>
            </a:pPr>
            <a:r>
              <a:rPr lang="en-US" dirty="0" err="1"/>
              <a:t>Git</a:t>
            </a:r>
            <a:r>
              <a:rPr lang="en-US" dirty="0"/>
              <a:t> is secure. It uses the </a:t>
            </a:r>
            <a:r>
              <a:rPr lang="en-US" b="1" dirty="0"/>
              <a:t>SHA1 (Secure Hash Function)</a:t>
            </a:r>
            <a:r>
              <a:rPr lang="en-US" dirty="0"/>
              <a:t> to name and identify objects within its repository.</a:t>
            </a:r>
          </a:p>
          <a:p>
            <a:pPr>
              <a:lnSpc>
                <a:spcPct val="120000"/>
              </a:lnSpc>
              <a:spcBef>
                <a:spcPts val="200"/>
              </a:spcBef>
            </a:pPr>
            <a:r>
              <a:rPr lang="en-US" b="1" dirty="0"/>
              <a:t>Speed</a:t>
            </a:r>
            <a:endParaRPr lang="en-US" dirty="0"/>
          </a:p>
          <a:p>
            <a:pPr lvl="1">
              <a:lnSpc>
                <a:spcPct val="120000"/>
              </a:lnSpc>
              <a:spcBef>
                <a:spcPts val="200"/>
              </a:spcBef>
            </a:pPr>
            <a:r>
              <a:rPr lang="en-US" dirty="0" err="1"/>
              <a:t>Git</a:t>
            </a:r>
            <a:r>
              <a:rPr lang="en-US" dirty="0"/>
              <a:t> is very </a:t>
            </a:r>
            <a:r>
              <a:rPr lang="en-US" b="1" dirty="0"/>
              <a:t>fast</a:t>
            </a:r>
            <a:r>
              <a:rPr lang="en-US" dirty="0"/>
              <a:t>, so it can complete all the tasks in a while.</a:t>
            </a:r>
          </a:p>
          <a:p>
            <a:pPr>
              <a:lnSpc>
                <a:spcPct val="120000"/>
              </a:lnSpc>
              <a:spcBef>
                <a:spcPts val="200"/>
              </a:spcBef>
            </a:pPr>
            <a:r>
              <a:rPr lang="en-US" b="1" dirty="0"/>
              <a:t>Supports non-linear development</a:t>
            </a:r>
            <a:endParaRPr lang="en-US" dirty="0"/>
          </a:p>
          <a:p>
            <a:pPr lvl="1">
              <a:lnSpc>
                <a:spcPct val="120000"/>
              </a:lnSpc>
              <a:spcBef>
                <a:spcPts val="200"/>
              </a:spcBef>
            </a:pPr>
            <a:r>
              <a:rPr lang="en-US" dirty="0" err="1"/>
              <a:t>Git</a:t>
            </a:r>
            <a:r>
              <a:rPr lang="en-US" dirty="0"/>
              <a:t> supports </a:t>
            </a:r>
            <a:r>
              <a:rPr lang="en-US" b="1" dirty="0"/>
              <a:t>seamless branching and merging</a:t>
            </a:r>
            <a:r>
              <a:rPr lang="en-US" dirty="0"/>
              <a:t>, which helps in visualizing and navigating a non-linear development.</a:t>
            </a:r>
          </a:p>
          <a:p>
            <a:pPr>
              <a:lnSpc>
                <a:spcPct val="120000"/>
              </a:lnSpc>
              <a:spcBef>
                <a:spcPts val="200"/>
              </a:spcBef>
            </a:pPr>
            <a:r>
              <a:rPr lang="en-US" b="1" dirty="0"/>
              <a:t>Branching and Merging</a:t>
            </a:r>
          </a:p>
          <a:p>
            <a:pPr lvl="1">
              <a:lnSpc>
                <a:spcPct val="120000"/>
              </a:lnSpc>
              <a:spcBef>
                <a:spcPts val="200"/>
              </a:spcBef>
            </a:pPr>
            <a:r>
              <a:rPr lang="en-US" dirty="0" err="1"/>
              <a:t>Git</a:t>
            </a:r>
            <a:r>
              <a:rPr lang="en-US" dirty="0"/>
              <a:t> allows the </a:t>
            </a:r>
            <a:r>
              <a:rPr lang="en-US" b="1" dirty="0"/>
              <a:t>creation of multiple branches</a:t>
            </a:r>
            <a:r>
              <a:rPr lang="en-US" dirty="0"/>
              <a:t> without affecting each other. We can perform tasks like </a:t>
            </a:r>
            <a:r>
              <a:rPr lang="en-US" b="1" dirty="0"/>
              <a:t>creation</a:t>
            </a:r>
            <a:r>
              <a:rPr lang="en-US" dirty="0"/>
              <a:t>, </a:t>
            </a:r>
            <a:r>
              <a:rPr lang="en-US" b="1" dirty="0"/>
              <a:t>deletion</a:t>
            </a:r>
            <a:r>
              <a:rPr lang="en-US" dirty="0"/>
              <a:t>, and </a:t>
            </a:r>
            <a:r>
              <a:rPr lang="en-US" b="1" dirty="0"/>
              <a:t>merging</a:t>
            </a:r>
            <a:r>
              <a:rPr lang="en-US" dirty="0"/>
              <a:t> on branches, and these tasks take a few seconds only.</a:t>
            </a:r>
          </a:p>
          <a:p>
            <a:pPr>
              <a:lnSpc>
                <a:spcPct val="120000"/>
              </a:lnSpc>
              <a:spcBef>
                <a:spcPts val="200"/>
              </a:spcBef>
            </a:pPr>
            <a:r>
              <a:rPr lang="en-US" b="1" dirty="0"/>
              <a:t>Data Assurance</a:t>
            </a:r>
            <a:endParaRPr lang="en-US" dirty="0"/>
          </a:p>
          <a:p>
            <a:pPr lvl="1">
              <a:lnSpc>
                <a:spcPct val="120000"/>
              </a:lnSpc>
              <a:spcBef>
                <a:spcPts val="200"/>
              </a:spcBef>
            </a:pPr>
            <a:r>
              <a:rPr lang="en-US" dirty="0"/>
              <a:t>The </a:t>
            </a:r>
            <a:r>
              <a:rPr lang="en-US" dirty="0" err="1"/>
              <a:t>Git</a:t>
            </a:r>
            <a:r>
              <a:rPr lang="en-US" dirty="0"/>
              <a:t> data model ensures the </a:t>
            </a:r>
            <a:r>
              <a:rPr lang="en-US" b="1" dirty="0"/>
              <a:t>cryptographic integrity</a:t>
            </a:r>
            <a:r>
              <a:rPr lang="en-US" dirty="0"/>
              <a:t> of every unit of our project. It provides a </a:t>
            </a:r>
            <a:r>
              <a:rPr lang="en-US" b="1" dirty="0"/>
              <a:t>unique commit ID</a:t>
            </a:r>
            <a:r>
              <a:rPr lang="en-US" dirty="0"/>
              <a:t> to every commit through a </a:t>
            </a:r>
            <a:r>
              <a:rPr lang="en-US" b="1" dirty="0"/>
              <a:t>SHA algorithm</a:t>
            </a:r>
            <a:r>
              <a:rPr lang="en-US" dirty="0"/>
              <a:t>. </a:t>
            </a:r>
          </a:p>
          <a:p>
            <a:pPr>
              <a:lnSpc>
                <a:spcPct val="120000"/>
              </a:lnSpc>
              <a:spcBef>
                <a:spcPts val="200"/>
              </a:spcBef>
            </a:pPr>
            <a:r>
              <a:rPr lang="en-US" b="1" dirty="0"/>
              <a:t>Staging Area</a:t>
            </a:r>
            <a:endParaRPr lang="en-US" dirty="0"/>
          </a:p>
          <a:p>
            <a:pPr lvl="1">
              <a:lnSpc>
                <a:spcPct val="120000"/>
              </a:lnSpc>
              <a:spcBef>
                <a:spcPts val="200"/>
              </a:spcBef>
            </a:pPr>
            <a:r>
              <a:rPr lang="en-US" dirty="0"/>
              <a:t>The </a:t>
            </a:r>
            <a:r>
              <a:rPr lang="en-US" b="1" dirty="0"/>
              <a:t>Staging area</a:t>
            </a:r>
            <a:r>
              <a:rPr lang="en-US" dirty="0"/>
              <a:t> is also a </a:t>
            </a:r>
            <a:r>
              <a:rPr lang="en-US" b="1" dirty="0"/>
              <a:t>unique functionality</a:t>
            </a:r>
            <a:r>
              <a:rPr lang="en-US" dirty="0"/>
              <a:t> of </a:t>
            </a:r>
            <a:r>
              <a:rPr lang="en-US" dirty="0" err="1"/>
              <a:t>Git</a:t>
            </a:r>
            <a:r>
              <a:rPr lang="en-US" dirty="0"/>
              <a:t>. It can be considered as a </a:t>
            </a:r>
            <a:r>
              <a:rPr lang="en-US" b="1" dirty="0"/>
              <a:t>preview of our next commit</a:t>
            </a:r>
            <a:r>
              <a:rPr lang="en-US" dirty="0"/>
              <a:t>, moreover, an </a:t>
            </a:r>
            <a:r>
              <a:rPr lang="en-US" b="1" dirty="0"/>
              <a:t>intermediate area</a:t>
            </a:r>
            <a:r>
              <a:rPr lang="en-US" dirty="0"/>
              <a:t> where commits can be formatted and reviewed before completion.</a:t>
            </a:r>
          </a:p>
          <a:p>
            <a:pPr lvl="1">
              <a:lnSpc>
                <a:spcPct val="120000"/>
              </a:lnSpc>
              <a:spcBef>
                <a:spcPts val="200"/>
              </a:spcBef>
            </a:pPr>
            <a:r>
              <a:rPr lang="en-US" b="1" dirty="0"/>
              <a:t>It is possible to quickly stage some of our files and commit them without committing other modified files in our working directory.</a:t>
            </a:r>
            <a:endParaRPr lang="en-US" dirty="0"/>
          </a:p>
          <a:p>
            <a:pPr>
              <a:lnSpc>
                <a:spcPct val="120000"/>
              </a:lnSpc>
              <a:spcBef>
                <a:spcPts val="200"/>
              </a:spcBef>
            </a:pPr>
            <a:r>
              <a:rPr lang="en-US" b="1" dirty="0"/>
              <a:t>Maintain the clean history</a:t>
            </a:r>
            <a:endParaRPr lang="en-US" dirty="0"/>
          </a:p>
          <a:p>
            <a:pPr lvl="1">
              <a:lnSpc>
                <a:spcPct val="120000"/>
              </a:lnSpc>
              <a:spcBef>
                <a:spcPts val="200"/>
              </a:spcBef>
            </a:pPr>
            <a:r>
              <a:rPr lang="en-US" dirty="0" err="1"/>
              <a:t>Git</a:t>
            </a:r>
            <a:r>
              <a:rPr lang="en-US" dirty="0"/>
              <a:t> facilitates with </a:t>
            </a:r>
            <a:r>
              <a:rPr lang="en-US" dirty="0" err="1"/>
              <a:t>Git</a:t>
            </a:r>
            <a:r>
              <a:rPr lang="en-US" dirty="0"/>
              <a:t> Rebase; It is one of the most helpful features of </a:t>
            </a:r>
            <a:r>
              <a:rPr lang="en-US" dirty="0" err="1"/>
              <a:t>Git</a:t>
            </a:r>
            <a:r>
              <a:rPr lang="en-US" dirty="0"/>
              <a:t>. It fetches the latest commits from the master branch and puts our code on top of that. Thus, it maintains a clean history of the project.</a:t>
            </a:r>
          </a:p>
          <a:p>
            <a:pPr>
              <a:lnSpc>
                <a:spcPct val="120000"/>
              </a:lnSpc>
              <a:spcBef>
                <a:spcPts val="200"/>
              </a:spcBef>
            </a:pPr>
            <a:endParaRPr lang="en-US" dirty="0"/>
          </a:p>
          <a:p>
            <a:pPr>
              <a:lnSpc>
                <a:spcPct val="120000"/>
              </a:lnSpc>
              <a:spcBef>
                <a:spcPts val="200"/>
              </a:spcBef>
            </a:pPr>
            <a:endParaRPr lang="en-US" dirty="0"/>
          </a:p>
        </p:txBody>
      </p:sp>
      <p:pic>
        <p:nvPicPr>
          <p:cNvPr id="4" name="Picture 3"/>
          <p:cNvPicPr>
            <a:picLocks noChangeAspect="1"/>
          </p:cNvPicPr>
          <p:nvPr/>
        </p:nvPicPr>
        <p:blipFill>
          <a:blip r:embed="rId2"/>
          <a:stretch>
            <a:fillRect/>
          </a:stretch>
        </p:blipFill>
        <p:spPr>
          <a:xfrm>
            <a:off x="7037371" y="-4823"/>
            <a:ext cx="1981200" cy="1307592"/>
          </a:xfrm>
          <a:prstGeom prst="rect">
            <a:avLst/>
          </a:prstGeom>
        </p:spPr>
      </p:pic>
    </p:spTree>
    <p:extLst>
      <p:ext uri="{BB962C8B-B14F-4D97-AF65-F5344CB8AC3E}">
        <p14:creationId xmlns:p14="http://schemas.microsoft.com/office/powerpoint/2010/main" val="127865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 Life Cycle</a:t>
            </a:r>
          </a:p>
        </p:txBody>
      </p:sp>
      <p:sp>
        <p:nvSpPr>
          <p:cNvPr id="3" name="Content Placeholder 2"/>
          <p:cNvSpPr>
            <a:spLocks noGrp="1"/>
          </p:cNvSpPr>
          <p:nvPr>
            <p:ph idx="1"/>
          </p:nvPr>
        </p:nvSpPr>
        <p:spPr>
          <a:xfrm>
            <a:off x="609599" y="1600200"/>
            <a:ext cx="2590801" cy="5105399"/>
          </a:xfrm>
        </p:spPr>
        <p:txBody>
          <a:bodyPr>
            <a:normAutofit fontScale="85000" lnSpcReduction="20000"/>
          </a:bodyPr>
          <a:lstStyle/>
          <a:p>
            <a:r>
              <a:rPr lang="en-US" dirty="0"/>
              <a:t>You clone the </a:t>
            </a:r>
            <a:r>
              <a:rPr lang="en-US" dirty="0" err="1"/>
              <a:t>Git</a:t>
            </a:r>
            <a:r>
              <a:rPr lang="en-US" dirty="0"/>
              <a:t> repository as a working copy.</a:t>
            </a:r>
          </a:p>
          <a:p>
            <a:r>
              <a:rPr lang="en-US" dirty="0"/>
              <a:t>You modify the working copy by adding/editing files.</a:t>
            </a:r>
          </a:p>
          <a:p>
            <a:r>
              <a:rPr lang="en-US" dirty="0"/>
              <a:t>If necessary, you also update the working copy by taking other developer's changes.</a:t>
            </a:r>
          </a:p>
          <a:p>
            <a:r>
              <a:rPr lang="en-US" dirty="0"/>
              <a:t>You review the changes before commit.</a:t>
            </a:r>
          </a:p>
          <a:p>
            <a:r>
              <a:rPr lang="en-US" dirty="0"/>
              <a:t>You commit changes. If everything is fine, then you push the changes to the repository.</a:t>
            </a:r>
          </a:p>
          <a:p>
            <a:r>
              <a:rPr lang="en-US" dirty="0"/>
              <a:t>After committing, if you realize something is wrong, then you correct the last commit and push the changes to the repository.</a:t>
            </a:r>
          </a:p>
          <a:p>
            <a:endParaRPr lang="en-US" dirty="0"/>
          </a:p>
        </p:txBody>
      </p:sp>
      <p:pic>
        <p:nvPicPr>
          <p:cNvPr id="4098" name="Picture 2" descr="Git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787" y="1371600"/>
            <a:ext cx="5715000" cy="511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1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on Windows</a:t>
            </a:r>
          </a:p>
        </p:txBody>
      </p:sp>
      <p:sp>
        <p:nvSpPr>
          <p:cNvPr id="3" name="Content Placeholder 2"/>
          <p:cNvSpPr>
            <a:spLocks noGrp="1"/>
          </p:cNvSpPr>
          <p:nvPr>
            <p:ph idx="1"/>
          </p:nvPr>
        </p:nvSpPr>
        <p:spPr/>
        <p:txBody>
          <a:bodyPr/>
          <a:lstStyle/>
          <a:p>
            <a:r>
              <a:rPr lang="en-US" dirty="0"/>
              <a:t>To download the </a:t>
            </a:r>
            <a:r>
              <a:rPr lang="en-US" dirty="0" err="1"/>
              <a:t>Git</a:t>
            </a:r>
            <a:r>
              <a:rPr lang="en-US" dirty="0"/>
              <a:t> installer, visit the </a:t>
            </a:r>
            <a:r>
              <a:rPr lang="en-US" dirty="0" err="1"/>
              <a:t>Git's</a:t>
            </a:r>
            <a:r>
              <a:rPr lang="en-US" dirty="0"/>
              <a:t> official site and go to download page. </a:t>
            </a:r>
          </a:p>
          <a:p>
            <a:r>
              <a:rPr lang="en-US" dirty="0"/>
              <a:t>The link for the download page is </a:t>
            </a:r>
          </a:p>
          <a:p>
            <a:pPr lvl="1"/>
            <a:r>
              <a:rPr lang="en-US" dirty="0">
                <a:hlinkClick r:id="rId2"/>
              </a:rPr>
              <a:t>https://git-scm.com/downloads</a:t>
            </a:r>
            <a:endParaRPr lang="en-US" dirty="0"/>
          </a:p>
        </p:txBody>
      </p:sp>
    </p:spTree>
    <p:extLst>
      <p:ext uri="{BB962C8B-B14F-4D97-AF65-F5344CB8AC3E}">
        <p14:creationId xmlns:p14="http://schemas.microsoft.com/office/powerpoint/2010/main" val="8442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on Ubuntu</a:t>
            </a:r>
          </a:p>
        </p:txBody>
      </p:sp>
      <p:sp>
        <p:nvSpPr>
          <p:cNvPr id="3" name="Content Placeholder 2"/>
          <p:cNvSpPr>
            <a:spLocks noGrp="1"/>
          </p:cNvSpPr>
          <p:nvPr>
            <p:ph idx="1"/>
          </p:nvPr>
        </p:nvSpPr>
        <p:spPr>
          <a:xfrm>
            <a:off x="609598" y="1752600"/>
            <a:ext cx="6858002" cy="4953000"/>
          </a:xfrm>
        </p:spPr>
        <p:txBody>
          <a:bodyPr>
            <a:normAutofit/>
          </a:bodyPr>
          <a:lstStyle/>
          <a:p>
            <a:r>
              <a:rPr lang="en-US" b="1" dirty="0"/>
              <a:t>Start the General OS and Package update</a:t>
            </a:r>
          </a:p>
          <a:p>
            <a:pPr lvl="1"/>
            <a:r>
              <a:rPr lang="en-US" dirty="0"/>
              <a:t>$ apt-get update  </a:t>
            </a:r>
          </a:p>
          <a:p>
            <a:r>
              <a:rPr lang="en-US" b="1" dirty="0"/>
              <a:t>Install </a:t>
            </a:r>
            <a:r>
              <a:rPr lang="en-US" b="1" dirty="0" err="1"/>
              <a:t>Git</a:t>
            </a:r>
            <a:endParaRPr lang="en-US" b="1" dirty="0"/>
          </a:p>
          <a:p>
            <a:pPr lvl="1"/>
            <a:r>
              <a:rPr lang="en-US" dirty="0"/>
              <a:t>$ apt-get install </a:t>
            </a:r>
            <a:r>
              <a:rPr lang="en-US" dirty="0" err="1"/>
              <a:t>git</a:t>
            </a:r>
            <a:r>
              <a:rPr lang="en-US" dirty="0"/>
              <a:t>-core  </a:t>
            </a:r>
          </a:p>
          <a:p>
            <a:r>
              <a:rPr lang="en-US" b="1" dirty="0"/>
              <a:t>Confirm </a:t>
            </a:r>
            <a:r>
              <a:rPr lang="en-US" b="1" dirty="0" err="1"/>
              <a:t>Git</a:t>
            </a:r>
            <a:r>
              <a:rPr lang="en-US" b="1" dirty="0"/>
              <a:t> the installation</a:t>
            </a:r>
          </a:p>
          <a:p>
            <a:pPr lvl="1"/>
            <a:r>
              <a:rPr lang="en-US" dirty="0"/>
              <a:t>$ </a:t>
            </a:r>
            <a:r>
              <a:rPr lang="en-US" dirty="0" err="1"/>
              <a:t>git</a:t>
            </a:r>
            <a:r>
              <a:rPr lang="en-US" dirty="0"/>
              <a:t> --version  </a:t>
            </a:r>
          </a:p>
          <a:p>
            <a:pPr lvl="1"/>
            <a:r>
              <a:rPr lang="en-US" dirty="0"/>
              <a:t>Output: </a:t>
            </a:r>
            <a:r>
              <a:rPr lang="en-US" dirty="0" err="1"/>
              <a:t>git</a:t>
            </a:r>
            <a:r>
              <a:rPr lang="en-US" dirty="0"/>
              <a:t> version 2.33.0</a:t>
            </a:r>
          </a:p>
          <a:p>
            <a:r>
              <a:rPr lang="en-US" b="1" dirty="0"/>
              <a:t>Configure the </a:t>
            </a:r>
            <a:r>
              <a:rPr lang="en-US" b="1" dirty="0" err="1"/>
              <a:t>Git</a:t>
            </a:r>
            <a:r>
              <a:rPr lang="en-US" b="1" dirty="0"/>
              <a:t> for the First use</a:t>
            </a:r>
          </a:p>
          <a:p>
            <a:pPr lvl="1"/>
            <a:r>
              <a:rPr lang="en-US" dirty="0"/>
              <a:t>To register a username, run the below command:</a:t>
            </a:r>
          </a:p>
          <a:p>
            <a:pPr lvl="2"/>
            <a:r>
              <a:rPr lang="en-US" dirty="0"/>
              <a:t>$ </a:t>
            </a:r>
            <a:r>
              <a:rPr lang="en-US" dirty="0" err="1"/>
              <a:t>git</a:t>
            </a:r>
            <a:r>
              <a:rPr lang="en-US" dirty="0"/>
              <a:t> </a:t>
            </a:r>
            <a:r>
              <a:rPr lang="en-US" dirty="0" err="1"/>
              <a:t>config</a:t>
            </a:r>
            <a:r>
              <a:rPr lang="en-US" dirty="0"/>
              <a:t> --global user.name "</a:t>
            </a:r>
            <a:r>
              <a:rPr lang="en-US" dirty="0" err="1"/>
              <a:t>NewProjects</a:t>
            </a:r>
            <a:r>
              <a:rPr lang="en-US" dirty="0"/>
              <a:t>" </a:t>
            </a:r>
          </a:p>
          <a:p>
            <a:pPr lvl="1"/>
            <a:r>
              <a:rPr lang="en-US" dirty="0"/>
              <a:t>To register an email address for the given author, run the below command:</a:t>
            </a:r>
          </a:p>
          <a:p>
            <a:pPr lvl="2"/>
            <a:r>
              <a:rPr lang="en-US" dirty="0"/>
              <a:t>$ </a:t>
            </a:r>
            <a:r>
              <a:rPr lang="en-US" dirty="0" err="1"/>
              <a:t>git</a:t>
            </a:r>
            <a:r>
              <a:rPr lang="en-US" dirty="0"/>
              <a:t> </a:t>
            </a:r>
            <a:r>
              <a:rPr lang="en-US" dirty="0" err="1"/>
              <a:t>config</a:t>
            </a:r>
            <a:r>
              <a:rPr lang="en-US" dirty="0"/>
              <a:t> --global </a:t>
            </a:r>
            <a:r>
              <a:rPr lang="en-US" dirty="0" err="1"/>
              <a:t>user.email</a:t>
            </a:r>
            <a:r>
              <a:rPr lang="en-US" dirty="0"/>
              <a:t> "</a:t>
            </a:r>
            <a:r>
              <a:rPr lang="en-US" dirty="0" err="1"/>
              <a:t>abc@xyz</a:t>
            </a:r>
            <a:r>
              <a:rPr lang="en-US" dirty="0"/>
              <a:t>"  </a:t>
            </a:r>
          </a:p>
          <a:p>
            <a:endParaRPr lang="en-US" dirty="0"/>
          </a:p>
        </p:txBody>
      </p:sp>
    </p:spTree>
    <p:extLst>
      <p:ext uri="{BB962C8B-B14F-4D97-AF65-F5344CB8AC3E}">
        <p14:creationId xmlns:p14="http://schemas.microsoft.com/office/powerpoint/2010/main" val="246729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 Started with </a:t>
            </a:r>
            <a:r>
              <a:rPr lang="en-US" b="1" dirty="0" err="1"/>
              <a:t>GitHub</a:t>
            </a:r>
            <a:endParaRPr lang="en-US" dirty="0"/>
          </a:p>
        </p:txBody>
      </p:sp>
      <p:sp>
        <p:nvSpPr>
          <p:cNvPr id="3" name="Content Placeholder 2"/>
          <p:cNvSpPr>
            <a:spLocks noGrp="1"/>
          </p:cNvSpPr>
          <p:nvPr>
            <p:ph idx="1"/>
          </p:nvPr>
        </p:nvSpPr>
        <p:spPr/>
        <p:txBody>
          <a:bodyPr/>
          <a:lstStyle/>
          <a:p>
            <a:pPr fontAlgn="base"/>
            <a:r>
              <a:rPr lang="en-US" dirty="0"/>
              <a:t>To get started with </a:t>
            </a:r>
            <a:r>
              <a:rPr lang="en-US" dirty="0" err="1"/>
              <a:t>GitHub</a:t>
            </a:r>
            <a:r>
              <a:rPr lang="en-US" dirty="0"/>
              <a:t> follow these two steps. </a:t>
            </a:r>
          </a:p>
          <a:p>
            <a:pPr lvl="1" fontAlgn="base"/>
            <a:r>
              <a:rPr lang="en-US" dirty="0"/>
              <a:t>Create a </a:t>
            </a:r>
            <a:r>
              <a:rPr lang="en-US" dirty="0" err="1"/>
              <a:t>GitHub</a:t>
            </a:r>
            <a:r>
              <a:rPr lang="en-US" dirty="0"/>
              <a:t> account.</a:t>
            </a:r>
          </a:p>
          <a:p>
            <a:pPr lvl="1" fontAlgn="base"/>
            <a:r>
              <a:rPr lang="en-US" dirty="0"/>
              <a:t>Push the </a:t>
            </a:r>
            <a:r>
              <a:rPr lang="en-US" dirty="0" err="1"/>
              <a:t>git</a:t>
            </a:r>
            <a:r>
              <a:rPr lang="en-US" dirty="0"/>
              <a:t> repository to </a:t>
            </a:r>
            <a:r>
              <a:rPr lang="en-US" dirty="0" err="1"/>
              <a:t>GitHub</a:t>
            </a:r>
            <a:r>
              <a:rPr lang="en-US" dirty="0"/>
              <a:t>.</a:t>
            </a:r>
          </a:p>
          <a:p>
            <a:pPr lvl="1"/>
            <a:endParaRPr lang="en-US" dirty="0"/>
          </a:p>
        </p:txBody>
      </p:sp>
    </p:spTree>
    <p:extLst>
      <p:ext uri="{BB962C8B-B14F-4D97-AF65-F5344CB8AC3E}">
        <p14:creationId xmlns:p14="http://schemas.microsoft.com/office/powerpoint/2010/main" val="1032956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26536</TotalTime>
  <Words>3494</Words>
  <Application>Microsoft Office PowerPoint</Application>
  <PresentationFormat>On-screen Show (4:3)</PresentationFormat>
  <Paragraphs>320</Paragraphs>
  <Slides>29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Merriweather</vt:lpstr>
      <vt:lpstr>Trebuchet MS</vt:lpstr>
      <vt:lpstr>Wingdings 3</vt:lpstr>
      <vt:lpstr>Facet</vt:lpstr>
      <vt:lpstr>Custom Design</vt:lpstr>
      <vt:lpstr>GIT</vt:lpstr>
      <vt:lpstr>Git Essentials</vt:lpstr>
      <vt:lpstr>Version Control</vt:lpstr>
      <vt:lpstr>What is Git?</vt:lpstr>
      <vt:lpstr>Features of Git</vt:lpstr>
      <vt:lpstr>Git - Life Cycle</vt:lpstr>
      <vt:lpstr>Install Git on Windows</vt:lpstr>
      <vt:lpstr>Install Git on Ubuntu</vt:lpstr>
      <vt:lpstr>Get Started with GitHub</vt:lpstr>
      <vt:lpstr>Create your public Web repository</vt:lpstr>
      <vt:lpstr>Git Terminology</vt:lpstr>
      <vt:lpstr>Git Terminology</vt:lpstr>
      <vt:lpstr>Git Terminology</vt:lpstr>
      <vt:lpstr>Git Terminology</vt:lpstr>
      <vt:lpstr>Git Terminology</vt:lpstr>
      <vt:lpstr>Git Terminology</vt:lpstr>
      <vt:lpstr>Git Terminology</vt:lpstr>
      <vt:lpstr>Git Terminology</vt:lpstr>
      <vt:lpstr>Git Terminology</vt:lpstr>
      <vt:lpstr>Git Terminology</vt:lpstr>
      <vt:lpstr>Everyday Git Commands</vt:lpstr>
      <vt:lpstr>Git Workflow</vt:lpstr>
      <vt:lpstr>Git command line</vt:lpstr>
      <vt:lpstr>Git commands- Config, Init, clone, remote</vt:lpstr>
      <vt:lpstr>Git commands- add, commit</vt:lpstr>
      <vt:lpstr>Git commands- status, push</vt:lpstr>
      <vt:lpstr>Git commands- pull, branch, merge, log</vt:lpstr>
      <vt:lpstr>Git commands- pull, branch, merge, log</vt:lpstr>
      <vt:lpstr>Git Basics 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ISHU</dc:creator>
  <cp:lastModifiedBy>Monica Gupta</cp:lastModifiedBy>
  <cp:revision>1212</cp:revision>
  <dcterms:created xsi:type="dcterms:W3CDTF">2006-08-16T00:00:00Z</dcterms:created>
  <dcterms:modified xsi:type="dcterms:W3CDTF">2024-07-06T08:50:41Z</dcterms:modified>
</cp:coreProperties>
</file>