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7" r:id="rId1"/>
  </p:sldMasterIdLst>
  <p:notesMasterIdLst>
    <p:notesMasterId r:id="rId20"/>
  </p:notesMasterIdLst>
  <p:sldIdLst>
    <p:sldId id="277" r:id="rId2"/>
    <p:sldId id="449" r:id="rId3"/>
    <p:sldId id="508" r:id="rId4"/>
    <p:sldId id="509" r:id="rId5"/>
    <p:sldId id="510" r:id="rId6"/>
    <p:sldId id="511" r:id="rId7"/>
    <p:sldId id="512" r:id="rId8"/>
    <p:sldId id="513" r:id="rId9"/>
    <p:sldId id="534" r:id="rId10"/>
    <p:sldId id="465" r:id="rId11"/>
    <p:sldId id="535" r:id="rId12"/>
    <p:sldId id="536" r:id="rId13"/>
    <p:sldId id="537" r:id="rId14"/>
    <p:sldId id="538" r:id="rId15"/>
    <p:sldId id="814" r:id="rId16"/>
    <p:sldId id="470" r:id="rId17"/>
    <p:sldId id="471" r:id="rId18"/>
    <p:sldId id="7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85" autoAdjust="0"/>
    <p:restoredTop sz="95179" autoAdjust="0"/>
  </p:normalViewPr>
  <p:slideViewPr>
    <p:cSldViewPr snapToGrid="0">
      <p:cViewPr varScale="1">
        <p:scale>
          <a:sx n="77" d="100"/>
          <a:sy n="77" d="100"/>
        </p:scale>
        <p:origin x="57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FC4C3-B3FE-4156-9ED6-23BEFD003458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8F168-AE1B-462B-97C1-72798CF7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09E4AB-7283-41F0-8992-F9A1F3D237CA}" type="slidenum">
              <a:rPr lang="en-US"/>
              <a:pPr/>
              <a:t>10</a:t>
            </a:fld>
            <a:endParaRPr lang="en-US"/>
          </a:p>
        </p:txBody>
      </p:sp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1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2B95-3DD2-406D-9470-0EA6646A14EC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CC2E-EAB0-49BC-B23E-F34759A2E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2B95-3DD2-406D-9470-0EA6646A14EC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CC2E-EAB0-49BC-B23E-F34759A2E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7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2B95-3DD2-406D-9470-0EA6646A14EC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CC2E-EAB0-49BC-B23E-F34759A2E36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915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2B95-3DD2-406D-9470-0EA6646A14EC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CC2E-EAB0-49BC-B23E-F34759A2E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15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2B95-3DD2-406D-9470-0EA6646A14EC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CC2E-EAB0-49BC-B23E-F34759A2E36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6182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2B95-3DD2-406D-9470-0EA6646A14EC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CC2E-EAB0-49BC-B23E-F34759A2E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95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2B95-3DD2-406D-9470-0EA6646A14EC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CC2E-EAB0-49BC-B23E-F34759A2E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0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2B95-3DD2-406D-9470-0EA6646A14EC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CC2E-EAB0-49BC-B23E-F34759A2E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9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2B95-3DD2-406D-9470-0EA6646A14EC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CC2E-EAB0-49BC-B23E-F34759A2E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0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2B95-3DD2-406D-9470-0EA6646A14EC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CC2E-EAB0-49BC-B23E-F34759A2E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5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2B95-3DD2-406D-9470-0EA6646A14EC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CC2E-EAB0-49BC-B23E-F34759A2E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7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2B95-3DD2-406D-9470-0EA6646A14EC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CC2E-EAB0-49BC-B23E-F34759A2E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9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2B95-3DD2-406D-9470-0EA6646A14EC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CC2E-EAB0-49BC-B23E-F34759A2E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3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2B95-3DD2-406D-9470-0EA6646A14EC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CC2E-EAB0-49BC-B23E-F34759A2E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1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2B95-3DD2-406D-9470-0EA6646A14EC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CC2E-EAB0-49BC-B23E-F34759A2E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9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CC2E-EAB0-49BC-B23E-F34759A2E36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2B95-3DD2-406D-9470-0EA6646A14EC}" type="datetimeFigureOut">
              <a:rPr lang="en-US" smtClean="0"/>
              <a:t>7/6/2024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9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A2B95-3DD2-406D-9470-0EA6646A14EC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85CC2E-EAB0-49BC-B23E-F34759A2E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tomcat.apache.org/download-70.cg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Advance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493002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7569" y="630236"/>
            <a:ext cx="12004431" cy="6227763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spcBef>
                <a:spcPts val="600"/>
              </a:spcBef>
            </a:pPr>
            <a:endParaRPr lang="en-US" sz="2400" dirty="0"/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2400" dirty="0"/>
              <a:t>&lt;html&gt; &lt;head&gt; &lt;title&gt;</a:t>
            </a:r>
            <a:r>
              <a:rPr lang="en-US" sz="2400" dirty="0" err="1"/>
              <a:t>UseSession</a:t>
            </a:r>
            <a:r>
              <a:rPr lang="en-US" sz="2400" dirty="0"/>
              <a:t>&lt;/title&gt; &lt;/head&gt; &lt;body&gt;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2400" dirty="0"/>
              <a:t>    &lt;%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2400" dirty="0"/>
              <a:t>      // Try and get the current count from the session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2400" dirty="0"/>
              <a:t>      Integer count = (Integer)</a:t>
            </a:r>
            <a:r>
              <a:rPr lang="en-US" sz="2400" dirty="0" err="1"/>
              <a:t>session.getAttribute</a:t>
            </a:r>
            <a:r>
              <a:rPr lang="en-US" sz="2400" dirty="0"/>
              <a:t>("COUNT");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2400" dirty="0"/>
              <a:t>      // If COUNT is not found, create it and add it to the session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2400" dirty="0"/>
              <a:t>      if ( count == null ) {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2400" dirty="0"/>
              <a:t>        count = 1;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2400" dirty="0"/>
              <a:t>        </a:t>
            </a:r>
            <a:r>
              <a:rPr lang="en-US" sz="2400" dirty="0" err="1"/>
              <a:t>session.setAttribute</a:t>
            </a:r>
            <a:r>
              <a:rPr lang="en-US" sz="2400" dirty="0"/>
              <a:t>("COUNT", count);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2400" dirty="0"/>
              <a:t>      } else {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2400" dirty="0"/>
              <a:t>        count = count + 1;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2400" dirty="0"/>
              <a:t>        </a:t>
            </a:r>
            <a:r>
              <a:rPr lang="en-US" sz="2400" dirty="0" err="1"/>
              <a:t>session.setAttribute</a:t>
            </a:r>
            <a:r>
              <a:rPr lang="en-US" sz="2400" dirty="0"/>
              <a:t>("COUNT", count);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2400" dirty="0"/>
              <a:t>      }  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2400" dirty="0"/>
              <a:t>      // Get the User's Name from the request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2400" dirty="0"/>
              <a:t>      </a:t>
            </a:r>
            <a:r>
              <a:rPr lang="en-US" sz="2400" dirty="0" err="1"/>
              <a:t>out.println</a:t>
            </a:r>
            <a:r>
              <a:rPr lang="en-US" sz="2400" dirty="0"/>
              <a:t>("&lt;b&gt;Hello you have visited this site: " + count + " times. &lt;/b&gt;");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2400" dirty="0"/>
              <a:t>    %&gt;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2400" dirty="0"/>
              <a:t>  &lt;/body&gt; &lt;/html&gt;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title"/>
          </p:nvPr>
        </p:nvSpPr>
        <p:spPr>
          <a:xfrm>
            <a:off x="398614" y="0"/>
            <a:ext cx="8284308" cy="630237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it-IT" dirty="0"/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8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all the APIs and building blocks of Java in your JSP programming including decision-making statements, loops, etc.</a:t>
            </a:r>
          </a:p>
          <a:p>
            <a:r>
              <a:rPr lang="en-US" dirty="0"/>
              <a:t>Decision-Making Statements</a:t>
            </a:r>
          </a:p>
          <a:p>
            <a:pPr lvl="1"/>
            <a:r>
              <a:rPr lang="en-US" dirty="0"/>
              <a:t>The if...else block starts out like an ordinary </a:t>
            </a:r>
            <a:r>
              <a:rPr lang="en-US" dirty="0" err="1"/>
              <a:t>Scriptlet</a:t>
            </a:r>
            <a:r>
              <a:rPr lang="en-US" dirty="0"/>
              <a:t>, but the </a:t>
            </a:r>
            <a:r>
              <a:rPr lang="en-US" dirty="0" err="1"/>
              <a:t>Scriptlet</a:t>
            </a:r>
            <a:r>
              <a:rPr lang="en-US" dirty="0"/>
              <a:t> is closed at each line with HTML text included between the </a:t>
            </a:r>
            <a:r>
              <a:rPr lang="en-US" dirty="0" err="1"/>
              <a:t>Scriptlet</a:t>
            </a:r>
            <a:r>
              <a:rPr lang="en-US" dirty="0"/>
              <a:t> tags.</a:t>
            </a:r>
          </a:p>
          <a:p>
            <a:pPr lvl="1"/>
            <a:r>
              <a:rPr lang="en-US" b="1" dirty="0"/>
              <a:t>Switch...case</a:t>
            </a:r>
            <a:r>
              <a:rPr lang="en-US" dirty="0"/>
              <a:t> block has been written a bit differently using </a:t>
            </a:r>
            <a:r>
              <a:rPr lang="en-US" b="1" dirty="0" err="1"/>
              <a:t>out.println</a:t>
            </a:r>
            <a:r>
              <a:rPr lang="en-US" b="1" dirty="0"/>
              <a:t>() </a:t>
            </a:r>
            <a:r>
              <a:rPr lang="en-US" dirty="0"/>
              <a:t>and inside Script-let</a:t>
            </a:r>
          </a:p>
          <a:p>
            <a:r>
              <a:rPr lang="en-US" dirty="0"/>
              <a:t>Loop Statements</a:t>
            </a:r>
          </a:p>
          <a:p>
            <a:pPr lvl="1"/>
            <a:r>
              <a:rPr lang="en-US" dirty="0"/>
              <a:t>You can also use three basic types of looping blocks in Java: </a:t>
            </a:r>
            <a:r>
              <a:rPr lang="en-US" b="1" dirty="0"/>
              <a:t>for, while, and do…while</a:t>
            </a:r>
            <a:r>
              <a:rPr lang="en-US" dirty="0"/>
              <a:t> blocks in your JSP programming.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02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if..else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&lt;%! </a:t>
            </a:r>
            <a:r>
              <a:rPr lang="en-US" dirty="0" err="1"/>
              <a:t>int</a:t>
            </a:r>
            <a:r>
              <a:rPr lang="en-US" dirty="0"/>
              <a:t> day = 3; %&gt; </a:t>
            </a:r>
          </a:p>
          <a:p>
            <a:r>
              <a:rPr lang="en-US" dirty="0"/>
              <a:t>&lt;html&gt; </a:t>
            </a:r>
          </a:p>
          <a:p>
            <a:r>
              <a:rPr lang="en-US" dirty="0"/>
              <a:t>   &lt;head&gt;&lt;title&gt;IF...ELSE Example&lt;/title&gt;&lt;/head&gt; 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&lt;body&gt;</a:t>
            </a:r>
          </a:p>
          <a:p>
            <a:r>
              <a:rPr lang="en-US" dirty="0"/>
              <a:t>      &lt;% if (day == 1 || day == 7) { %&gt;</a:t>
            </a:r>
          </a:p>
          <a:p>
            <a:r>
              <a:rPr lang="en-US" dirty="0"/>
              <a:t>         &lt;p&gt; Today is weekend&lt;/p&gt;</a:t>
            </a:r>
          </a:p>
          <a:p>
            <a:r>
              <a:rPr lang="en-US" dirty="0"/>
              <a:t>      &lt;% } else { %&gt;</a:t>
            </a:r>
          </a:p>
          <a:p>
            <a:r>
              <a:rPr lang="en-US" dirty="0"/>
              <a:t>         &lt;p&gt; Today is not weekend&lt;/p&gt;</a:t>
            </a:r>
          </a:p>
          <a:p>
            <a:r>
              <a:rPr lang="en-US" dirty="0"/>
              <a:t>      &lt;% } %&gt;</a:t>
            </a:r>
          </a:p>
          <a:p>
            <a:r>
              <a:rPr lang="en-US" dirty="0"/>
              <a:t>   &lt;/body&gt; </a:t>
            </a:r>
          </a:p>
          <a:p>
            <a:r>
              <a:rPr lang="en-US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203549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478"/>
            <a:ext cx="8596668" cy="672152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&lt;%! </a:t>
            </a:r>
            <a:r>
              <a:rPr lang="en-US" dirty="0" err="1"/>
              <a:t>int</a:t>
            </a:r>
            <a:r>
              <a:rPr lang="en-US" dirty="0"/>
              <a:t> day = 3; %&gt;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&lt;html&gt;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   &lt;head&gt;&lt;title&gt;SWITCH...CASE Example&lt;/title&gt;&lt;/head&gt;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      &lt;body&gt;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      &lt;% switch(day) {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            case 0: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               </a:t>
            </a:r>
            <a:r>
              <a:rPr lang="en-US" dirty="0" err="1"/>
              <a:t>out.println</a:t>
            </a:r>
            <a:r>
              <a:rPr lang="en-US" dirty="0"/>
              <a:t>("It\'s Sunday.");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               break;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            case 1: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               </a:t>
            </a:r>
            <a:r>
              <a:rPr lang="en-US" dirty="0" err="1"/>
              <a:t>out.println</a:t>
            </a:r>
            <a:r>
              <a:rPr lang="en-US" dirty="0"/>
              <a:t>("It\'s Monday.");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               break;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            case 2: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               </a:t>
            </a:r>
            <a:r>
              <a:rPr lang="en-US" dirty="0" err="1"/>
              <a:t>out.println</a:t>
            </a:r>
            <a:r>
              <a:rPr lang="en-US" dirty="0"/>
              <a:t>("It\'s Tuesday.");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               break;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            case 3: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               </a:t>
            </a:r>
            <a:r>
              <a:rPr lang="en-US" dirty="0" err="1"/>
              <a:t>out.println</a:t>
            </a:r>
            <a:r>
              <a:rPr lang="en-US" dirty="0"/>
              <a:t>("It\'s Wednesday.");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               break;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            case 4: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               </a:t>
            </a:r>
            <a:r>
              <a:rPr lang="en-US" dirty="0" err="1"/>
              <a:t>out.println</a:t>
            </a:r>
            <a:r>
              <a:rPr lang="en-US" dirty="0"/>
              <a:t>("It\'s Thursday.");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               break;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            case 5: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               </a:t>
            </a:r>
            <a:r>
              <a:rPr lang="en-US" dirty="0" err="1"/>
              <a:t>out.println</a:t>
            </a:r>
            <a:r>
              <a:rPr lang="en-US" dirty="0"/>
              <a:t>("It\'s Friday.");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               break;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            default: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               </a:t>
            </a:r>
            <a:r>
              <a:rPr lang="en-US" dirty="0" err="1"/>
              <a:t>out.println</a:t>
            </a:r>
            <a:r>
              <a:rPr lang="en-US" dirty="0"/>
              <a:t>("It's Saturday.");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         } %&gt;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   &lt;/body&gt; &lt;/html&gt;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1913" y="1692322"/>
            <a:ext cx="4918248" cy="67329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Switch..case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10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3415"/>
          </a:xfrm>
        </p:spPr>
        <p:txBody>
          <a:bodyPr/>
          <a:lstStyle/>
          <a:p>
            <a:r>
              <a:rPr lang="en-US" dirty="0"/>
              <a:t>Example: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3015"/>
            <a:ext cx="8596668" cy="46083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&lt;%!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fontSize</a:t>
            </a:r>
            <a:r>
              <a:rPr lang="en-US" dirty="0"/>
              <a:t>; %&gt; </a:t>
            </a:r>
          </a:p>
          <a:p>
            <a:r>
              <a:rPr lang="en-US" dirty="0"/>
              <a:t>&lt;html&gt; </a:t>
            </a:r>
          </a:p>
          <a:p>
            <a:r>
              <a:rPr lang="en-US" dirty="0"/>
              <a:t>   &lt;head&gt;&lt;title&gt;FOR LOOP Example&lt;/title&gt;&lt;/head&gt; 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&lt;body&gt;</a:t>
            </a:r>
          </a:p>
          <a:p>
            <a:r>
              <a:rPr lang="en-US" dirty="0"/>
              <a:t>      &lt;%for ( </a:t>
            </a:r>
            <a:r>
              <a:rPr lang="en-US" dirty="0" err="1"/>
              <a:t>fontSize</a:t>
            </a:r>
            <a:r>
              <a:rPr lang="en-US" dirty="0"/>
              <a:t> = 1; </a:t>
            </a:r>
            <a:r>
              <a:rPr lang="en-US" dirty="0" err="1"/>
              <a:t>fontSize</a:t>
            </a:r>
            <a:r>
              <a:rPr lang="en-US" dirty="0"/>
              <a:t> &lt;= 3; </a:t>
            </a:r>
            <a:r>
              <a:rPr lang="en-US" dirty="0" err="1"/>
              <a:t>fontSize</a:t>
            </a:r>
            <a:r>
              <a:rPr lang="en-US" dirty="0"/>
              <a:t>++){ %&gt;</a:t>
            </a:r>
          </a:p>
          <a:p>
            <a:r>
              <a:rPr lang="en-US" dirty="0"/>
              <a:t>         &lt;font color = "green" size = "&lt;%= </a:t>
            </a:r>
            <a:r>
              <a:rPr lang="en-US" dirty="0" err="1"/>
              <a:t>fontSize</a:t>
            </a:r>
            <a:r>
              <a:rPr lang="en-US" dirty="0"/>
              <a:t> %&gt;"&gt;</a:t>
            </a:r>
          </a:p>
          <a:p>
            <a:r>
              <a:rPr lang="en-US" dirty="0"/>
              <a:t>            Hello JSP</a:t>
            </a:r>
          </a:p>
          <a:p>
            <a:r>
              <a:rPr lang="en-US" dirty="0"/>
              <a:t>      &lt;/font&gt;&lt;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r>
              <a:rPr lang="en-US" dirty="0"/>
              <a:t>      &lt;%}%&gt;</a:t>
            </a:r>
          </a:p>
          <a:p>
            <a:r>
              <a:rPr lang="en-US" dirty="0"/>
              <a:t>   &lt;/body&gt; </a:t>
            </a:r>
          </a:p>
          <a:p>
            <a:r>
              <a:rPr lang="en-US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2965542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JSP directive affects the overall structure of the servlet class. It usually has the following form −</a:t>
            </a:r>
          </a:p>
          <a:p>
            <a:r>
              <a:rPr lang="en-US" dirty="0"/>
              <a:t>&lt;%@ directive attribute="value" %&gt;</a:t>
            </a:r>
          </a:p>
          <a:p>
            <a:r>
              <a:rPr lang="en-US" dirty="0"/>
              <a:t>There are three types of directive tag −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722730"/>
              </p:ext>
            </p:extLst>
          </p:nvPr>
        </p:nvGraphicFramePr>
        <p:xfrm>
          <a:off x="421986" y="3947061"/>
          <a:ext cx="10195971" cy="2094301"/>
        </p:xfrm>
        <a:graphic>
          <a:graphicData uri="http://schemas.openxmlformats.org/drawingml/2006/table">
            <a:tbl>
              <a:tblPr/>
              <a:tblGrid>
                <a:gridCol w="2539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6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57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Directive</a:t>
                      </a:r>
                    </a:p>
                  </a:txBody>
                  <a:tcPr marL="41117" marR="41117" marT="41117" marB="411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Description</a:t>
                      </a:r>
                    </a:p>
                  </a:txBody>
                  <a:tcPr marL="41117" marR="41117" marT="41117" marB="411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21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&lt;%@ page ... %&gt;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117" marR="41117" marT="41117" marB="4111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Defines page-dependent attributes, such as scripting language, error page, and buffering requirements.</a:t>
                      </a:r>
                    </a:p>
                  </a:txBody>
                  <a:tcPr marL="41117" marR="41117" marT="41117" marB="411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291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&lt;%@ include ... %&gt;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117" marR="41117" marT="41117" marB="4111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Includes a file during the translation phase.</a:t>
                      </a:r>
                    </a:p>
                  </a:txBody>
                  <a:tcPr marL="41117" marR="41117" marT="41117" marB="411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21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&lt;%@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taglib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 ... %&gt;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117" marR="41117" marT="41117" marB="4111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Declares a tag library, containing custom actions, used in the page</a:t>
                      </a:r>
                    </a:p>
                  </a:txBody>
                  <a:tcPr marL="41117" marR="41117" marT="41117" marB="411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340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packages are implicitly imported in a JSP file: </a:t>
            </a:r>
          </a:p>
          <a:p>
            <a:pPr lvl="1"/>
            <a:r>
              <a:rPr lang="en-US" dirty="0"/>
              <a:t>java.lang.* </a:t>
            </a:r>
          </a:p>
          <a:p>
            <a:pPr lvl="1"/>
            <a:r>
              <a:rPr lang="en-US" dirty="0"/>
              <a:t>javax.servlet.* </a:t>
            </a:r>
          </a:p>
          <a:p>
            <a:pPr lvl="1"/>
            <a:r>
              <a:rPr lang="en-US" dirty="0"/>
              <a:t>javax.servlet.jsp.* </a:t>
            </a:r>
          </a:p>
          <a:p>
            <a:pPr lvl="1"/>
            <a:r>
              <a:rPr lang="en-US" dirty="0"/>
              <a:t>javax.servlet.http.* </a:t>
            </a:r>
          </a:p>
        </p:txBody>
      </p:sp>
    </p:spTree>
    <p:extLst>
      <p:ext uri="{BB962C8B-B14F-4D97-AF65-F5344CB8AC3E}">
        <p14:creationId xmlns:p14="http://schemas.microsoft.com/office/powerpoint/2010/main" val="1515123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page directive using “import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545880"/>
            <a:ext cx="8463619" cy="449548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&lt;%@ page </a:t>
            </a:r>
            <a:r>
              <a:rPr lang="fr-FR" dirty="0" err="1"/>
              <a:t>language</a:t>
            </a:r>
            <a:r>
              <a:rPr lang="fr-FR" dirty="0"/>
              <a:t>=</a:t>
            </a:r>
            <a:r>
              <a:rPr lang="fr-FR" i="1" dirty="0"/>
              <a:t>"Java" import="</a:t>
            </a:r>
            <a:r>
              <a:rPr lang="fr-FR" i="1" dirty="0" err="1"/>
              <a:t>java.util</a:t>
            </a:r>
            <a:r>
              <a:rPr lang="fr-FR" i="1" dirty="0"/>
              <a:t>.*,java.io.*"%&gt; </a:t>
            </a:r>
          </a:p>
          <a:p>
            <a:pPr marL="0" indent="0">
              <a:buNone/>
            </a:pPr>
            <a:r>
              <a:rPr lang="en-US" dirty="0"/>
              <a:t>&lt;html&gt; </a:t>
            </a:r>
          </a:p>
          <a:p>
            <a:pPr marL="0" indent="0">
              <a:buNone/>
            </a:pPr>
            <a:r>
              <a:rPr lang="en-US" dirty="0"/>
              <a:t>&lt;head&gt; &lt;title&gt; Example 1 &lt;/title&gt; &lt;/head&gt; </a:t>
            </a:r>
          </a:p>
          <a:p>
            <a:pPr marL="0" indent="0">
              <a:buNone/>
            </a:pPr>
            <a:r>
              <a:rPr lang="en-US" dirty="0"/>
              <a:t>&lt;body&gt; </a:t>
            </a:r>
          </a:p>
          <a:p>
            <a:pPr marL="0" indent="0">
              <a:buNone/>
            </a:pPr>
            <a:r>
              <a:rPr lang="en-US" dirty="0"/>
              <a:t>&lt;% Date now=</a:t>
            </a:r>
            <a:r>
              <a:rPr lang="en-US" b="1" dirty="0"/>
              <a:t>new Date();%&gt; </a:t>
            </a:r>
          </a:p>
          <a:p>
            <a:pPr marL="0" indent="0">
              <a:buNone/>
            </a:pPr>
            <a:r>
              <a:rPr lang="en-US" dirty="0"/>
              <a:t>&lt;h2&gt; Server date and time is </a:t>
            </a:r>
          </a:p>
          <a:p>
            <a:pPr marL="0" indent="0">
              <a:buNone/>
            </a:pPr>
            <a:r>
              <a:rPr lang="en-US" dirty="0"/>
              <a:t>&lt;%=now %&gt;</a:t>
            </a:r>
          </a:p>
          <a:p>
            <a:pPr marL="0" indent="0">
              <a:buNone/>
            </a:pPr>
            <a:r>
              <a:rPr lang="en-US" dirty="0"/>
              <a:t>&lt;/h2&gt; </a:t>
            </a:r>
          </a:p>
          <a:p>
            <a:pPr marL="0" indent="0">
              <a:buNone/>
            </a:pPr>
            <a:r>
              <a:rPr lang="en-US" dirty="0"/>
              <a:t>&lt;/body&gt; </a:t>
            </a:r>
          </a:p>
          <a:p>
            <a:pPr marL="0" indent="0">
              <a:buNone/>
            </a:pPr>
            <a:r>
              <a:rPr lang="en-US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2956431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JSP Basics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..</a:t>
            </a:r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8260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JavaServer</a:t>
            </a:r>
            <a:r>
              <a:rPr lang="en-US" dirty="0"/>
              <a:t> Pages (JSP) is a server-side programming technology that enables the creation of dynamic, platform-independent method for building Web-based applications. </a:t>
            </a:r>
          </a:p>
          <a:p>
            <a:r>
              <a:rPr lang="en-US" dirty="0" err="1"/>
              <a:t>JavaServer</a:t>
            </a:r>
            <a:r>
              <a:rPr lang="en-US" dirty="0"/>
              <a:t> Pages (JSP) technology provides a simplified, fast way to create dynamic web content. </a:t>
            </a:r>
          </a:p>
          <a:p>
            <a:r>
              <a:rPr lang="en-US" dirty="0"/>
              <a:t>JSP have access to the entire family of Java APIs, including the JDBC API to access enterprise databases.</a:t>
            </a:r>
          </a:p>
          <a:p>
            <a:r>
              <a:rPr lang="en-US" dirty="0"/>
              <a:t>JSP technology enables rapid development of web-based applications that are server- and platform-independent.</a:t>
            </a:r>
          </a:p>
        </p:txBody>
      </p:sp>
    </p:spTree>
    <p:extLst>
      <p:ext uri="{BB962C8B-B14F-4D97-AF65-F5344CB8AC3E}">
        <p14:creationId xmlns:p14="http://schemas.microsoft.com/office/powerpoint/2010/main" val="16553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Add server to 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0153"/>
            <a:ext cx="5767743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Download Tomcat server 7, 8 or 9 :</a:t>
            </a:r>
          </a:p>
          <a:p>
            <a:pPr lvl="1"/>
            <a:r>
              <a:rPr lang="en-US" dirty="0">
                <a:hlinkClick r:id="rId2"/>
              </a:rPr>
              <a:t>http://tomcat.apache.org/download-70.cgi</a:t>
            </a:r>
            <a:endParaRPr lang="en-US" dirty="0"/>
          </a:p>
          <a:p>
            <a:pPr lvl="1"/>
            <a:r>
              <a:rPr lang="en-US" dirty="0"/>
              <a:t>Unzip the folder at desktop</a:t>
            </a:r>
          </a:p>
          <a:p>
            <a:r>
              <a:rPr lang="en-US" dirty="0"/>
              <a:t>Open Eclipse.</a:t>
            </a:r>
          </a:p>
          <a:p>
            <a:r>
              <a:rPr lang="en-US" dirty="0"/>
              <a:t>Close all previous projects.</a:t>
            </a:r>
          </a:p>
          <a:p>
            <a:r>
              <a:rPr lang="en-US" dirty="0"/>
              <a:t>Select Windows-&gt;Show view-&gt;Other…</a:t>
            </a:r>
          </a:p>
          <a:p>
            <a:r>
              <a:rPr lang="en-US" dirty="0"/>
              <a:t>Select Server-&gt;Servers-&gt;Open</a:t>
            </a:r>
          </a:p>
          <a:p>
            <a:r>
              <a:rPr lang="en-US" dirty="0"/>
              <a:t>We get the Server window Open at the same tab as output tab.</a:t>
            </a:r>
          </a:p>
          <a:p>
            <a:r>
              <a:rPr lang="en-US" dirty="0"/>
              <a:t>Click on the link to add a new server.</a:t>
            </a:r>
          </a:p>
          <a:p>
            <a:r>
              <a:rPr lang="en-US" dirty="0"/>
              <a:t>Add the same version of tomcat from the folder.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925" y="-311295"/>
            <a:ext cx="4410075" cy="3933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077" y="2043575"/>
            <a:ext cx="2828925" cy="411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5776019"/>
            <a:ext cx="51149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02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Add Tomcat 7/9 server..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1042"/>
            <a:ext cx="6398023" cy="3880773"/>
          </a:xfrm>
        </p:spPr>
        <p:txBody>
          <a:bodyPr/>
          <a:lstStyle/>
          <a:p>
            <a:r>
              <a:rPr lang="en-US" dirty="0"/>
              <a:t>Click on link to add new server from server window</a:t>
            </a:r>
          </a:p>
          <a:p>
            <a:r>
              <a:rPr lang="en-US" dirty="0"/>
              <a:t>Select Apache-&gt;Tomcat 7/9 from Server type</a:t>
            </a:r>
          </a:p>
          <a:p>
            <a:r>
              <a:rPr lang="en-US" dirty="0"/>
              <a:t>Click Next</a:t>
            </a:r>
          </a:p>
          <a:p>
            <a:r>
              <a:rPr lang="en-US" dirty="0"/>
              <a:t>In New Server Runtime Window, </a:t>
            </a:r>
          </a:p>
          <a:p>
            <a:r>
              <a:rPr lang="en-US" dirty="0"/>
              <a:t>Browse to the tomcat folder</a:t>
            </a:r>
          </a:p>
          <a:p>
            <a:r>
              <a:rPr lang="en-US" dirty="0"/>
              <a:t>Click on Next.</a:t>
            </a:r>
          </a:p>
          <a:p>
            <a:r>
              <a:rPr lang="en-US" dirty="0"/>
              <a:t>Click on Finish.</a:t>
            </a:r>
          </a:p>
          <a:p>
            <a:r>
              <a:rPr lang="en-US" dirty="0"/>
              <a:t>The server is Added to Eclipse.</a:t>
            </a:r>
          </a:p>
          <a:p>
            <a:r>
              <a:rPr lang="en-US" dirty="0"/>
              <a:t>Right-click server to start, re-start or stop as needed.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789" y="0"/>
            <a:ext cx="3685211" cy="41972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789" y="4197246"/>
            <a:ext cx="3685211" cy="26607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5489357"/>
            <a:ext cx="53911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39" y="129915"/>
            <a:ext cx="6245311" cy="1294151"/>
          </a:xfrm>
        </p:spPr>
        <p:txBody>
          <a:bodyPr/>
          <a:lstStyle/>
          <a:p>
            <a:r>
              <a:rPr lang="en-US" dirty="0"/>
              <a:t>Add a Dynamic Web Project:</a:t>
            </a:r>
            <a:br>
              <a:rPr lang="en-US" dirty="0"/>
            </a:br>
            <a:r>
              <a:rPr lang="en-US" dirty="0"/>
              <a:t>First JSP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40" y="1424066"/>
            <a:ext cx="4258187" cy="3249979"/>
          </a:xfrm>
        </p:spPr>
        <p:txBody>
          <a:bodyPr/>
          <a:lstStyle/>
          <a:p>
            <a:r>
              <a:rPr lang="en-US" dirty="0"/>
              <a:t>File-&gt; New-&gt;Dynamic Web Project</a:t>
            </a:r>
          </a:p>
          <a:p>
            <a:r>
              <a:rPr lang="en-US" dirty="0"/>
              <a:t>Give the project a name: JSPEx1</a:t>
            </a:r>
          </a:p>
          <a:p>
            <a:r>
              <a:rPr lang="en-US" dirty="0"/>
              <a:t>Add runtime as the Tomcat 7</a:t>
            </a:r>
          </a:p>
          <a:p>
            <a:r>
              <a:rPr lang="en-US" dirty="0"/>
              <a:t>Click next</a:t>
            </a:r>
          </a:p>
          <a:p>
            <a:r>
              <a:rPr lang="en-US" dirty="0"/>
              <a:t>Click next</a:t>
            </a:r>
          </a:p>
          <a:p>
            <a:r>
              <a:rPr lang="en-US" dirty="0"/>
              <a:t>Select Generate web.xml descriptor</a:t>
            </a:r>
          </a:p>
          <a:p>
            <a:r>
              <a:rPr lang="en-US" dirty="0"/>
              <a:t>Click Finish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612" y="2802831"/>
            <a:ext cx="57340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1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JSP to JSPEx1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2514"/>
            <a:ext cx="8596668" cy="3880773"/>
          </a:xfrm>
        </p:spPr>
        <p:txBody>
          <a:bodyPr/>
          <a:lstStyle/>
          <a:p>
            <a:r>
              <a:rPr lang="en-US" dirty="0"/>
              <a:t>Right-click JSPEx1 project</a:t>
            </a:r>
          </a:p>
          <a:p>
            <a:r>
              <a:rPr lang="en-US" dirty="0"/>
              <a:t>New-&gt;JSP</a:t>
            </a:r>
          </a:p>
          <a:p>
            <a:r>
              <a:rPr lang="en-US" dirty="0"/>
              <a:t>Give file name: </a:t>
            </a:r>
            <a:r>
              <a:rPr lang="en-US" dirty="0" err="1"/>
              <a:t>index.jsp</a:t>
            </a:r>
            <a:endParaRPr lang="en-US" dirty="0"/>
          </a:p>
          <a:p>
            <a:r>
              <a:rPr lang="en-US" dirty="0"/>
              <a:t>Click Next</a:t>
            </a:r>
          </a:p>
          <a:p>
            <a:r>
              <a:rPr lang="en-US" dirty="0"/>
              <a:t>Click Next </a:t>
            </a:r>
          </a:p>
          <a:p>
            <a:r>
              <a:rPr lang="en-US" dirty="0"/>
              <a:t>Click Finish</a:t>
            </a:r>
          </a:p>
          <a:p>
            <a:r>
              <a:rPr lang="en-US" dirty="0"/>
              <a:t>JSP gets added.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506" y="0"/>
            <a:ext cx="5621494" cy="36223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596" y="3258355"/>
            <a:ext cx="3271731" cy="35150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847531"/>
            <a:ext cx="7416793" cy="166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87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the JSP Page: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&lt;body&gt;</a:t>
            </a:r>
          </a:p>
          <a:p>
            <a:r>
              <a:rPr lang="en-US" dirty="0"/>
              <a:t>&lt;h1&gt;</a:t>
            </a:r>
            <a:r>
              <a:rPr lang="en-US" dirty="0" err="1"/>
              <a:t>HelloWorld</a:t>
            </a:r>
            <a:r>
              <a:rPr lang="en-US" dirty="0"/>
              <a:t>!&lt;/h1&gt;</a:t>
            </a:r>
          </a:p>
          <a:p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729618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917" y="232559"/>
            <a:ext cx="5217006" cy="1320800"/>
          </a:xfrm>
        </p:spPr>
        <p:txBody>
          <a:bodyPr/>
          <a:lstStyle/>
          <a:p>
            <a:r>
              <a:rPr lang="en-US" dirty="0"/>
              <a:t>Running the first 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039" y="1707345"/>
            <a:ext cx="8596668" cy="3726787"/>
          </a:xfrm>
        </p:spPr>
        <p:txBody>
          <a:bodyPr/>
          <a:lstStyle/>
          <a:p>
            <a:r>
              <a:rPr lang="en-US" dirty="0"/>
              <a:t>Once the JSP page is added, edit to add contents, then simply Run on Server</a:t>
            </a:r>
          </a:p>
          <a:p>
            <a:r>
              <a:rPr lang="en-US" dirty="0"/>
              <a:t>Click Next -&gt; Finish-&gt;Restart Server if needed.</a:t>
            </a:r>
          </a:p>
          <a:p>
            <a:r>
              <a:rPr lang="en-US" dirty="0"/>
              <a:t>Check the output in the browser or eclipse default browser.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369" y="2822843"/>
            <a:ext cx="6162675" cy="170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39" y="5030039"/>
            <a:ext cx="67246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1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Implicit Objects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355952"/>
              </p:ext>
            </p:extLst>
          </p:nvPr>
        </p:nvGraphicFramePr>
        <p:xfrm>
          <a:off x="300251" y="2078699"/>
          <a:ext cx="10713492" cy="4733141"/>
        </p:xfrm>
        <a:graphic>
          <a:graphicData uri="http://schemas.openxmlformats.org/drawingml/2006/table">
            <a:tbl>
              <a:tblPr/>
              <a:tblGrid>
                <a:gridCol w="2181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1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97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Object</a:t>
                      </a:r>
                    </a:p>
                  </a:txBody>
                  <a:tcPr marL="30324" marR="30324" marT="30324" marB="30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Description</a:t>
                      </a:r>
                    </a:p>
                  </a:txBody>
                  <a:tcPr marL="30324" marR="30324" marT="30324" marB="30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1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request</a:t>
                      </a:r>
                      <a:endParaRPr lang="en-US" sz="1800" dirty="0">
                        <a:effectLst/>
                      </a:endParaRPr>
                    </a:p>
                  </a:txBody>
                  <a:tcPr marL="30324" marR="30324" marT="30324" marB="3032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This is the 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HttpServletRequest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 object associated with the request.</a:t>
                      </a:r>
                    </a:p>
                  </a:txBody>
                  <a:tcPr marL="30324" marR="30324" marT="30324" marB="30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1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response</a:t>
                      </a:r>
                      <a:endParaRPr lang="en-US" sz="1800" dirty="0">
                        <a:effectLst/>
                      </a:endParaRPr>
                    </a:p>
                  </a:txBody>
                  <a:tcPr marL="30324" marR="30324" marT="30324" marB="3032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This is the 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HttpServletResponse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 object associated with the response to the client.</a:t>
                      </a:r>
                    </a:p>
                  </a:txBody>
                  <a:tcPr marL="30324" marR="30324" marT="30324" marB="30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1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out</a:t>
                      </a:r>
                      <a:endParaRPr lang="en-US" sz="1800" dirty="0">
                        <a:effectLst/>
                      </a:endParaRPr>
                    </a:p>
                  </a:txBody>
                  <a:tcPr marL="30324" marR="30324" marT="30324" marB="3032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This is the 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PrintWriter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 object used to send output to the client.</a:t>
                      </a:r>
                    </a:p>
                  </a:txBody>
                  <a:tcPr marL="30324" marR="30324" marT="30324" marB="30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session</a:t>
                      </a:r>
                      <a:endParaRPr lang="en-US" sz="1800" dirty="0">
                        <a:effectLst/>
                      </a:endParaRPr>
                    </a:p>
                  </a:txBody>
                  <a:tcPr marL="30324" marR="30324" marT="30324" marB="3032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This is the 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HttpSession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 object associated with the request.</a:t>
                      </a:r>
                    </a:p>
                  </a:txBody>
                  <a:tcPr marL="30324" marR="30324" marT="30324" marB="30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14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application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324" marR="30324" marT="30324" marB="3032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This is the 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ServletContext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 object associated with the application context.</a:t>
                      </a:r>
                    </a:p>
                  </a:txBody>
                  <a:tcPr marL="30324" marR="30324" marT="30324" marB="30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1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Config</a:t>
                      </a:r>
                      <a:endParaRPr lang="en-US" sz="1800" dirty="0">
                        <a:effectLst/>
                      </a:endParaRPr>
                    </a:p>
                  </a:txBody>
                  <a:tcPr marL="30324" marR="30324" marT="30324" marB="3032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This is the 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ServletConfig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 object associated with the page.</a:t>
                      </a:r>
                    </a:p>
                  </a:txBody>
                  <a:tcPr marL="30324" marR="30324" marT="30324" marB="30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14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pageContext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324" marR="30324" marT="30324" marB="3032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This encapsulates use of server-specific features like higher performance 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JspWriters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30324" marR="30324" marT="30324" marB="30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73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Page</a:t>
                      </a:r>
                      <a:endParaRPr lang="en-US" sz="1800" dirty="0">
                        <a:effectLst/>
                      </a:endParaRPr>
                    </a:p>
                  </a:txBody>
                  <a:tcPr marL="30324" marR="30324" marT="30324" marB="3032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This is simply a synonym for 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this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, and is used to call the methods defined by the translated servlet class.</a:t>
                      </a:r>
                    </a:p>
                  </a:txBody>
                  <a:tcPr marL="30324" marR="30324" marT="30324" marB="30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1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exception</a:t>
                      </a:r>
                      <a:endParaRPr lang="en-US" sz="1800" dirty="0">
                        <a:effectLst/>
                      </a:endParaRPr>
                    </a:p>
                  </a:txBody>
                  <a:tcPr marL="30324" marR="30324" marT="30324" marB="3032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The 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Exception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 object allows the exception data to be accessed by designated JSP.</a:t>
                      </a:r>
                    </a:p>
                  </a:txBody>
                  <a:tcPr marL="30324" marR="30324" marT="30324" marB="30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4479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9618</TotalTime>
  <Words>1266</Words>
  <Application>Microsoft Office PowerPoint</Application>
  <PresentationFormat>Widescreen</PresentationFormat>
  <Paragraphs>185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</vt:lpstr>
      <vt:lpstr>Advance Java</vt:lpstr>
      <vt:lpstr>JSP</vt:lpstr>
      <vt:lpstr>Step 1: Add server to Eclipse</vt:lpstr>
      <vt:lpstr>Step 2: Add Tomcat 7/9 server..</vt:lpstr>
      <vt:lpstr>Add a Dynamic Web Project: First JSP Project</vt:lpstr>
      <vt:lpstr>Add JSP to JSPEx1 Project</vt:lpstr>
      <vt:lpstr>Edit the JSP Page:</vt:lpstr>
      <vt:lpstr>Running the first JSP</vt:lpstr>
      <vt:lpstr>JSP Implicit Objects</vt:lpstr>
      <vt:lpstr>Session</vt:lpstr>
      <vt:lpstr>Control-Flow Statements</vt:lpstr>
      <vt:lpstr>Example: if..else</vt:lpstr>
      <vt:lpstr>Example: Switch..case</vt:lpstr>
      <vt:lpstr>Example: Loops</vt:lpstr>
      <vt:lpstr>JSP Directives</vt:lpstr>
      <vt:lpstr>import</vt:lpstr>
      <vt:lpstr>Example: page directive using “import</vt:lpstr>
      <vt:lpstr>End of JSP Basics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ISHU</dc:creator>
  <cp:lastModifiedBy>Monica Gupta</cp:lastModifiedBy>
  <cp:revision>614</cp:revision>
  <dcterms:created xsi:type="dcterms:W3CDTF">2014-11-13T11:13:52Z</dcterms:created>
  <dcterms:modified xsi:type="dcterms:W3CDTF">2024-07-06T08:52:06Z</dcterms:modified>
</cp:coreProperties>
</file>