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7" r:id="rId1"/>
  </p:sldMasterIdLst>
  <p:notesMasterIdLst>
    <p:notesMasterId r:id="rId40"/>
  </p:notesMasterIdLst>
  <p:sldIdLst>
    <p:sldId id="277" r:id="rId2"/>
    <p:sldId id="285" r:id="rId3"/>
    <p:sldId id="449" r:id="rId4"/>
    <p:sldId id="455" r:id="rId5"/>
    <p:sldId id="289" r:id="rId6"/>
    <p:sldId id="292" r:id="rId7"/>
    <p:sldId id="474" r:id="rId8"/>
    <p:sldId id="475" r:id="rId9"/>
    <p:sldId id="476" r:id="rId10"/>
    <p:sldId id="478" r:id="rId11"/>
    <p:sldId id="477" r:id="rId12"/>
    <p:sldId id="479" r:id="rId13"/>
    <p:sldId id="382" r:id="rId14"/>
    <p:sldId id="383" r:id="rId15"/>
    <p:sldId id="468" r:id="rId16"/>
    <p:sldId id="480" r:id="rId17"/>
    <p:sldId id="481" r:id="rId18"/>
    <p:sldId id="482" r:id="rId19"/>
    <p:sldId id="411" r:id="rId20"/>
    <p:sldId id="556" r:id="rId21"/>
    <p:sldId id="557" r:id="rId22"/>
    <p:sldId id="558" r:id="rId23"/>
    <p:sldId id="559" r:id="rId24"/>
    <p:sldId id="561" r:id="rId25"/>
    <p:sldId id="563" r:id="rId26"/>
    <p:sldId id="564" r:id="rId27"/>
    <p:sldId id="565" r:id="rId28"/>
    <p:sldId id="566" r:id="rId29"/>
    <p:sldId id="567" r:id="rId30"/>
    <p:sldId id="568" r:id="rId31"/>
    <p:sldId id="571" r:id="rId32"/>
    <p:sldId id="574" r:id="rId33"/>
    <p:sldId id="575" r:id="rId34"/>
    <p:sldId id="576" r:id="rId35"/>
    <p:sldId id="577" r:id="rId36"/>
    <p:sldId id="579" r:id="rId37"/>
    <p:sldId id="580" r:id="rId38"/>
    <p:sldId id="43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47" autoAdjust="0"/>
    <p:restoredTop sz="95179" autoAdjust="0"/>
  </p:normalViewPr>
  <p:slideViewPr>
    <p:cSldViewPr snapToGrid="0">
      <p:cViewPr varScale="1">
        <p:scale>
          <a:sx n="77" d="100"/>
          <a:sy n="77" d="100"/>
        </p:scale>
        <p:origin x="55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FC4C3-B3FE-4156-9ED6-23BEFD003458}" type="datetimeFigureOut">
              <a:rPr lang="en-US" smtClean="0"/>
              <a:t>7/6/2024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58F168-AE1B-462B-97C1-72798CF713C5}" type="slidenum">
              <a:rPr lang="en-US" smtClean="0"/>
              <a:t>‹#›</a:t>
            </a:fld>
            <a:endParaRPr lang="en-US"/>
          </a:p>
        </p:txBody>
      </p:sp>
    </p:spTree>
    <p:extLst>
      <p:ext uri="{BB962C8B-B14F-4D97-AF65-F5344CB8AC3E}">
        <p14:creationId xmlns:p14="http://schemas.microsoft.com/office/powerpoint/2010/main" val="22946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372D4E-682B-4D3B-B836-ECE012478497}" type="slidenum">
              <a:rPr lang="en-US"/>
              <a:pPr/>
              <a:t>2</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53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1E7FDE-3C56-41AB-AFCC-99EE43D19383}" type="slidenum">
              <a:rPr lang="en-US"/>
              <a:pPr/>
              <a:t>25</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0714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514818-F75D-469C-A3A5-9A45F3FAF395}" type="slidenum">
              <a:rPr lang="en-US"/>
              <a:pPr/>
              <a:t>26</a:t>
            </a:fld>
            <a:endParaRPr lang="en-US"/>
          </a:p>
        </p:txBody>
      </p:sp>
      <p:sp>
        <p:nvSpPr>
          <p:cNvPr id="253954" name="Rectangle 1026"/>
          <p:cNvSpPr>
            <a:spLocks noGrp="1" noRot="1" noChangeAspect="1" noChangeArrowheads="1"/>
          </p:cNvSpPr>
          <p:nvPr>
            <p:ph type="sldImg"/>
          </p:nvPr>
        </p:nvSpPr>
        <p:spPr bwMode="auto">
          <a:xfrm>
            <a:off x="141288" y="765175"/>
            <a:ext cx="6527800" cy="3671888"/>
          </a:xfrm>
          <a:prstGeom prst="rect">
            <a:avLst/>
          </a:prstGeom>
          <a:solidFill>
            <a:srgbClr val="FFFFFF"/>
          </a:solidFill>
          <a:ln>
            <a:solidFill>
              <a:srgbClr val="000000"/>
            </a:solidFill>
            <a:miter lim="800000"/>
            <a:headEnd/>
            <a:tailEnd/>
          </a:ln>
        </p:spPr>
      </p:sp>
      <p:sp>
        <p:nvSpPr>
          <p:cNvPr id="253955" name="Rectangle 1027"/>
          <p:cNvSpPr>
            <a:spLocks noGrp="1" noChangeArrowheads="1"/>
          </p:cNvSpPr>
          <p:nvPr>
            <p:ph type="body" idx="1"/>
          </p:nvPr>
        </p:nvSpPr>
        <p:spPr bwMode="auto">
          <a:xfrm>
            <a:off x="928689" y="4743450"/>
            <a:ext cx="4956175" cy="4437063"/>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277212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84153-5D06-4268-81B0-C14D9D72AAD2}" type="slidenum">
              <a:rPr lang="en-US"/>
              <a:pPr/>
              <a:t>28</a:t>
            </a:fld>
            <a:endParaRPr lang="en-US"/>
          </a:p>
        </p:txBody>
      </p:sp>
      <p:sp>
        <p:nvSpPr>
          <p:cNvPr id="256002" name="Rectangle 1026"/>
          <p:cNvSpPr>
            <a:spLocks noGrp="1" noRot="1" noChangeAspect="1" noChangeArrowheads="1"/>
          </p:cNvSpPr>
          <p:nvPr>
            <p:ph type="sldImg"/>
          </p:nvPr>
        </p:nvSpPr>
        <p:spPr bwMode="auto">
          <a:xfrm>
            <a:off x="141288" y="765175"/>
            <a:ext cx="6527800" cy="3671888"/>
          </a:xfrm>
          <a:prstGeom prst="rect">
            <a:avLst/>
          </a:prstGeom>
          <a:solidFill>
            <a:srgbClr val="FFFFFF"/>
          </a:solidFill>
          <a:ln>
            <a:solidFill>
              <a:srgbClr val="000000"/>
            </a:solidFill>
            <a:miter lim="800000"/>
            <a:headEnd/>
            <a:tailEnd/>
          </a:ln>
        </p:spPr>
      </p:sp>
      <p:sp>
        <p:nvSpPr>
          <p:cNvPr id="256003" name="Rectangle 1027"/>
          <p:cNvSpPr>
            <a:spLocks noGrp="1" noChangeArrowheads="1"/>
          </p:cNvSpPr>
          <p:nvPr>
            <p:ph type="body" idx="1"/>
          </p:nvPr>
        </p:nvSpPr>
        <p:spPr bwMode="auto">
          <a:xfrm>
            <a:off x="928689" y="4743450"/>
            <a:ext cx="4956175" cy="4437063"/>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228298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Aditya: Java Control Panel + 5</a:t>
            </a:r>
          </a:p>
        </p:txBody>
      </p:sp>
      <p:sp>
        <p:nvSpPr>
          <p:cNvPr id="4" name="Slide Number Placeholder 3"/>
          <p:cNvSpPr>
            <a:spLocks noGrp="1"/>
          </p:cNvSpPr>
          <p:nvPr>
            <p:ph type="sldNum" sz="quarter" idx="10"/>
          </p:nvPr>
        </p:nvSpPr>
        <p:spPr/>
        <p:txBody>
          <a:bodyPr/>
          <a:lstStyle/>
          <a:p>
            <a:fld id="{7358F168-AE1B-462B-97C1-72798CF713C5}" type="slidenum">
              <a:rPr lang="en-US" smtClean="0"/>
              <a:t>30</a:t>
            </a:fld>
            <a:endParaRPr lang="en-US"/>
          </a:p>
        </p:txBody>
      </p:sp>
    </p:spTree>
    <p:extLst>
      <p:ext uri="{BB962C8B-B14F-4D97-AF65-F5344CB8AC3E}">
        <p14:creationId xmlns:p14="http://schemas.microsoft.com/office/powerpoint/2010/main" val="1323319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CAC987-8468-435D-8500-A514C852A408}" type="slidenum">
              <a:rPr lang="en-US"/>
              <a:pPr/>
              <a:t>35</a:t>
            </a:fld>
            <a:endParaRPr lang="en-US"/>
          </a:p>
        </p:txBody>
      </p:sp>
      <p:sp>
        <p:nvSpPr>
          <p:cNvPr id="258050" name="Rectangle 2"/>
          <p:cNvSpPr>
            <a:spLocks noGrp="1" noRot="1" noChangeAspect="1" noChangeArrowheads="1"/>
          </p:cNvSpPr>
          <p:nvPr>
            <p:ph type="sldImg"/>
          </p:nvPr>
        </p:nvSpPr>
        <p:spPr bwMode="auto">
          <a:xfrm>
            <a:off x="141288" y="765175"/>
            <a:ext cx="6527800" cy="3671888"/>
          </a:xfrm>
          <a:prstGeom prst="rect">
            <a:avLst/>
          </a:prstGeom>
          <a:solidFill>
            <a:srgbClr val="FFFFFF"/>
          </a:solidFill>
          <a:ln>
            <a:solidFill>
              <a:srgbClr val="000000"/>
            </a:solidFill>
            <a:miter lim="800000"/>
            <a:headEnd/>
            <a:tailEnd/>
          </a:ln>
        </p:spPr>
      </p:sp>
      <p:sp>
        <p:nvSpPr>
          <p:cNvPr id="258051" name="Rectangle 3"/>
          <p:cNvSpPr>
            <a:spLocks noGrp="1" noChangeArrowheads="1"/>
          </p:cNvSpPr>
          <p:nvPr>
            <p:ph type="body" idx="1"/>
          </p:nvPr>
        </p:nvSpPr>
        <p:spPr bwMode="auto">
          <a:xfrm>
            <a:off x="928689" y="4743450"/>
            <a:ext cx="4956175" cy="4437063"/>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767406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DA2B95-3DD2-406D-9470-0EA6646A14EC}"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5CC2E-EAB0-49BC-B23E-F34759A2E36E}" type="slidenum">
              <a:rPr lang="en-US" smtClean="0"/>
              <a:t>‹#›</a:t>
            </a:fld>
            <a:endParaRPr lang="en-US"/>
          </a:p>
        </p:txBody>
      </p:sp>
    </p:spTree>
    <p:extLst>
      <p:ext uri="{BB962C8B-B14F-4D97-AF65-F5344CB8AC3E}">
        <p14:creationId xmlns:p14="http://schemas.microsoft.com/office/powerpoint/2010/main" val="280352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A2B95-3DD2-406D-9470-0EA6646A14EC}"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5CC2E-EAB0-49BC-B23E-F34759A2E36E}" type="slidenum">
              <a:rPr lang="en-US" smtClean="0"/>
              <a:t>‹#›</a:t>
            </a:fld>
            <a:endParaRPr lang="en-US"/>
          </a:p>
        </p:txBody>
      </p:sp>
    </p:spTree>
    <p:extLst>
      <p:ext uri="{BB962C8B-B14F-4D97-AF65-F5344CB8AC3E}">
        <p14:creationId xmlns:p14="http://schemas.microsoft.com/office/powerpoint/2010/main" val="2468372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A2B95-3DD2-406D-9470-0EA6646A14EC}"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5CC2E-EAB0-49BC-B23E-F34759A2E36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915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A2B95-3DD2-406D-9470-0EA6646A14EC}"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5CC2E-EAB0-49BC-B23E-F34759A2E36E}" type="slidenum">
              <a:rPr lang="en-US" smtClean="0"/>
              <a:t>‹#›</a:t>
            </a:fld>
            <a:endParaRPr lang="en-US"/>
          </a:p>
        </p:txBody>
      </p:sp>
    </p:spTree>
    <p:extLst>
      <p:ext uri="{BB962C8B-B14F-4D97-AF65-F5344CB8AC3E}">
        <p14:creationId xmlns:p14="http://schemas.microsoft.com/office/powerpoint/2010/main" val="568715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A2B95-3DD2-406D-9470-0EA6646A14EC}"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5CC2E-EAB0-49BC-B23E-F34759A2E36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6182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A2B95-3DD2-406D-9470-0EA6646A14EC}"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5CC2E-EAB0-49BC-B23E-F34759A2E36E}" type="slidenum">
              <a:rPr lang="en-US" smtClean="0"/>
              <a:t>‹#›</a:t>
            </a:fld>
            <a:endParaRPr lang="en-US"/>
          </a:p>
        </p:txBody>
      </p:sp>
    </p:spTree>
    <p:extLst>
      <p:ext uri="{BB962C8B-B14F-4D97-AF65-F5344CB8AC3E}">
        <p14:creationId xmlns:p14="http://schemas.microsoft.com/office/powerpoint/2010/main" val="3985895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A2B95-3DD2-406D-9470-0EA6646A14EC}"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5CC2E-EAB0-49BC-B23E-F34759A2E36E}" type="slidenum">
              <a:rPr lang="en-US" smtClean="0"/>
              <a:t>‹#›</a:t>
            </a:fld>
            <a:endParaRPr lang="en-US"/>
          </a:p>
        </p:txBody>
      </p:sp>
    </p:spTree>
    <p:extLst>
      <p:ext uri="{BB962C8B-B14F-4D97-AF65-F5344CB8AC3E}">
        <p14:creationId xmlns:p14="http://schemas.microsoft.com/office/powerpoint/2010/main" val="320740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A2B95-3DD2-406D-9470-0EA6646A14EC}"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5CC2E-EAB0-49BC-B23E-F34759A2E36E}" type="slidenum">
              <a:rPr lang="en-US" smtClean="0"/>
              <a:t>‹#›</a:t>
            </a:fld>
            <a:endParaRPr lang="en-US"/>
          </a:p>
        </p:txBody>
      </p:sp>
    </p:spTree>
    <p:extLst>
      <p:ext uri="{BB962C8B-B14F-4D97-AF65-F5344CB8AC3E}">
        <p14:creationId xmlns:p14="http://schemas.microsoft.com/office/powerpoint/2010/main" val="128099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A2B95-3DD2-406D-9470-0EA6646A14EC}"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5CC2E-EAB0-49BC-B23E-F34759A2E36E}" type="slidenum">
              <a:rPr lang="en-US" smtClean="0"/>
              <a:t>‹#›</a:t>
            </a:fld>
            <a:endParaRPr lang="en-US"/>
          </a:p>
        </p:txBody>
      </p:sp>
    </p:spTree>
    <p:extLst>
      <p:ext uri="{BB962C8B-B14F-4D97-AF65-F5344CB8AC3E}">
        <p14:creationId xmlns:p14="http://schemas.microsoft.com/office/powerpoint/2010/main" val="3184004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A2B95-3DD2-406D-9470-0EA6646A14EC}"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5CC2E-EAB0-49BC-B23E-F34759A2E36E}" type="slidenum">
              <a:rPr lang="en-US" smtClean="0"/>
              <a:t>‹#›</a:t>
            </a:fld>
            <a:endParaRPr lang="en-US"/>
          </a:p>
        </p:txBody>
      </p:sp>
    </p:spTree>
    <p:extLst>
      <p:ext uri="{BB962C8B-B14F-4D97-AF65-F5344CB8AC3E}">
        <p14:creationId xmlns:p14="http://schemas.microsoft.com/office/powerpoint/2010/main" val="3303957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DA2B95-3DD2-406D-9470-0EA6646A14EC}"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5CC2E-EAB0-49BC-B23E-F34759A2E36E}" type="slidenum">
              <a:rPr lang="en-US" smtClean="0"/>
              <a:t>‹#›</a:t>
            </a:fld>
            <a:endParaRPr lang="en-US"/>
          </a:p>
        </p:txBody>
      </p:sp>
    </p:spTree>
    <p:extLst>
      <p:ext uri="{BB962C8B-B14F-4D97-AF65-F5344CB8AC3E}">
        <p14:creationId xmlns:p14="http://schemas.microsoft.com/office/powerpoint/2010/main" val="307097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DA2B95-3DD2-406D-9470-0EA6646A14EC}" type="datetimeFigureOut">
              <a:rPr lang="en-US" smtClean="0"/>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85CC2E-EAB0-49BC-B23E-F34759A2E36E}" type="slidenum">
              <a:rPr lang="en-US" smtClean="0"/>
              <a:t>‹#›</a:t>
            </a:fld>
            <a:endParaRPr lang="en-US"/>
          </a:p>
        </p:txBody>
      </p:sp>
    </p:spTree>
    <p:extLst>
      <p:ext uri="{BB962C8B-B14F-4D97-AF65-F5344CB8AC3E}">
        <p14:creationId xmlns:p14="http://schemas.microsoft.com/office/powerpoint/2010/main" val="373849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DA2B95-3DD2-406D-9470-0EA6646A14EC}" type="datetimeFigureOut">
              <a:rPr lang="en-US" smtClean="0"/>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85CC2E-EAB0-49BC-B23E-F34759A2E36E}" type="slidenum">
              <a:rPr lang="en-US" smtClean="0"/>
              <a:t>‹#›</a:t>
            </a:fld>
            <a:endParaRPr lang="en-US"/>
          </a:p>
        </p:txBody>
      </p:sp>
    </p:spTree>
    <p:extLst>
      <p:ext uri="{BB962C8B-B14F-4D97-AF65-F5344CB8AC3E}">
        <p14:creationId xmlns:p14="http://schemas.microsoft.com/office/powerpoint/2010/main" val="377913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A2B95-3DD2-406D-9470-0EA6646A14EC}" type="datetimeFigureOut">
              <a:rPr lang="en-US" smtClean="0"/>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85CC2E-EAB0-49BC-B23E-F34759A2E36E}" type="slidenum">
              <a:rPr lang="en-US" smtClean="0"/>
              <a:t>‹#›</a:t>
            </a:fld>
            <a:endParaRPr lang="en-US"/>
          </a:p>
        </p:txBody>
      </p:sp>
    </p:spTree>
    <p:extLst>
      <p:ext uri="{BB962C8B-B14F-4D97-AF65-F5344CB8AC3E}">
        <p14:creationId xmlns:p14="http://schemas.microsoft.com/office/powerpoint/2010/main" val="154151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DA2B95-3DD2-406D-9470-0EA6646A14EC}"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5CC2E-EAB0-49BC-B23E-F34759A2E36E}" type="slidenum">
              <a:rPr lang="en-US" smtClean="0"/>
              <a:t>‹#›</a:t>
            </a:fld>
            <a:endParaRPr lang="en-US"/>
          </a:p>
        </p:txBody>
      </p:sp>
    </p:spTree>
    <p:extLst>
      <p:ext uri="{BB962C8B-B14F-4D97-AF65-F5344CB8AC3E}">
        <p14:creationId xmlns:p14="http://schemas.microsoft.com/office/powerpoint/2010/main" val="3233997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5CC2E-EAB0-49BC-B23E-F34759A2E36E}" type="slidenum">
              <a:rPr lang="en-US" smtClean="0"/>
              <a:t>‹#›</a:t>
            </a:fld>
            <a:endParaRPr lang="en-US"/>
          </a:p>
        </p:txBody>
      </p:sp>
      <p:sp>
        <p:nvSpPr>
          <p:cNvPr id="5" name="Date Placeholder 4"/>
          <p:cNvSpPr>
            <a:spLocks noGrp="1"/>
          </p:cNvSpPr>
          <p:nvPr>
            <p:ph type="dt" sz="half" idx="10"/>
          </p:nvPr>
        </p:nvSpPr>
        <p:spPr/>
        <p:txBody>
          <a:bodyPr/>
          <a:lstStyle/>
          <a:p>
            <a:fld id="{BFDA2B95-3DD2-406D-9470-0EA6646A14EC}" type="datetimeFigureOut">
              <a:rPr lang="en-US" smtClean="0"/>
              <a:t>7/6/2024</a:t>
            </a:fld>
            <a:endParaRPr lang="en-US"/>
          </a:p>
        </p:txBody>
      </p:sp>
    </p:spTree>
    <p:extLst>
      <p:ext uri="{BB962C8B-B14F-4D97-AF65-F5344CB8AC3E}">
        <p14:creationId xmlns:p14="http://schemas.microsoft.com/office/powerpoint/2010/main" val="98989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DA2B95-3DD2-406D-9470-0EA6646A14EC}" type="datetimeFigureOut">
              <a:rPr lang="en-US" smtClean="0"/>
              <a:t>7/6/2024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85CC2E-EAB0-49BC-B23E-F34759A2E36E}" type="slidenum">
              <a:rPr lang="en-US" smtClean="0"/>
              <a:t>‹#›</a:t>
            </a:fld>
            <a:endParaRPr lang="en-US"/>
          </a:p>
        </p:txBody>
      </p:sp>
    </p:spTree>
    <p:extLst>
      <p:ext uri="{BB962C8B-B14F-4D97-AF65-F5344CB8AC3E}">
        <p14:creationId xmlns:p14="http://schemas.microsoft.com/office/powerpoint/2010/main" val="2961914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tomcat.apache.org/download-90.cgi"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Advance Java</a:t>
            </a:r>
            <a:endParaRPr lang="en-US" dirty="0"/>
          </a:p>
        </p:txBody>
      </p:sp>
      <p:sp>
        <p:nvSpPr>
          <p:cNvPr id="3" name="Subtitle 2"/>
          <p:cNvSpPr>
            <a:spLocks noGrp="1"/>
          </p:cNvSpPr>
          <p:nvPr>
            <p:ph type="subTitle" idx="1"/>
          </p:nvPr>
        </p:nvSpPr>
        <p:spPr/>
        <p:txBody>
          <a:bodyPr/>
          <a:lstStyle/>
          <a:p>
            <a:r>
              <a:rPr lang="en-US" dirty="0"/>
              <a:t>Training</a:t>
            </a:r>
          </a:p>
        </p:txBody>
      </p:sp>
    </p:spTree>
    <p:extLst>
      <p:ext uri="{BB962C8B-B14F-4D97-AF65-F5344CB8AC3E}">
        <p14:creationId xmlns:p14="http://schemas.microsoft.com/office/powerpoint/2010/main" val="3493002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281"/>
            <a:ext cx="5395920" cy="918949"/>
          </a:xfrm>
        </p:spPr>
        <p:txBody>
          <a:bodyPr>
            <a:normAutofit fontScale="90000"/>
          </a:bodyPr>
          <a:lstStyle/>
          <a:p>
            <a:r>
              <a:rPr lang="en-US" sz="2800" dirty="0"/>
              <a:t>Add Servlet-</a:t>
            </a:r>
            <a:r>
              <a:rPr lang="en-US" sz="2800" dirty="0" err="1"/>
              <a:t>api</a:t>
            </a:r>
            <a:r>
              <a:rPr lang="en-US" sz="2800" dirty="0"/>
              <a:t> jar from apache to ServletEx1 project</a:t>
            </a:r>
          </a:p>
        </p:txBody>
      </p:sp>
      <p:sp>
        <p:nvSpPr>
          <p:cNvPr id="3" name="Content Placeholder 2"/>
          <p:cNvSpPr>
            <a:spLocks noGrp="1"/>
          </p:cNvSpPr>
          <p:nvPr>
            <p:ph idx="1"/>
          </p:nvPr>
        </p:nvSpPr>
        <p:spPr>
          <a:xfrm>
            <a:off x="343149" y="1176740"/>
            <a:ext cx="6378559" cy="2598524"/>
          </a:xfrm>
        </p:spPr>
        <p:txBody>
          <a:bodyPr>
            <a:normAutofit fontScale="92500" lnSpcReduction="20000"/>
          </a:bodyPr>
          <a:lstStyle/>
          <a:p>
            <a:r>
              <a:rPr lang="en-US" dirty="0"/>
              <a:t>Right click project ServletEx1-&gt;Build Path-&gt;Configure Build Path</a:t>
            </a:r>
          </a:p>
          <a:p>
            <a:r>
              <a:rPr lang="en-US" dirty="0"/>
              <a:t>Select Library Tab</a:t>
            </a:r>
          </a:p>
          <a:p>
            <a:r>
              <a:rPr lang="en-US" dirty="0"/>
              <a:t>Click Add External jar</a:t>
            </a:r>
          </a:p>
          <a:p>
            <a:r>
              <a:rPr lang="en-US" dirty="0"/>
              <a:t>Locate the Tomcat-home/lib directory</a:t>
            </a:r>
          </a:p>
          <a:p>
            <a:r>
              <a:rPr lang="en-US" dirty="0"/>
              <a:t>Select servlet-api.jar</a:t>
            </a:r>
          </a:p>
          <a:p>
            <a:r>
              <a:rPr lang="en-US" dirty="0"/>
              <a:t>Click open</a:t>
            </a:r>
          </a:p>
          <a:p>
            <a:r>
              <a:rPr lang="en-US" dirty="0"/>
              <a:t>Click Apply and close </a:t>
            </a:r>
          </a:p>
        </p:txBody>
      </p:sp>
      <p:pic>
        <p:nvPicPr>
          <p:cNvPr id="4" name="Picture 3"/>
          <p:cNvPicPr>
            <a:picLocks noChangeAspect="1"/>
          </p:cNvPicPr>
          <p:nvPr/>
        </p:nvPicPr>
        <p:blipFill>
          <a:blip r:embed="rId2"/>
          <a:stretch>
            <a:fillRect/>
          </a:stretch>
        </p:blipFill>
        <p:spPr>
          <a:xfrm>
            <a:off x="566026" y="3914775"/>
            <a:ext cx="6010275" cy="2943225"/>
          </a:xfrm>
          <a:prstGeom prst="rect">
            <a:avLst/>
          </a:prstGeom>
        </p:spPr>
      </p:pic>
      <p:pic>
        <p:nvPicPr>
          <p:cNvPr id="5" name="Picture 4"/>
          <p:cNvPicPr>
            <a:picLocks noChangeAspect="1"/>
          </p:cNvPicPr>
          <p:nvPr/>
        </p:nvPicPr>
        <p:blipFill>
          <a:blip r:embed="rId3"/>
          <a:stretch>
            <a:fillRect/>
          </a:stretch>
        </p:blipFill>
        <p:spPr>
          <a:xfrm>
            <a:off x="6867116" y="1978713"/>
            <a:ext cx="5324884" cy="4879287"/>
          </a:xfrm>
          <a:prstGeom prst="rect">
            <a:avLst/>
          </a:prstGeom>
        </p:spPr>
      </p:pic>
      <p:pic>
        <p:nvPicPr>
          <p:cNvPr id="6" name="Picture 5"/>
          <p:cNvPicPr>
            <a:picLocks noChangeAspect="1"/>
          </p:cNvPicPr>
          <p:nvPr/>
        </p:nvPicPr>
        <p:blipFill>
          <a:blip r:embed="rId4"/>
          <a:stretch>
            <a:fillRect/>
          </a:stretch>
        </p:blipFill>
        <p:spPr>
          <a:xfrm>
            <a:off x="7089395" y="197834"/>
            <a:ext cx="4880325" cy="1511063"/>
          </a:xfrm>
          <a:prstGeom prst="rect">
            <a:avLst/>
          </a:prstGeom>
        </p:spPr>
      </p:pic>
    </p:spTree>
    <p:extLst>
      <p:ext uri="{BB962C8B-B14F-4D97-AF65-F5344CB8AC3E}">
        <p14:creationId xmlns:p14="http://schemas.microsoft.com/office/powerpoint/2010/main" val="6001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Servlet to ServletEx1 Project</a:t>
            </a:r>
          </a:p>
        </p:txBody>
      </p:sp>
      <p:sp>
        <p:nvSpPr>
          <p:cNvPr id="3" name="Content Placeholder 2"/>
          <p:cNvSpPr>
            <a:spLocks noGrp="1"/>
          </p:cNvSpPr>
          <p:nvPr>
            <p:ph idx="1"/>
          </p:nvPr>
        </p:nvSpPr>
        <p:spPr>
          <a:xfrm>
            <a:off x="677334" y="1493949"/>
            <a:ext cx="6109832" cy="4547413"/>
          </a:xfrm>
        </p:spPr>
        <p:txBody>
          <a:bodyPr>
            <a:normAutofit/>
          </a:bodyPr>
          <a:lstStyle/>
          <a:p>
            <a:r>
              <a:rPr lang="en-US" sz="2000" dirty="0"/>
              <a:t>Right-click ServletEx1 project</a:t>
            </a:r>
          </a:p>
          <a:p>
            <a:r>
              <a:rPr lang="en-US" sz="2000" dirty="0"/>
              <a:t>New-&gt;Servlet</a:t>
            </a:r>
          </a:p>
          <a:p>
            <a:r>
              <a:rPr lang="en-US" sz="2000" dirty="0"/>
              <a:t>Give Package name : </a:t>
            </a:r>
            <a:r>
              <a:rPr lang="en-US" sz="2000" dirty="0" err="1"/>
              <a:t>firstServ</a:t>
            </a:r>
            <a:endParaRPr lang="en-US" sz="2000" dirty="0"/>
          </a:p>
          <a:p>
            <a:r>
              <a:rPr lang="en-US" sz="2000" dirty="0"/>
              <a:t>Give class name: Servlet1</a:t>
            </a:r>
          </a:p>
          <a:p>
            <a:r>
              <a:rPr lang="en-US" sz="2000" dirty="0"/>
              <a:t>Click Next</a:t>
            </a:r>
          </a:p>
          <a:p>
            <a:r>
              <a:rPr lang="en-US" sz="2000" dirty="0"/>
              <a:t>Click Next </a:t>
            </a:r>
          </a:p>
          <a:p>
            <a:r>
              <a:rPr lang="en-US" sz="2000" dirty="0"/>
              <a:t>Click Finish</a:t>
            </a:r>
          </a:p>
          <a:p>
            <a:r>
              <a:rPr lang="en-US" sz="2000" dirty="0"/>
              <a:t>Servlet gets added.</a:t>
            </a:r>
          </a:p>
          <a:p>
            <a:endParaRPr lang="en-US" sz="2000" dirty="0"/>
          </a:p>
          <a:p>
            <a:endParaRPr lang="en-US" sz="2000" dirty="0"/>
          </a:p>
        </p:txBody>
      </p:sp>
      <p:pic>
        <p:nvPicPr>
          <p:cNvPr id="4" name="Picture 3"/>
          <p:cNvPicPr>
            <a:picLocks noChangeAspect="1"/>
          </p:cNvPicPr>
          <p:nvPr/>
        </p:nvPicPr>
        <p:blipFill>
          <a:blip r:embed="rId2"/>
          <a:stretch>
            <a:fillRect/>
          </a:stretch>
        </p:blipFill>
        <p:spPr>
          <a:xfrm>
            <a:off x="8146425" y="0"/>
            <a:ext cx="4045575" cy="3485510"/>
          </a:xfrm>
          <a:prstGeom prst="rect">
            <a:avLst/>
          </a:prstGeom>
        </p:spPr>
      </p:pic>
      <p:pic>
        <p:nvPicPr>
          <p:cNvPr id="5" name="Picture 4"/>
          <p:cNvPicPr>
            <a:picLocks noChangeAspect="1"/>
          </p:cNvPicPr>
          <p:nvPr/>
        </p:nvPicPr>
        <p:blipFill>
          <a:blip r:embed="rId3"/>
          <a:stretch>
            <a:fillRect/>
          </a:stretch>
        </p:blipFill>
        <p:spPr>
          <a:xfrm>
            <a:off x="7944075" y="3592868"/>
            <a:ext cx="4247925" cy="3142301"/>
          </a:xfrm>
          <a:prstGeom prst="rect">
            <a:avLst/>
          </a:prstGeom>
        </p:spPr>
      </p:pic>
    </p:spTree>
    <p:extLst>
      <p:ext uri="{BB962C8B-B14F-4D97-AF65-F5344CB8AC3E}">
        <p14:creationId xmlns:p14="http://schemas.microsoft.com/office/powerpoint/2010/main" val="1752065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917" y="232559"/>
            <a:ext cx="5217006" cy="1320800"/>
          </a:xfrm>
        </p:spPr>
        <p:txBody>
          <a:bodyPr/>
          <a:lstStyle/>
          <a:p>
            <a:r>
              <a:rPr lang="en-US" dirty="0"/>
              <a:t>Running the first Servlet</a:t>
            </a:r>
          </a:p>
        </p:txBody>
      </p:sp>
      <p:sp>
        <p:nvSpPr>
          <p:cNvPr id="3" name="Content Placeholder 2"/>
          <p:cNvSpPr>
            <a:spLocks noGrp="1"/>
          </p:cNvSpPr>
          <p:nvPr>
            <p:ph idx="1"/>
          </p:nvPr>
        </p:nvSpPr>
        <p:spPr>
          <a:xfrm>
            <a:off x="585644" y="1394940"/>
            <a:ext cx="8596668" cy="3726787"/>
          </a:xfrm>
        </p:spPr>
        <p:txBody>
          <a:bodyPr/>
          <a:lstStyle/>
          <a:p>
            <a:r>
              <a:rPr lang="en-US" dirty="0"/>
              <a:t>Once the servlet is added, simply Run on Server</a:t>
            </a:r>
          </a:p>
          <a:p>
            <a:r>
              <a:rPr lang="en-US" dirty="0"/>
              <a:t>Click Next -&gt; Finish-&gt;Restart Server if needed.</a:t>
            </a:r>
          </a:p>
          <a:p>
            <a:r>
              <a:rPr lang="en-US" dirty="0"/>
              <a:t>Check the output in the browser or eclipse default browser.</a:t>
            </a:r>
          </a:p>
        </p:txBody>
      </p:sp>
      <p:pic>
        <p:nvPicPr>
          <p:cNvPr id="4" name="Picture 3"/>
          <p:cNvPicPr>
            <a:picLocks noChangeAspect="1"/>
          </p:cNvPicPr>
          <p:nvPr/>
        </p:nvPicPr>
        <p:blipFill>
          <a:blip r:embed="rId2"/>
          <a:stretch>
            <a:fillRect/>
          </a:stretch>
        </p:blipFill>
        <p:spPr>
          <a:xfrm>
            <a:off x="485917" y="3048142"/>
            <a:ext cx="3086100" cy="3600450"/>
          </a:xfrm>
          <a:prstGeom prst="rect">
            <a:avLst/>
          </a:prstGeom>
        </p:spPr>
      </p:pic>
      <p:pic>
        <p:nvPicPr>
          <p:cNvPr id="6" name="Picture 5"/>
          <p:cNvPicPr>
            <a:picLocks noChangeAspect="1"/>
          </p:cNvPicPr>
          <p:nvPr/>
        </p:nvPicPr>
        <p:blipFill>
          <a:blip r:embed="rId3"/>
          <a:stretch>
            <a:fillRect/>
          </a:stretch>
        </p:blipFill>
        <p:spPr>
          <a:xfrm>
            <a:off x="5894340" y="2370"/>
            <a:ext cx="6162675" cy="1704975"/>
          </a:xfrm>
          <a:prstGeom prst="rect">
            <a:avLst/>
          </a:prstGeom>
        </p:spPr>
      </p:pic>
      <p:pic>
        <p:nvPicPr>
          <p:cNvPr id="7" name="Picture 6"/>
          <p:cNvPicPr>
            <a:picLocks noChangeAspect="1"/>
          </p:cNvPicPr>
          <p:nvPr/>
        </p:nvPicPr>
        <p:blipFill>
          <a:blip r:embed="rId4"/>
          <a:stretch>
            <a:fillRect/>
          </a:stretch>
        </p:blipFill>
        <p:spPr>
          <a:xfrm>
            <a:off x="4270114" y="3258334"/>
            <a:ext cx="6981825" cy="1333500"/>
          </a:xfrm>
          <a:prstGeom prst="rect">
            <a:avLst/>
          </a:prstGeom>
        </p:spPr>
      </p:pic>
      <p:pic>
        <p:nvPicPr>
          <p:cNvPr id="8" name="Picture 7"/>
          <p:cNvPicPr>
            <a:picLocks noChangeAspect="1"/>
          </p:cNvPicPr>
          <p:nvPr/>
        </p:nvPicPr>
        <p:blipFill>
          <a:blip r:embed="rId5"/>
          <a:stretch>
            <a:fillRect/>
          </a:stretch>
        </p:blipFill>
        <p:spPr>
          <a:xfrm>
            <a:off x="4270114" y="4561058"/>
            <a:ext cx="4038600" cy="1466850"/>
          </a:xfrm>
          <a:prstGeom prst="rect">
            <a:avLst/>
          </a:prstGeom>
        </p:spPr>
      </p:pic>
    </p:spTree>
    <p:extLst>
      <p:ext uri="{BB962C8B-B14F-4D97-AF65-F5344CB8AC3E}">
        <p14:creationId xmlns:p14="http://schemas.microsoft.com/office/powerpoint/2010/main" val="2041739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9796"/>
            <a:ext cx="8596668" cy="829456"/>
          </a:xfrm>
        </p:spPr>
        <p:txBody>
          <a:bodyPr/>
          <a:lstStyle/>
          <a:p>
            <a:r>
              <a:rPr lang="en-US" dirty="0"/>
              <a:t>Example: A Simple Servlet</a:t>
            </a:r>
          </a:p>
        </p:txBody>
      </p:sp>
      <p:sp>
        <p:nvSpPr>
          <p:cNvPr id="3" name="Content Placeholder 2"/>
          <p:cNvSpPr>
            <a:spLocks noGrp="1"/>
          </p:cNvSpPr>
          <p:nvPr>
            <p:ph idx="1"/>
          </p:nvPr>
        </p:nvSpPr>
        <p:spPr>
          <a:xfrm>
            <a:off x="303261" y="993234"/>
            <a:ext cx="8596668" cy="5151549"/>
          </a:xfrm>
        </p:spPr>
        <p:txBody>
          <a:bodyPr>
            <a:noAutofit/>
          </a:bodyPr>
          <a:lstStyle/>
          <a:p>
            <a:pPr marL="0" indent="0">
              <a:buNone/>
            </a:pPr>
            <a:r>
              <a:rPr lang="en-US" sz="1600" dirty="0"/>
              <a:t>/* This example overrides </a:t>
            </a:r>
            <a:r>
              <a:rPr lang="en-US" sz="1600" dirty="0" err="1"/>
              <a:t>doGet</a:t>
            </a:r>
            <a:r>
              <a:rPr lang="en-US" sz="1600" dirty="0"/>
              <a:t>() method. It dynamically generates an HTML page that says Hello and prints current date-time of the server.*/ </a:t>
            </a:r>
          </a:p>
          <a:p>
            <a:pPr marL="0" indent="0">
              <a:buNone/>
            </a:pPr>
            <a:r>
              <a:rPr lang="en-US" sz="1600" dirty="0"/>
              <a:t>import </a:t>
            </a:r>
            <a:r>
              <a:rPr lang="en-US" sz="1600" dirty="0" err="1"/>
              <a:t>javax.servlet.http</a:t>
            </a:r>
            <a:r>
              <a:rPr lang="en-US" sz="1600" dirty="0"/>
              <a:t>.*; </a:t>
            </a:r>
          </a:p>
          <a:p>
            <a:pPr marL="0" indent="0">
              <a:buNone/>
            </a:pPr>
            <a:r>
              <a:rPr lang="en-US" sz="1600" dirty="0"/>
              <a:t>import </a:t>
            </a:r>
            <a:r>
              <a:rPr lang="en-US" sz="1600" dirty="0" err="1"/>
              <a:t>javax.servlet</a:t>
            </a:r>
            <a:r>
              <a:rPr lang="en-US" sz="1600" dirty="0"/>
              <a:t>.*; </a:t>
            </a:r>
          </a:p>
          <a:p>
            <a:pPr marL="0" indent="0">
              <a:buNone/>
            </a:pPr>
            <a:r>
              <a:rPr lang="en-US" sz="1600" dirty="0"/>
              <a:t>import java.io.*; </a:t>
            </a:r>
          </a:p>
          <a:p>
            <a:pPr marL="0" indent="0">
              <a:buNone/>
            </a:pPr>
            <a:r>
              <a:rPr lang="en-US" sz="1600" dirty="0"/>
              <a:t>@</a:t>
            </a:r>
            <a:r>
              <a:rPr lang="en-US" sz="1600" dirty="0" err="1"/>
              <a:t>WebServlet</a:t>
            </a:r>
            <a:r>
              <a:rPr lang="en-US" sz="1600" dirty="0"/>
              <a:t>("/</a:t>
            </a:r>
            <a:r>
              <a:rPr lang="en-US" sz="1600" dirty="0" err="1"/>
              <a:t>GreetingServlet</a:t>
            </a:r>
            <a:r>
              <a:rPr lang="en-US" sz="1600" dirty="0"/>
              <a:t>")</a:t>
            </a:r>
          </a:p>
          <a:p>
            <a:pPr marL="0" indent="0">
              <a:buNone/>
            </a:pPr>
            <a:r>
              <a:rPr lang="en-US" sz="1600" dirty="0"/>
              <a:t>public class </a:t>
            </a:r>
            <a:r>
              <a:rPr lang="en-US" sz="1600" dirty="0" err="1"/>
              <a:t>GreetingServlet</a:t>
            </a:r>
            <a:r>
              <a:rPr lang="en-US" sz="1600" dirty="0"/>
              <a:t> extends </a:t>
            </a:r>
            <a:r>
              <a:rPr lang="en-US" sz="1600" dirty="0" err="1"/>
              <a:t>HttpServlet</a:t>
            </a:r>
            <a:r>
              <a:rPr lang="en-US" sz="1600" dirty="0"/>
              <a:t> { </a:t>
            </a:r>
          </a:p>
          <a:p>
            <a:pPr marL="400050" lvl="1" indent="0">
              <a:buNone/>
            </a:pPr>
            <a:r>
              <a:rPr lang="en-US" dirty="0"/>
              <a:t>public void </a:t>
            </a:r>
            <a:r>
              <a:rPr lang="en-US" dirty="0" err="1"/>
              <a:t>doGet</a:t>
            </a:r>
            <a:r>
              <a:rPr lang="en-US" dirty="0"/>
              <a:t>(</a:t>
            </a:r>
            <a:r>
              <a:rPr lang="en-US" dirty="0" err="1"/>
              <a:t>HttpServletRequest</a:t>
            </a:r>
            <a:r>
              <a:rPr lang="en-US" dirty="0"/>
              <a:t> request, </a:t>
            </a:r>
            <a:r>
              <a:rPr lang="en-US" dirty="0" err="1"/>
              <a:t>HttpServletResponse</a:t>
            </a:r>
            <a:r>
              <a:rPr lang="en-US" dirty="0"/>
              <a:t> response) throws </a:t>
            </a:r>
            <a:r>
              <a:rPr lang="en-US" dirty="0" err="1"/>
              <a:t>ServletException</a:t>
            </a:r>
            <a:r>
              <a:rPr lang="en-US" dirty="0"/>
              <a:t>, </a:t>
            </a:r>
            <a:r>
              <a:rPr lang="en-US" dirty="0" err="1"/>
              <a:t>IOException</a:t>
            </a:r>
            <a:r>
              <a:rPr lang="en-US" dirty="0"/>
              <a:t> { </a:t>
            </a:r>
          </a:p>
          <a:p>
            <a:pPr marL="800100" lvl="2" indent="0">
              <a:buNone/>
            </a:pPr>
            <a:r>
              <a:rPr lang="en-US" sz="1600" b="1" dirty="0" err="1">
                <a:solidFill>
                  <a:schemeClr val="accent6">
                    <a:lumMod val="50000"/>
                  </a:schemeClr>
                </a:solidFill>
              </a:rPr>
              <a:t>java.util.Date</a:t>
            </a:r>
            <a:r>
              <a:rPr lang="en-US" sz="1600" b="1" dirty="0">
                <a:solidFill>
                  <a:schemeClr val="accent6">
                    <a:lumMod val="50000"/>
                  </a:schemeClr>
                </a:solidFill>
              </a:rPr>
              <a:t> </a:t>
            </a:r>
            <a:r>
              <a:rPr lang="en-US" sz="1600" b="1" dirty="0" err="1">
                <a:solidFill>
                  <a:schemeClr val="accent6">
                    <a:lumMod val="50000"/>
                  </a:schemeClr>
                </a:solidFill>
              </a:rPr>
              <a:t>currDate</a:t>
            </a:r>
            <a:r>
              <a:rPr lang="en-US" sz="1600" b="1" dirty="0">
                <a:solidFill>
                  <a:schemeClr val="accent6">
                    <a:lumMod val="50000"/>
                  </a:schemeClr>
                </a:solidFill>
              </a:rPr>
              <a:t>=new </a:t>
            </a:r>
            <a:r>
              <a:rPr lang="en-US" sz="1600" b="1" dirty="0" err="1">
                <a:solidFill>
                  <a:schemeClr val="accent6">
                    <a:lumMod val="50000"/>
                  </a:schemeClr>
                </a:solidFill>
              </a:rPr>
              <a:t>java.util.Date</a:t>
            </a:r>
            <a:r>
              <a:rPr lang="en-US" sz="1600" b="1" dirty="0">
                <a:solidFill>
                  <a:schemeClr val="accent6">
                    <a:lumMod val="50000"/>
                  </a:schemeClr>
                </a:solidFill>
              </a:rPr>
              <a:t>(); </a:t>
            </a:r>
          </a:p>
          <a:p>
            <a:pPr marL="800100" lvl="2" indent="0">
              <a:buNone/>
            </a:pPr>
            <a:r>
              <a:rPr lang="en-US" sz="1600" b="1" dirty="0" err="1">
                <a:solidFill>
                  <a:schemeClr val="accent6">
                    <a:lumMod val="50000"/>
                  </a:schemeClr>
                </a:solidFill>
              </a:rPr>
              <a:t>java.io.PrintWriter</a:t>
            </a:r>
            <a:r>
              <a:rPr lang="en-US" sz="1600" b="1" dirty="0">
                <a:solidFill>
                  <a:schemeClr val="accent6">
                    <a:lumMod val="50000"/>
                  </a:schemeClr>
                </a:solidFill>
              </a:rPr>
              <a:t> out = </a:t>
            </a:r>
            <a:r>
              <a:rPr lang="en-US" sz="1600" b="1" dirty="0" err="1">
                <a:solidFill>
                  <a:schemeClr val="accent6">
                    <a:lumMod val="50000"/>
                  </a:schemeClr>
                </a:solidFill>
              </a:rPr>
              <a:t>response.getWriter</a:t>
            </a:r>
            <a:r>
              <a:rPr lang="en-US" sz="1600" b="1" dirty="0">
                <a:solidFill>
                  <a:schemeClr val="accent6">
                    <a:lumMod val="50000"/>
                  </a:schemeClr>
                </a:solidFill>
              </a:rPr>
              <a:t>(); </a:t>
            </a:r>
          </a:p>
          <a:p>
            <a:pPr marL="800100" lvl="2" indent="0">
              <a:buNone/>
            </a:pPr>
            <a:r>
              <a:rPr lang="en-US" sz="1600" b="1" dirty="0" err="1">
                <a:solidFill>
                  <a:schemeClr val="accent6">
                    <a:lumMod val="50000"/>
                  </a:schemeClr>
                </a:solidFill>
              </a:rPr>
              <a:t>response.setContentType</a:t>
            </a:r>
            <a:r>
              <a:rPr lang="en-US" sz="1600" b="1" dirty="0">
                <a:solidFill>
                  <a:schemeClr val="accent6">
                    <a:lumMod val="50000"/>
                  </a:schemeClr>
                </a:solidFill>
              </a:rPr>
              <a:t>("text/html"); </a:t>
            </a:r>
          </a:p>
          <a:p>
            <a:pPr marL="800100" lvl="2" indent="0">
              <a:buNone/>
            </a:pPr>
            <a:r>
              <a:rPr lang="en-US" sz="1600" b="1" dirty="0" err="1">
                <a:solidFill>
                  <a:schemeClr val="accent6">
                    <a:lumMod val="50000"/>
                  </a:schemeClr>
                </a:solidFill>
              </a:rPr>
              <a:t>out.println</a:t>
            </a:r>
            <a:r>
              <a:rPr lang="en-US" sz="1600" b="1" dirty="0">
                <a:solidFill>
                  <a:schemeClr val="accent6">
                    <a:lumMod val="50000"/>
                  </a:schemeClr>
                </a:solidFill>
              </a:rPr>
              <a:t>("&lt;html&gt;&lt;head&gt;&lt;title&gt;Greetings Servlet &lt;/title&gt;&lt;/head&gt;"); </a:t>
            </a:r>
          </a:p>
          <a:p>
            <a:pPr marL="800100" lvl="2" indent="0">
              <a:buNone/>
            </a:pPr>
            <a:r>
              <a:rPr lang="en-US" sz="1600" b="1" dirty="0" err="1">
                <a:solidFill>
                  <a:schemeClr val="accent6">
                    <a:lumMod val="50000"/>
                  </a:schemeClr>
                </a:solidFill>
              </a:rPr>
              <a:t>out.println</a:t>
            </a:r>
            <a:r>
              <a:rPr lang="en-US" sz="1600" b="1" dirty="0">
                <a:solidFill>
                  <a:schemeClr val="accent6">
                    <a:lumMod val="50000"/>
                  </a:schemeClr>
                </a:solidFill>
              </a:rPr>
              <a:t>("&lt;body&gt;Hello "+</a:t>
            </a:r>
            <a:r>
              <a:rPr lang="en-US" sz="1600" b="1" dirty="0" err="1">
                <a:solidFill>
                  <a:schemeClr val="accent6">
                    <a:lumMod val="50000"/>
                  </a:schemeClr>
                </a:solidFill>
              </a:rPr>
              <a:t>currDate</a:t>
            </a:r>
            <a:r>
              <a:rPr lang="en-US" sz="1600" b="1" dirty="0">
                <a:solidFill>
                  <a:schemeClr val="accent6">
                    <a:lumMod val="50000"/>
                  </a:schemeClr>
                </a:solidFill>
              </a:rPr>
              <a:t>+"&lt;/body&gt;&lt;/html&gt;"); </a:t>
            </a:r>
          </a:p>
          <a:p>
            <a:pPr marL="400050" lvl="1" indent="0">
              <a:buNone/>
            </a:pPr>
            <a:r>
              <a:rPr lang="en-US" dirty="0"/>
              <a:t>}</a:t>
            </a:r>
          </a:p>
          <a:p>
            <a:pPr marL="0" indent="0">
              <a:buNone/>
            </a:pPr>
            <a:r>
              <a:rPr lang="en-US" sz="1600" dirty="0"/>
              <a:t>}</a:t>
            </a:r>
          </a:p>
        </p:txBody>
      </p:sp>
    </p:spTree>
    <p:extLst>
      <p:ext uri="{BB962C8B-B14F-4D97-AF65-F5344CB8AC3E}">
        <p14:creationId xmlns:p14="http://schemas.microsoft.com/office/powerpoint/2010/main" val="3960728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697" y="120203"/>
            <a:ext cx="8596668" cy="536620"/>
          </a:xfrm>
        </p:spPr>
        <p:txBody>
          <a:bodyPr>
            <a:normAutofit fontScale="90000"/>
          </a:bodyPr>
          <a:lstStyle/>
          <a:p>
            <a:r>
              <a:rPr lang="en-US" dirty="0"/>
              <a:t>Example: hitcountServlet.java</a:t>
            </a:r>
          </a:p>
        </p:txBody>
      </p:sp>
      <p:sp>
        <p:nvSpPr>
          <p:cNvPr id="3" name="Content Placeholder 2"/>
          <p:cNvSpPr>
            <a:spLocks noGrp="1"/>
          </p:cNvSpPr>
          <p:nvPr>
            <p:ph idx="1"/>
          </p:nvPr>
        </p:nvSpPr>
        <p:spPr>
          <a:xfrm>
            <a:off x="254833" y="811369"/>
            <a:ext cx="10268261" cy="5937161"/>
          </a:xfrm>
        </p:spPr>
        <p:txBody>
          <a:bodyPr>
            <a:normAutofit lnSpcReduction="10000"/>
          </a:bodyPr>
          <a:lstStyle/>
          <a:p>
            <a:pPr marL="0" indent="0">
              <a:lnSpc>
                <a:spcPct val="90000"/>
              </a:lnSpc>
              <a:spcBef>
                <a:spcPts val="600"/>
              </a:spcBef>
              <a:buNone/>
            </a:pPr>
            <a:r>
              <a:rPr lang="en-US" dirty="0"/>
              <a:t>import </a:t>
            </a:r>
            <a:r>
              <a:rPr lang="en-US" dirty="0" err="1"/>
              <a:t>javax.servlet</a:t>
            </a:r>
            <a:r>
              <a:rPr lang="en-US" dirty="0"/>
              <a:t>.*;</a:t>
            </a:r>
          </a:p>
          <a:p>
            <a:pPr marL="0" indent="0">
              <a:lnSpc>
                <a:spcPct val="90000"/>
              </a:lnSpc>
              <a:spcBef>
                <a:spcPts val="600"/>
              </a:spcBef>
              <a:buNone/>
            </a:pPr>
            <a:r>
              <a:rPr lang="en-US" dirty="0"/>
              <a:t>import </a:t>
            </a:r>
            <a:r>
              <a:rPr lang="en-US" dirty="0" err="1"/>
              <a:t>javax.servlet.http</a:t>
            </a:r>
            <a:r>
              <a:rPr lang="en-US" dirty="0"/>
              <a:t>.*;</a:t>
            </a:r>
          </a:p>
          <a:p>
            <a:pPr marL="0" indent="0">
              <a:lnSpc>
                <a:spcPct val="90000"/>
              </a:lnSpc>
              <a:spcBef>
                <a:spcPts val="600"/>
              </a:spcBef>
              <a:buNone/>
            </a:pPr>
            <a:r>
              <a:rPr lang="en-US" dirty="0"/>
              <a:t>import java.io.*;</a:t>
            </a:r>
          </a:p>
          <a:p>
            <a:pPr marL="0" indent="0">
              <a:lnSpc>
                <a:spcPct val="90000"/>
              </a:lnSpc>
              <a:spcBef>
                <a:spcPts val="600"/>
              </a:spcBef>
              <a:buNone/>
            </a:pPr>
            <a:r>
              <a:rPr lang="en-US" dirty="0"/>
              <a:t>import </a:t>
            </a:r>
            <a:r>
              <a:rPr lang="en-US" dirty="0" err="1"/>
              <a:t>java.util</a:t>
            </a:r>
            <a:r>
              <a:rPr lang="en-US" dirty="0"/>
              <a:t>.*;</a:t>
            </a:r>
          </a:p>
          <a:p>
            <a:pPr marL="0" indent="0">
              <a:lnSpc>
                <a:spcPct val="90000"/>
              </a:lnSpc>
              <a:spcBef>
                <a:spcPts val="600"/>
              </a:spcBef>
              <a:buNone/>
            </a:pPr>
            <a:r>
              <a:rPr lang="en-US" dirty="0"/>
              <a:t>public class </a:t>
            </a:r>
            <a:r>
              <a:rPr lang="en-US" dirty="0" err="1"/>
              <a:t>hitcountServlet</a:t>
            </a:r>
            <a:r>
              <a:rPr lang="en-US" dirty="0"/>
              <a:t> extends </a:t>
            </a:r>
            <a:r>
              <a:rPr lang="en-US" dirty="0" err="1"/>
              <a:t>HttpServlet</a:t>
            </a:r>
            <a:r>
              <a:rPr lang="en-US" dirty="0"/>
              <a:t>	{</a:t>
            </a:r>
          </a:p>
          <a:p>
            <a:pPr marL="0" indent="0">
              <a:lnSpc>
                <a:spcPct val="90000"/>
              </a:lnSpc>
              <a:spcBef>
                <a:spcPts val="600"/>
              </a:spcBef>
              <a:buNone/>
            </a:pPr>
            <a:r>
              <a:rPr lang="en-US" dirty="0"/>
              <a:t>	…</a:t>
            </a:r>
          </a:p>
          <a:p>
            <a:pPr marL="0" indent="0">
              <a:lnSpc>
                <a:spcPct val="90000"/>
              </a:lnSpc>
              <a:spcBef>
                <a:spcPts val="600"/>
              </a:spcBef>
              <a:buNone/>
            </a:pPr>
            <a:r>
              <a:rPr lang="en-US" dirty="0"/>
              <a:t>	</a:t>
            </a:r>
            <a:r>
              <a:rPr lang="en-US" b="1" dirty="0">
                <a:solidFill>
                  <a:schemeClr val="accent6">
                    <a:lumMod val="50000"/>
                  </a:schemeClr>
                </a:solidFill>
              </a:rPr>
              <a:t>static </a:t>
            </a:r>
            <a:r>
              <a:rPr lang="en-US" b="1" dirty="0" err="1">
                <a:solidFill>
                  <a:schemeClr val="accent6">
                    <a:lumMod val="50000"/>
                  </a:schemeClr>
                </a:solidFill>
              </a:rPr>
              <a:t>int</a:t>
            </a:r>
            <a:r>
              <a:rPr lang="en-US" b="1" dirty="0">
                <a:solidFill>
                  <a:schemeClr val="accent6">
                    <a:lumMod val="50000"/>
                  </a:schemeClr>
                </a:solidFill>
              </a:rPr>
              <a:t> count;	</a:t>
            </a:r>
          </a:p>
          <a:p>
            <a:pPr marL="0" indent="0">
              <a:lnSpc>
                <a:spcPct val="90000"/>
              </a:lnSpc>
              <a:spcBef>
                <a:spcPts val="600"/>
              </a:spcBef>
              <a:buNone/>
            </a:pPr>
            <a:r>
              <a:rPr lang="en-US" dirty="0"/>
              <a:t>	public void </a:t>
            </a:r>
            <a:r>
              <a:rPr lang="en-US" dirty="0" err="1"/>
              <a:t>doGet</a:t>
            </a:r>
            <a:r>
              <a:rPr lang="en-US" dirty="0"/>
              <a:t>(</a:t>
            </a:r>
            <a:r>
              <a:rPr lang="en-US" dirty="0" err="1"/>
              <a:t>HttpServletRequest</a:t>
            </a:r>
            <a:r>
              <a:rPr lang="en-US" dirty="0"/>
              <a:t> request, </a:t>
            </a:r>
            <a:r>
              <a:rPr lang="en-US" dirty="0" err="1"/>
              <a:t>HttpServletResponse</a:t>
            </a:r>
            <a:r>
              <a:rPr lang="en-US" dirty="0"/>
              <a:t> response) throws </a:t>
            </a:r>
            <a:r>
              <a:rPr lang="en-US" dirty="0" err="1"/>
              <a:t>ServletException</a:t>
            </a:r>
            <a:r>
              <a:rPr lang="en-US" dirty="0"/>
              <a:t>, </a:t>
            </a:r>
            <a:r>
              <a:rPr lang="en-US" dirty="0" err="1"/>
              <a:t>IOException</a:t>
            </a:r>
            <a:endParaRPr lang="en-US" dirty="0"/>
          </a:p>
          <a:p>
            <a:pPr marL="0" indent="0">
              <a:lnSpc>
                <a:spcPct val="90000"/>
              </a:lnSpc>
              <a:spcBef>
                <a:spcPts val="600"/>
              </a:spcBef>
              <a:buNone/>
            </a:pPr>
            <a:r>
              <a:rPr lang="en-US" dirty="0"/>
              <a:t>	{ 	</a:t>
            </a:r>
            <a:r>
              <a:rPr lang="en-US" b="1" dirty="0" err="1">
                <a:solidFill>
                  <a:schemeClr val="accent6">
                    <a:lumMod val="50000"/>
                  </a:schemeClr>
                </a:solidFill>
              </a:rPr>
              <a:t>response.setContentType</a:t>
            </a:r>
            <a:r>
              <a:rPr lang="en-US" b="1" dirty="0">
                <a:solidFill>
                  <a:schemeClr val="accent6">
                    <a:lumMod val="50000"/>
                  </a:schemeClr>
                </a:solidFill>
              </a:rPr>
              <a:t>("text/html");</a:t>
            </a:r>
          </a:p>
          <a:p>
            <a:pPr marL="0" indent="0">
              <a:lnSpc>
                <a:spcPct val="90000"/>
              </a:lnSpc>
              <a:spcBef>
                <a:spcPts val="600"/>
              </a:spcBef>
              <a:buNone/>
            </a:pPr>
            <a:r>
              <a:rPr lang="en-US" b="1" dirty="0">
                <a:solidFill>
                  <a:schemeClr val="accent6">
                    <a:lumMod val="50000"/>
                  </a:schemeClr>
                </a:solidFill>
              </a:rPr>
              <a:t>		</a:t>
            </a:r>
            <a:r>
              <a:rPr lang="en-US" b="1" dirty="0" err="1">
                <a:solidFill>
                  <a:schemeClr val="accent6">
                    <a:lumMod val="50000"/>
                  </a:schemeClr>
                </a:solidFill>
              </a:rPr>
              <a:t>java.io.PrintWriter</a:t>
            </a:r>
            <a:r>
              <a:rPr lang="en-US" b="1" dirty="0">
                <a:solidFill>
                  <a:schemeClr val="accent6">
                    <a:lumMod val="50000"/>
                  </a:schemeClr>
                </a:solidFill>
              </a:rPr>
              <a:t> out=</a:t>
            </a:r>
            <a:r>
              <a:rPr lang="en-US" b="1" dirty="0" err="1">
                <a:solidFill>
                  <a:schemeClr val="accent6">
                    <a:lumMod val="50000"/>
                  </a:schemeClr>
                </a:solidFill>
              </a:rPr>
              <a:t>response.getWriter</a:t>
            </a:r>
            <a:r>
              <a:rPr lang="en-US" b="1" dirty="0">
                <a:solidFill>
                  <a:schemeClr val="accent6">
                    <a:lumMod val="50000"/>
                  </a:schemeClr>
                </a:solidFill>
              </a:rPr>
              <a:t>();</a:t>
            </a:r>
          </a:p>
          <a:p>
            <a:pPr marL="0" indent="0">
              <a:lnSpc>
                <a:spcPct val="90000"/>
              </a:lnSpc>
              <a:spcBef>
                <a:spcPts val="600"/>
              </a:spcBef>
              <a:buNone/>
            </a:pPr>
            <a:r>
              <a:rPr lang="en-US" b="1" dirty="0">
                <a:solidFill>
                  <a:schemeClr val="accent6">
                    <a:lumMod val="50000"/>
                  </a:schemeClr>
                </a:solidFill>
              </a:rPr>
              <a:t>		count++;</a:t>
            </a:r>
          </a:p>
          <a:p>
            <a:pPr marL="0" indent="0">
              <a:lnSpc>
                <a:spcPct val="90000"/>
              </a:lnSpc>
              <a:spcBef>
                <a:spcPts val="600"/>
              </a:spcBef>
              <a:buNone/>
            </a:pPr>
            <a:r>
              <a:rPr lang="en-US" b="1" dirty="0">
                <a:solidFill>
                  <a:schemeClr val="accent6">
                    <a:lumMod val="50000"/>
                  </a:schemeClr>
                </a:solidFill>
              </a:rPr>
              <a:t>		</a:t>
            </a:r>
            <a:r>
              <a:rPr lang="en-US" b="1" dirty="0" err="1">
                <a:solidFill>
                  <a:schemeClr val="accent6">
                    <a:lumMod val="50000"/>
                  </a:schemeClr>
                </a:solidFill>
              </a:rPr>
              <a:t>out.println</a:t>
            </a:r>
            <a:r>
              <a:rPr lang="en-US" b="1" dirty="0">
                <a:solidFill>
                  <a:schemeClr val="accent6">
                    <a:lumMod val="50000"/>
                  </a:schemeClr>
                </a:solidFill>
              </a:rPr>
              <a:t>("&lt;html&gt;");	</a:t>
            </a:r>
          </a:p>
          <a:p>
            <a:pPr marL="0" indent="0">
              <a:lnSpc>
                <a:spcPct val="90000"/>
              </a:lnSpc>
              <a:spcBef>
                <a:spcPts val="600"/>
              </a:spcBef>
              <a:buNone/>
            </a:pPr>
            <a:r>
              <a:rPr lang="en-US" b="1" dirty="0">
                <a:solidFill>
                  <a:schemeClr val="accent6">
                    <a:lumMod val="50000"/>
                  </a:schemeClr>
                </a:solidFill>
              </a:rPr>
              <a:t>		</a:t>
            </a:r>
            <a:r>
              <a:rPr lang="en-US" b="1" dirty="0" err="1">
                <a:solidFill>
                  <a:schemeClr val="accent6">
                    <a:lumMod val="50000"/>
                  </a:schemeClr>
                </a:solidFill>
              </a:rPr>
              <a:t>out.println</a:t>
            </a:r>
            <a:r>
              <a:rPr lang="en-US" b="1" dirty="0">
                <a:solidFill>
                  <a:schemeClr val="accent6">
                    <a:lumMod val="50000"/>
                  </a:schemeClr>
                </a:solidFill>
              </a:rPr>
              <a:t>("&lt;head&gt;&lt;title&gt;</a:t>
            </a:r>
            <a:r>
              <a:rPr lang="en-US" b="1" dirty="0" err="1">
                <a:solidFill>
                  <a:schemeClr val="accent6">
                    <a:lumMod val="50000"/>
                  </a:schemeClr>
                </a:solidFill>
              </a:rPr>
              <a:t>BasicServlet</a:t>
            </a:r>
            <a:r>
              <a:rPr lang="en-US" b="1" dirty="0">
                <a:solidFill>
                  <a:schemeClr val="accent6">
                    <a:lumMod val="50000"/>
                  </a:schemeClr>
                </a:solidFill>
              </a:rPr>
              <a:t>&lt;/title&gt;&lt;/head&gt;");</a:t>
            </a:r>
          </a:p>
          <a:p>
            <a:pPr marL="0" indent="0">
              <a:lnSpc>
                <a:spcPct val="90000"/>
              </a:lnSpc>
              <a:spcBef>
                <a:spcPts val="600"/>
              </a:spcBef>
              <a:buNone/>
            </a:pPr>
            <a:r>
              <a:rPr lang="en-US" b="1" dirty="0">
                <a:solidFill>
                  <a:schemeClr val="accent6">
                    <a:lumMod val="50000"/>
                  </a:schemeClr>
                </a:solidFill>
              </a:rPr>
              <a:t>		</a:t>
            </a:r>
            <a:r>
              <a:rPr lang="en-US" b="1" dirty="0" err="1">
                <a:solidFill>
                  <a:schemeClr val="accent6">
                    <a:lumMod val="50000"/>
                  </a:schemeClr>
                </a:solidFill>
              </a:rPr>
              <a:t>out.println</a:t>
            </a:r>
            <a:r>
              <a:rPr lang="en-US" b="1" dirty="0">
                <a:solidFill>
                  <a:schemeClr val="accent6">
                    <a:lumMod val="50000"/>
                  </a:schemeClr>
                </a:solidFill>
              </a:rPr>
              <a:t>("&lt;body&gt;");</a:t>
            </a:r>
          </a:p>
          <a:p>
            <a:pPr marL="0" indent="0">
              <a:lnSpc>
                <a:spcPct val="90000"/>
              </a:lnSpc>
              <a:spcBef>
                <a:spcPts val="600"/>
              </a:spcBef>
              <a:buNone/>
            </a:pPr>
            <a:r>
              <a:rPr lang="en-US" b="1" dirty="0">
                <a:solidFill>
                  <a:schemeClr val="accent6">
                    <a:lumMod val="50000"/>
                  </a:schemeClr>
                </a:solidFill>
              </a:rPr>
              <a:t>		</a:t>
            </a:r>
            <a:r>
              <a:rPr lang="en-US" b="1" dirty="0" err="1">
                <a:solidFill>
                  <a:schemeClr val="accent6">
                    <a:lumMod val="50000"/>
                  </a:schemeClr>
                </a:solidFill>
              </a:rPr>
              <a:t>out.println</a:t>
            </a:r>
            <a:r>
              <a:rPr lang="en-US" b="1" dirty="0">
                <a:solidFill>
                  <a:schemeClr val="accent6">
                    <a:lumMod val="50000"/>
                  </a:schemeClr>
                </a:solidFill>
              </a:rPr>
              <a:t>("You are user number   " + </a:t>
            </a:r>
            <a:r>
              <a:rPr lang="en-US" b="1" dirty="0" err="1">
                <a:solidFill>
                  <a:schemeClr val="accent6">
                    <a:lumMod val="50000"/>
                  </a:schemeClr>
                </a:solidFill>
              </a:rPr>
              <a:t>String.valueOf</a:t>
            </a:r>
            <a:r>
              <a:rPr lang="en-US" b="1" dirty="0">
                <a:solidFill>
                  <a:schemeClr val="accent6">
                    <a:lumMod val="50000"/>
                  </a:schemeClr>
                </a:solidFill>
              </a:rPr>
              <a:t>(count)+ "  </a:t>
            </a:r>
            <a:r>
              <a:rPr lang="en-US" b="1" dirty="0" err="1">
                <a:solidFill>
                  <a:schemeClr val="accent6">
                    <a:lumMod val="50000"/>
                  </a:schemeClr>
                </a:solidFill>
              </a:rPr>
              <a:t>visting</a:t>
            </a:r>
            <a:r>
              <a:rPr lang="en-US" b="1" dirty="0">
                <a:solidFill>
                  <a:schemeClr val="accent6">
                    <a:lumMod val="50000"/>
                  </a:schemeClr>
                </a:solidFill>
              </a:rPr>
              <a:t> our web site"+ "\n");</a:t>
            </a:r>
          </a:p>
          <a:p>
            <a:pPr marL="0" indent="0">
              <a:lnSpc>
                <a:spcPct val="90000"/>
              </a:lnSpc>
              <a:spcBef>
                <a:spcPts val="600"/>
              </a:spcBef>
              <a:buNone/>
            </a:pPr>
            <a:r>
              <a:rPr lang="en-US" b="1" dirty="0">
                <a:solidFill>
                  <a:schemeClr val="accent6">
                    <a:lumMod val="50000"/>
                  </a:schemeClr>
                </a:solidFill>
              </a:rPr>
              <a:t>		</a:t>
            </a:r>
            <a:r>
              <a:rPr lang="en-US" b="1" dirty="0" err="1">
                <a:solidFill>
                  <a:schemeClr val="accent6">
                    <a:lumMod val="50000"/>
                  </a:schemeClr>
                </a:solidFill>
              </a:rPr>
              <a:t>out.println</a:t>
            </a:r>
            <a:r>
              <a:rPr lang="en-US" b="1" dirty="0">
                <a:solidFill>
                  <a:schemeClr val="accent6">
                    <a:lumMod val="50000"/>
                  </a:schemeClr>
                </a:solidFill>
              </a:rPr>
              <a:t>("&lt;/body&gt;&lt;/html&gt;");</a:t>
            </a:r>
            <a:r>
              <a:rPr lang="en-US" dirty="0"/>
              <a:t>	} </a:t>
            </a:r>
          </a:p>
          <a:p>
            <a:pPr marL="0" indent="0">
              <a:lnSpc>
                <a:spcPct val="90000"/>
              </a:lnSpc>
              <a:spcBef>
                <a:spcPts val="600"/>
              </a:spcBef>
              <a:buNone/>
            </a:pPr>
            <a:r>
              <a:rPr lang="en-US" dirty="0"/>
              <a:t>		} </a:t>
            </a:r>
          </a:p>
          <a:p>
            <a:pPr marL="0" indent="0">
              <a:lnSpc>
                <a:spcPct val="90000"/>
              </a:lnSpc>
              <a:spcBef>
                <a:spcPts val="600"/>
              </a:spcBef>
              <a:buNone/>
            </a:pPr>
            <a:endParaRPr lang="en-US" dirty="0"/>
          </a:p>
        </p:txBody>
      </p:sp>
    </p:spTree>
    <p:extLst>
      <p:ext uri="{BB962C8B-B14F-4D97-AF65-F5344CB8AC3E}">
        <p14:creationId xmlns:p14="http://schemas.microsoft.com/office/powerpoint/2010/main" val="1878047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files to your project</a:t>
            </a:r>
          </a:p>
        </p:txBody>
      </p:sp>
      <p:sp>
        <p:nvSpPr>
          <p:cNvPr id="3" name="Content Placeholder 2"/>
          <p:cNvSpPr>
            <a:spLocks noGrp="1"/>
          </p:cNvSpPr>
          <p:nvPr>
            <p:ph idx="1"/>
          </p:nvPr>
        </p:nvSpPr>
        <p:spPr>
          <a:xfrm>
            <a:off x="677334" y="2160589"/>
            <a:ext cx="5409567" cy="3880773"/>
          </a:xfrm>
        </p:spPr>
        <p:txBody>
          <a:bodyPr/>
          <a:lstStyle/>
          <a:p>
            <a:r>
              <a:rPr lang="en-US" dirty="0"/>
              <a:t>Begin a Project as Login Project:</a:t>
            </a:r>
          </a:p>
          <a:p>
            <a:r>
              <a:rPr lang="en-US" dirty="0"/>
              <a:t>Add Servlet-api.jar from Tomcat</a:t>
            </a:r>
          </a:p>
          <a:p>
            <a:r>
              <a:rPr lang="en-US" dirty="0"/>
              <a:t>Add Servlet as </a:t>
            </a:r>
            <a:r>
              <a:rPr lang="en-US" dirty="0" err="1"/>
              <a:t>LoginServlet</a:t>
            </a:r>
            <a:endParaRPr lang="en-US" dirty="0"/>
          </a:p>
          <a:p>
            <a:r>
              <a:rPr lang="en-US" dirty="0"/>
              <a:t>Add HTML file as index.html</a:t>
            </a:r>
          </a:p>
          <a:p>
            <a:endParaRPr lang="en-US" dirty="0"/>
          </a:p>
          <a:p>
            <a:endParaRPr lang="en-US" dirty="0"/>
          </a:p>
        </p:txBody>
      </p:sp>
      <p:pic>
        <p:nvPicPr>
          <p:cNvPr id="4" name="Picture 3"/>
          <p:cNvPicPr>
            <a:picLocks noChangeAspect="1"/>
          </p:cNvPicPr>
          <p:nvPr/>
        </p:nvPicPr>
        <p:blipFill>
          <a:blip r:embed="rId2"/>
          <a:stretch>
            <a:fillRect/>
          </a:stretch>
        </p:blipFill>
        <p:spPr>
          <a:xfrm>
            <a:off x="6506238" y="1356129"/>
            <a:ext cx="4357166" cy="4681182"/>
          </a:xfrm>
          <a:prstGeom prst="rect">
            <a:avLst/>
          </a:prstGeom>
        </p:spPr>
      </p:pic>
    </p:spTree>
    <p:extLst>
      <p:ext uri="{BB962C8B-B14F-4D97-AF65-F5344CB8AC3E}">
        <p14:creationId xmlns:p14="http://schemas.microsoft.com/office/powerpoint/2010/main" val="2399174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4758"/>
            <a:ext cx="8596668" cy="1320800"/>
          </a:xfrm>
        </p:spPr>
        <p:txBody>
          <a:bodyPr/>
          <a:lstStyle/>
          <a:p>
            <a:r>
              <a:rPr lang="en-US" dirty="0"/>
              <a:t>Index.html</a:t>
            </a:r>
          </a:p>
        </p:txBody>
      </p:sp>
      <p:sp>
        <p:nvSpPr>
          <p:cNvPr id="3" name="Content Placeholder 2"/>
          <p:cNvSpPr>
            <a:spLocks noGrp="1"/>
          </p:cNvSpPr>
          <p:nvPr>
            <p:ph idx="1"/>
          </p:nvPr>
        </p:nvSpPr>
        <p:spPr>
          <a:xfrm>
            <a:off x="677334" y="1328445"/>
            <a:ext cx="8596668" cy="5186150"/>
          </a:xfrm>
        </p:spPr>
        <p:txBody>
          <a:bodyPr>
            <a:normAutofit fontScale="92500" lnSpcReduction="10000"/>
          </a:bodyPr>
          <a:lstStyle/>
          <a:p>
            <a:r>
              <a:rPr lang="en-US" dirty="0"/>
              <a:t>&lt;!DOCTYPE html&gt;</a:t>
            </a:r>
          </a:p>
          <a:p>
            <a:r>
              <a:rPr lang="en-US" dirty="0"/>
              <a:t>&lt;html&gt;</a:t>
            </a:r>
          </a:p>
          <a:p>
            <a:r>
              <a:rPr lang="en-US" dirty="0"/>
              <a:t>     &lt;head&gt;</a:t>
            </a:r>
          </a:p>
          <a:p>
            <a:r>
              <a:rPr lang="en-US" dirty="0"/>
              <a:t>         &lt;meta charset=</a:t>
            </a:r>
            <a:r>
              <a:rPr lang="en-US" i="1" dirty="0"/>
              <a:t>"ISO-8859-1"&gt;</a:t>
            </a:r>
          </a:p>
          <a:p>
            <a:r>
              <a:rPr lang="en-US" dirty="0"/>
              <a:t>         &lt;title&gt;Insert title here&lt;/title&gt;</a:t>
            </a:r>
          </a:p>
          <a:p>
            <a:r>
              <a:rPr lang="en-US" dirty="0"/>
              <a:t>    &lt;/head&gt;</a:t>
            </a:r>
          </a:p>
          <a:p>
            <a:r>
              <a:rPr lang="en-US" dirty="0"/>
              <a:t>    &lt;body&gt;</a:t>
            </a:r>
          </a:p>
          <a:p>
            <a:r>
              <a:rPr lang="en-US" dirty="0"/>
              <a:t>         &lt;form action=</a:t>
            </a:r>
            <a:r>
              <a:rPr lang="en-US" i="1" dirty="0"/>
              <a:t>"</a:t>
            </a:r>
            <a:r>
              <a:rPr lang="en-US" i="1" dirty="0" err="1"/>
              <a:t>LoginServlet</a:t>
            </a:r>
            <a:r>
              <a:rPr lang="en-US" i="1" dirty="0"/>
              <a:t>" method="post"&gt;  </a:t>
            </a:r>
          </a:p>
          <a:p>
            <a:r>
              <a:rPr lang="en-US" dirty="0"/>
              <a:t>             Name:&lt;input type=</a:t>
            </a:r>
            <a:r>
              <a:rPr lang="en-US" i="1" dirty="0"/>
              <a:t>"text" name="username"/&gt;&lt;</a:t>
            </a:r>
            <a:r>
              <a:rPr lang="en-US" i="1" dirty="0" err="1"/>
              <a:t>br</a:t>
            </a:r>
            <a:r>
              <a:rPr lang="en-US" i="1" dirty="0"/>
              <a:t>/&gt;&lt;</a:t>
            </a:r>
            <a:r>
              <a:rPr lang="en-US" i="1" dirty="0" err="1"/>
              <a:t>br</a:t>
            </a:r>
            <a:r>
              <a:rPr lang="en-US" i="1" dirty="0"/>
              <a:t>/&gt;  </a:t>
            </a:r>
          </a:p>
          <a:p>
            <a:r>
              <a:rPr lang="en-US" dirty="0"/>
              <a:t>             Password:&lt;input type=</a:t>
            </a:r>
            <a:r>
              <a:rPr lang="en-US" i="1" dirty="0"/>
              <a:t>"password" name="</a:t>
            </a:r>
            <a:r>
              <a:rPr lang="en-US" i="1" dirty="0" err="1"/>
              <a:t>userpass</a:t>
            </a:r>
            <a:r>
              <a:rPr lang="en-US" i="1" dirty="0"/>
              <a:t>"/&gt;&lt;</a:t>
            </a:r>
            <a:r>
              <a:rPr lang="en-US" i="1" dirty="0" err="1"/>
              <a:t>br</a:t>
            </a:r>
            <a:r>
              <a:rPr lang="en-US" i="1" dirty="0"/>
              <a:t>/&gt;&lt;</a:t>
            </a:r>
            <a:r>
              <a:rPr lang="en-US" i="1" dirty="0" err="1"/>
              <a:t>br</a:t>
            </a:r>
            <a:r>
              <a:rPr lang="en-US" i="1" dirty="0"/>
              <a:t>/&gt;  </a:t>
            </a:r>
          </a:p>
          <a:p>
            <a:r>
              <a:rPr lang="en-US" dirty="0"/>
              <a:t>             &lt;input type=</a:t>
            </a:r>
            <a:r>
              <a:rPr lang="en-US" i="1" dirty="0"/>
              <a:t>"submit" value="login"/&gt;  </a:t>
            </a:r>
          </a:p>
          <a:p>
            <a:r>
              <a:rPr lang="en-US" dirty="0"/>
              <a:t>       &lt;/form&gt;  </a:t>
            </a:r>
          </a:p>
          <a:p>
            <a:r>
              <a:rPr lang="en-US" dirty="0"/>
              <a:t>   &lt;/body&gt;</a:t>
            </a:r>
          </a:p>
          <a:p>
            <a:r>
              <a:rPr lang="en-US" dirty="0"/>
              <a:t>&lt;/html&gt;</a:t>
            </a:r>
          </a:p>
        </p:txBody>
      </p:sp>
    </p:spTree>
    <p:extLst>
      <p:ext uri="{BB962C8B-B14F-4D97-AF65-F5344CB8AC3E}">
        <p14:creationId xmlns:p14="http://schemas.microsoft.com/office/powerpoint/2010/main" val="55804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0198"/>
            <a:ext cx="8596668" cy="1090416"/>
          </a:xfrm>
        </p:spPr>
        <p:txBody>
          <a:bodyPr>
            <a:normAutofit fontScale="90000"/>
          </a:bodyPr>
          <a:lstStyle/>
          <a:p>
            <a:r>
              <a:rPr lang="en-US" dirty="0"/>
              <a:t>LoginServlet.java </a:t>
            </a:r>
            <a:br>
              <a:rPr lang="en-US" dirty="0"/>
            </a:br>
            <a:r>
              <a:rPr lang="en-US" dirty="0"/>
              <a:t>Change the </a:t>
            </a:r>
            <a:r>
              <a:rPr lang="en-US" dirty="0" err="1"/>
              <a:t>doPost</a:t>
            </a:r>
            <a:r>
              <a:rPr lang="en-US" dirty="0"/>
              <a:t>() method as:</a:t>
            </a:r>
          </a:p>
        </p:txBody>
      </p:sp>
      <p:sp>
        <p:nvSpPr>
          <p:cNvPr id="3" name="Content Placeholder 2"/>
          <p:cNvSpPr>
            <a:spLocks noGrp="1"/>
          </p:cNvSpPr>
          <p:nvPr>
            <p:ph idx="1"/>
          </p:nvPr>
        </p:nvSpPr>
        <p:spPr>
          <a:xfrm>
            <a:off x="399245" y="1352282"/>
            <a:ext cx="8874757" cy="5335121"/>
          </a:xfrm>
        </p:spPr>
        <p:txBody>
          <a:bodyPr>
            <a:normAutofit fontScale="92500" lnSpcReduction="10000"/>
          </a:bodyPr>
          <a:lstStyle/>
          <a:p>
            <a:r>
              <a:rPr lang="en-US" b="1" dirty="0"/>
              <a:t>protected void </a:t>
            </a:r>
            <a:r>
              <a:rPr lang="en-US" b="1" dirty="0" err="1"/>
              <a:t>doPost</a:t>
            </a:r>
            <a:r>
              <a:rPr lang="en-US" b="1" dirty="0"/>
              <a:t>(</a:t>
            </a:r>
            <a:r>
              <a:rPr lang="en-US" b="1" dirty="0" err="1"/>
              <a:t>HttpServletRequest</a:t>
            </a:r>
            <a:r>
              <a:rPr lang="en-US" b="1" dirty="0"/>
              <a:t> request, </a:t>
            </a:r>
            <a:r>
              <a:rPr lang="en-US" b="1" dirty="0" err="1"/>
              <a:t>HttpServletResponse</a:t>
            </a:r>
            <a:r>
              <a:rPr lang="en-US" b="1" dirty="0"/>
              <a:t> response) throws </a:t>
            </a:r>
            <a:r>
              <a:rPr lang="en-US" b="1" dirty="0" err="1"/>
              <a:t>ServletException</a:t>
            </a:r>
            <a:r>
              <a:rPr lang="en-US" b="1" dirty="0"/>
              <a:t>, </a:t>
            </a:r>
            <a:r>
              <a:rPr lang="en-US" b="1" dirty="0" err="1"/>
              <a:t>IOException</a:t>
            </a:r>
            <a:r>
              <a:rPr lang="en-US" b="1" dirty="0"/>
              <a:t> {</a:t>
            </a:r>
          </a:p>
          <a:p>
            <a:r>
              <a:rPr lang="en-US" dirty="0"/>
              <a:t>    // </a:t>
            </a:r>
            <a:r>
              <a:rPr lang="en-US" b="1" dirty="0"/>
              <a:t>TODO Auto-generated method stub</a:t>
            </a:r>
          </a:p>
          <a:p>
            <a:r>
              <a:rPr lang="en-US" dirty="0"/>
              <a:t>    //</a:t>
            </a:r>
            <a:r>
              <a:rPr lang="en-US" dirty="0" err="1"/>
              <a:t>doGet</a:t>
            </a:r>
            <a:r>
              <a:rPr lang="en-US" dirty="0"/>
              <a:t>(request, response);</a:t>
            </a:r>
          </a:p>
          <a:p>
            <a:r>
              <a:rPr lang="en-US" dirty="0"/>
              <a:t>    </a:t>
            </a:r>
            <a:r>
              <a:rPr lang="en-US" dirty="0" err="1"/>
              <a:t>response.setContentType</a:t>
            </a:r>
            <a:r>
              <a:rPr lang="en-US" dirty="0"/>
              <a:t>("text/html");  </a:t>
            </a:r>
          </a:p>
          <a:p>
            <a:r>
              <a:rPr lang="en-US" dirty="0"/>
              <a:t>    </a:t>
            </a:r>
            <a:r>
              <a:rPr lang="en-US" dirty="0" err="1"/>
              <a:t>java.io.PrintWriter</a:t>
            </a:r>
            <a:r>
              <a:rPr lang="en-US" dirty="0"/>
              <a:t> out = </a:t>
            </a:r>
            <a:r>
              <a:rPr lang="en-US" dirty="0" err="1"/>
              <a:t>response.getWriter</a:t>
            </a:r>
            <a:r>
              <a:rPr lang="en-US" dirty="0"/>
              <a:t>();  </a:t>
            </a:r>
          </a:p>
          <a:p>
            <a:r>
              <a:rPr lang="en-US" dirty="0"/>
              <a:t>          </a:t>
            </a:r>
          </a:p>
          <a:p>
            <a:r>
              <a:rPr lang="en-US" dirty="0"/>
              <a:t>    String n=</a:t>
            </a:r>
            <a:r>
              <a:rPr lang="en-US" dirty="0" err="1"/>
              <a:t>request.getParameter</a:t>
            </a:r>
            <a:r>
              <a:rPr lang="en-US" dirty="0"/>
              <a:t>("username");  </a:t>
            </a:r>
          </a:p>
          <a:p>
            <a:r>
              <a:rPr lang="en-US" dirty="0"/>
              <a:t>    String p=</a:t>
            </a:r>
            <a:r>
              <a:rPr lang="en-US" dirty="0" err="1"/>
              <a:t>request.getParameter</a:t>
            </a:r>
            <a:r>
              <a:rPr lang="en-US" dirty="0"/>
              <a:t>("</a:t>
            </a:r>
            <a:r>
              <a:rPr lang="en-US" dirty="0" err="1"/>
              <a:t>userpass</a:t>
            </a:r>
            <a:r>
              <a:rPr lang="en-US" dirty="0"/>
              <a:t>");  </a:t>
            </a:r>
          </a:p>
          <a:p>
            <a:r>
              <a:rPr lang="en-US" dirty="0"/>
              <a:t>    </a:t>
            </a:r>
            <a:r>
              <a:rPr lang="en-US" b="1" dirty="0"/>
              <a:t>if(</a:t>
            </a:r>
            <a:r>
              <a:rPr lang="en-US" b="1" dirty="0" err="1"/>
              <a:t>n.equals</a:t>
            </a:r>
            <a:r>
              <a:rPr lang="en-US" b="1" dirty="0"/>
              <a:t>("NEC") &amp;&amp; </a:t>
            </a:r>
            <a:r>
              <a:rPr lang="en-US" b="1" dirty="0" err="1"/>
              <a:t>p.equals</a:t>
            </a:r>
            <a:r>
              <a:rPr lang="en-US" b="1" dirty="0"/>
              <a:t>("</a:t>
            </a:r>
            <a:r>
              <a:rPr lang="en-US" b="1" dirty="0" err="1"/>
              <a:t>nec</a:t>
            </a:r>
            <a:r>
              <a:rPr lang="en-US" b="1" dirty="0"/>
              <a:t>"))</a:t>
            </a:r>
          </a:p>
          <a:p>
            <a:r>
              <a:rPr lang="en-US" dirty="0"/>
              <a:t>          </a:t>
            </a:r>
            <a:r>
              <a:rPr lang="en-US" dirty="0" err="1"/>
              <a:t>out.print</a:t>
            </a:r>
            <a:r>
              <a:rPr lang="en-US" dirty="0"/>
              <a:t>("Welcome "+n);  </a:t>
            </a:r>
          </a:p>
          <a:p>
            <a:r>
              <a:rPr lang="en-US" dirty="0"/>
              <a:t>    </a:t>
            </a:r>
            <a:r>
              <a:rPr lang="en-US" b="1" dirty="0"/>
              <a:t>else</a:t>
            </a:r>
          </a:p>
          <a:p>
            <a:r>
              <a:rPr lang="en-US" dirty="0"/>
              <a:t>          </a:t>
            </a:r>
            <a:r>
              <a:rPr lang="en-US" dirty="0" err="1"/>
              <a:t>out.print</a:t>
            </a:r>
            <a:r>
              <a:rPr lang="en-US" dirty="0"/>
              <a:t>("Sorry username or password error");</a:t>
            </a:r>
          </a:p>
          <a:p>
            <a:r>
              <a:rPr lang="en-US" dirty="0"/>
              <a:t>    </a:t>
            </a:r>
          </a:p>
          <a:p>
            <a:r>
              <a:rPr lang="en-US" dirty="0"/>
              <a:t>}</a:t>
            </a:r>
          </a:p>
        </p:txBody>
      </p:sp>
      <p:sp>
        <p:nvSpPr>
          <p:cNvPr id="4" name="TextBox 3"/>
          <p:cNvSpPr txBox="1"/>
          <p:nvPr/>
        </p:nvSpPr>
        <p:spPr>
          <a:xfrm>
            <a:off x="5484201" y="2655065"/>
            <a:ext cx="3342582" cy="1200329"/>
          </a:xfrm>
          <a:prstGeom prst="rect">
            <a:avLst/>
          </a:prstGeom>
          <a:noFill/>
        </p:spPr>
        <p:txBody>
          <a:bodyPr wrap="none" rtlCol="0">
            <a:spAutoFit/>
          </a:bodyPr>
          <a:lstStyle/>
          <a:p>
            <a:r>
              <a:rPr lang="en-US" dirty="0"/>
              <a:t>Check username and password</a:t>
            </a:r>
          </a:p>
          <a:p>
            <a:r>
              <a:rPr lang="en-US" dirty="0"/>
              <a:t> from a database table </a:t>
            </a:r>
          </a:p>
          <a:p>
            <a:r>
              <a:rPr lang="en-US" dirty="0"/>
              <a:t>named login in </a:t>
            </a:r>
            <a:r>
              <a:rPr lang="en-US" dirty="0" err="1"/>
              <a:t>postgreSQL</a:t>
            </a:r>
            <a:endParaRPr lang="en-US" dirty="0"/>
          </a:p>
          <a:p>
            <a:r>
              <a:rPr lang="en-US" dirty="0"/>
              <a:t> </a:t>
            </a:r>
          </a:p>
        </p:txBody>
      </p:sp>
    </p:spTree>
    <p:extLst>
      <p:ext uri="{BB962C8B-B14F-4D97-AF65-F5344CB8AC3E}">
        <p14:creationId xmlns:p14="http://schemas.microsoft.com/office/powerpoint/2010/main" val="973925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2872"/>
            <a:ext cx="8596668" cy="700585"/>
          </a:xfrm>
        </p:spPr>
        <p:txBody>
          <a:bodyPr/>
          <a:lstStyle/>
          <a:p>
            <a:r>
              <a:rPr lang="en-US" dirty="0"/>
              <a:t>Output:</a:t>
            </a:r>
          </a:p>
        </p:txBody>
      </p:sp>
      <p:pic>
        <p:nvPicPr>
          <p:cNvPr id="4" name="Content Placeholder 3"/>
          <p:cNvPicPr>
            <a:picLocks noGrp="1" noChangeAspect="1"/>
          </p:cNvPicPr>
          <p:nvPr>
            <p:ph idx="1"/>
          </p:nvPr>
        </p:nvPicPr>
        <p:blipFill>
          <a:blip r:embed="rId2"/>
          <a:stretch>
            <a:fillRect/>
          </a:stretch>
        </p:blipFill>
        <p:spPr>
          <a:xfrm>
            <a:off x="677334" y="1183386"/>
            <a:ext cx="3609975" cy="1819275"/>
          </a:xfrm>
          <a:prstGeom prst="rect">
            <a:avLst/>
          </a:prstGeom>
        </p:spPr>
      </p:pic>
      <p:pic>
        <p:nvPicPr>
          <p:cNvPr id="5" name="Picture 4"/>
          <p:cNvPicPr>
            <a:picLocks noChangeAspect="1"/>
          </p:cNvPicPr>
          <p:nvPr/>
        </p:nvPicPr>
        <p:blipFill>
          <a:blip r:embed="rId3"/>
          <a:stretch>
            <a:fillRect/>
          </a:stretch>
        </p:blipFill>
        <p:spPr>
          <a:xfrm>
            <a:off x="677334" y="3616088"/>
            <a:ext cx="5572125" cy="990600"/>
          </a:xfrm>
          <a:prstGeom prst="rect">
            <a:avLst/>
          </a:prstGeom>
        </p:spPr>
      </p:pic>
      <p:pic>
        <p:nvPicPr>
          <p:cNvPr id="6" name="Picture 5"/>
          <p:cNvPicPr>
            <a:picLocks noChangeAspect="1"/>
          </p:cNvPicPr>
          <p:nvPr/>
        </p:nvPicPr>
        <p:blipFill>
          <a:blip r:embed="rId4"/>
          <a:stretch>
            <a:fillRect/>
          </a:stretch>
        </p:blipFill>
        <p:spPr>
          <a:xfrm>
            <a:off x="7226205" y="1211960"/>
            <a:ext cx="3771900" cy="1762125"/>
          </a:xfrm>
          <a:prstGeom prst="rect">
            <a:avLst/>
          </a:prstGeom>
        </p:spPr>
      </p:pic>
      <p:pic>
        <p:nvPicPr>
          <p:cNvPr id="7" name="Picture 6"/>
          <p:cNvPicPr>
            <a:picLocks noChangeAspect="1"/>
          </p:cNvPicPr>
          <p:nvPr/>
        </p:nvPicPr>
        <p:blipFill>
          <a:blip r:embed="rId5"/>
          <a:stretch>
            <a:fillRect/>
          </a:stretch>
        </p:blipFill>
        <p:spPr>
          <a:xfrm>
            <a:off x="5729429" y="4991953"/>
            <a:ext cx="5400675" cy="1104900"/>
          </a:xfrm>
          <a:prstGeom prst="rect">
            <a:avLst/>
          </a:prstGeom>
        </p:spPr>
      </p:pic>
    </p:spTree>
    <p:extLst>
      <p:ext uri="{BB962C8B-B14F-4D97-AF65-F5344CB8AC3E}">
        <p14:creationId xmlns:p14="http://schemas.microsoft.com/office/powerpoint/2010/main" val="46887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0"/>
            <a:r>
              <a:rPr lang="en-US" dirty="0"/>
              <a:t>Servlets - Session Management</a:t>
            </a:r>
            <a:br>
              <a:rPr lang="en-US" dirty="0"/>
            </a:br>
            <a:r>
              <a:rPr lang="en-US" dirty="0"/>
              <a:t>Session Handling</a:t>
            </a:r>
            <a:br>
              <a:rPr lang="en-US" dirty="0"/>
            </a:br>
            <a:r>
              <a:rPr lang="en-US" dirty="0"/>
              <a:t>Cookies</a:t>
            </a:r>
          </a:p>
        </p:txBody>
      </p:sp>
      <p:sp>
        <p:nvSpPr>
          <p:cNvPr id="5" name="Text Placeholder 4"/>
          <p:cNvSpPr>
            <a:spLocks noGrp="1"/>
          </p:cNvSpPr>
          <p:nvPr>
            <p:ph type="body" idx="1"/>
          </p:nvPr>
        </p:nvSpPr>
        <p:spPr/>
        <p:txBody>
          <a:bodyPr/>
          <a:lstStyle/>
          <a:p>
            <a:r>
              <a:rPr lang="en-US" dirty="0"/>
              <a:t>Servlets</a:t>
            </a:r>
          </a:p>
        </p:txBody>
      </p:sp>
    </p:spTree>
    <p:extLst>
      <p:ext uri="{BB962C8B-B14F-4D97-AF65-F5344CB8AC3E}">
        <p14:creationId xmlns:p14="http://schemas.microsoft.com/office/powerpoint/2010/main" val="1788392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803"/>
          </a:xfrm>
        </p:spPr>
        <p:txBody>
          <a:bodyPr>
            <a:normAutofit fontScale="90000"/>
          </a:bodyPr>
          <a:lstStyle/>
          <a:p>
            <a:r>
              <a:rPr lang="en-GB" dirty="0"/>
              <a:t>Introduction to Servlets</a:t>
            </a:r>
            <a:br>
              <a:rPr lang="en-GB" dirty="0"/>
            </a:br>
            <a:endParaRPr lang="en-US" dirty="0"/>
          </a:p>
        </p:txBody>
      </p:sp>
      <p:sp>
        <p:nvSpPr>
          <p:cNvPr id="19460" name="Rectangle 4"/>
          <p:cNvSpPr>
            <a:spLocks noGrp="1" noChangeArrowheads="1"/>
          </p:cNvSpPr>
          <p:nvPr>
            <p:ph idx="1"/>
          </p:nvPr>
        </p:nvSpPr>
        <p:spPr>
          <a:xfrm>
            <a:off x="651576" y="1503766"/>
            <a:ext cx="8596668" cy="3880773"/>
          </a:xfrm>
        </p:spPr>
        <p:txBody>
          <a:bodyPr>
            <a:normAutofit fontScale="92500" lnSpcReduction="10000"/>
          </a:bodyPr>
          <a:lstStyle/>
          <a:p>
            <a:r>
              <a:rPr lang="en-GB" sz="2281" dirty="0"/>
              <a:t>Servlets are:</a:t>
            </a:r>
          </a:p>
          <a:p>
            <a:pPr lvl="1"/>
            <a:r>
              <a:rPr lang="en-US" sz="1901" dirty="0"/>
              <a:t>Java programs that can be deployed on a Java enabled Web server </a:t>
            </a:r>
          </a:p>
          <a:p>
            <a:pPr lvl="1"/>
            <a:r>
              <a:rPr lang="en-US" sz="1901" dirty="0"/>
              <a:t>Used to extend the functionality of a Web server</a:t>
            </a:r>
          </a:p>
          <a:p>
            <a:pPr lvl="1"/>
            <a:r>
              <a:rPr lang="en-US" sz="1901" dirty="0"/>
              <a:t>Used to add dynamic content to Web pages</a:t>
            </a:r>
          </a:p>
          <a:p>
            <a:r>
              <a:rPr lang="en-US" sz="2101" dirty="0"/>
              <a:t>Servlets provide a component-based, platform-independent method for building Web based applications, without the performance limitations of CGI programs. </a:t>
            </a:r>
          </a:p>
          <a:p>
            <a:r>
              <a:rPr lang="en-US" sz="2400" dirty="0"/>
              <a:t>Servlet is Java EE server driven technology to create web applications in java. </a:t>
            </a:r>
            <a:endParaRPr lang="en-US" sz="2101" dirty="0"/>
          </a:p>
          <a:p>
            <a:r>
              <a:rPr lang="en-US" sz="2101" dirty="0">
                <a:solidFill>
                  <a:srgbClr val="FF0000"/>
                </a:solidFill>
              </a:rPr>
              <a:t>Servlets have access to the entire family of Java APIs, including the JDBC API to access enterprise databases. </a:t>
            </a:r>
          </a:p>
        </p:txBody>
      </p:sp>
    </p:spTree>
    <p:extLst>
      <p:ext uri="{BB962C8B-B14F-4D97-AF65-F5344CB8AC3E}">
        <p14:creationId xmlns:p14="http://schemas.microsoft.com/office/powerpoint/2010/main" val="743829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04800"/>
            <a:ext cx="8839200" cy="838200"/>
          </a:xfrm>
        </p:spPr>
        <p:txBody>
          <a:bodyPr>
            <a:normAutofit/>
          </a:bodyPr>
          <a:lstStyle/>
          <a:p>
            <a:r>
              <a:rPr lang="en-US" sz="3200" dirty="0"/>
              <a:t>Scenario: Without Session tracking </a:t>
            </a:r>
          </a:p>
        </p:txBody>
      </p:sp>
      <p:sp>
        <p:nvSpPr>
          <p:cNvPr id="3" name="Content Placeholder 2"/>
          <p:cNvSpPr>
            <a:spLocks noGrp="1"/>
          </p:cNvSpPr>
          <p:nvPr>
            <p:ph idx="1"/>
          </p:nvPr>
        </p:nvSpPr>
        <p:spPr>
          <a:xfrm>
            <a:off x="835491" y="1371601"/>
            <a:ext cx="8463619" cy="2286000"/>
          </a:xfrm>
        </p:spPr>
        <p:txBody>
          <a:bodyPr>
            <a:normAutofit/>
          </a:bodyPr>
          <a:lstStyle/>
          <a:p>
            <a:pPr marL="434569" indent="-434569">
              <a:buAutoNum type="arabicPeriod"/>
            </a:pPr>
            <a:r>
              <a:rPr lang="en-US" sz="2000" b="1" dirty="0"/>
              <a:t>User Enters Login credentials</a:t>
            </a:r>
          </a:p>
          <a:p>
            <a:pPr marL="434569" indent="-434569">
              <a:buAutoNum type="arabicPeriod"/>
            </a:pPr>
            <a:r>
              <a:rPr lang="en-US" sz="2000" b="1" dirty="0"/>
              <a:t>User submits to next page with proper request</a:t>
            </a:r>
          </a:p>
          <a:p>
            <a:pPr marL="434569" indent="-434569">
              <a:buAutoNum type="arabicPeriod"/>
            </a:pPr>
            <a:r>
              <a:rPr lang="en-US" sz="2000" b="1" dirty="0"/>
              <a:t>Request is not forwarded to third page, since session is not tracked.</a:t>
            </a:r>
          </a:p>
          <a:p>
            <a:endParaRPr lang="en-US" sz="2000"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3810001"/>
            <a:ext cx="39878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410" y="4891088"/>
            <a:ext cx="5473700" cy="1550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4601" y="3529013"/>
            <a:ext cx="560070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9841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Application</a:t>
            </a:r>
          </a:p>
        </p:txBody>
      </p:sp>
      <p:sp>
        <p:nvSpPr>
          <p:cNvPr id="3" name="Content Placeholder 2"/>
          <p:cNvSpPr>
            <a:spLocks noGrp="1"/>
          </p:cNvSpPr>
          <p:nvPr>
            <p:ph idx="1"/>
          </p:nvPr>
        </p:nvSpPr>
        <p:spPr>
          <a:xfrm>
            <a:off x="812800" y="1752601"/>
            <a:ext cx="8463619" cy="3880773"/>
          </a:xfrm>
        </p:spPr>
        <p:txBody>
          <a:bodyPr>
            <a:normAutofit/>
          </a:bodyPr>
          <a:lstStyle/>
          <a:p>
            <a:r>
              <a:rPr lang="en-US" sz="2000" dirty="0"/>
              <a:t>Add a Dynamic Web Project in Eclipse: </a:t>
            </a:r>
            <a:r>
              <a:rPr lang="en-US" sz="2000" dirty="0" err="1"/>
              <a:t>SessionPrj</a:t>
            </a:r>
            <a:r>
              <a:rPr lang="en-US" sz="2000" dirty="0"/>
              <a:t>.</a:t>
            </a:r>
          </a:p>
          <a:p>
            <a:r>
              <a:rPr lang="en-US" sz="2000" dirty="0"/>
              <a:t>Add 2 Servlets:</a:t>
            </a:r>
          </a:p>
          <a:p>
            <a:pPr lvl="1"/>
            <a:r>
              <a:rPr lang="en-US" sz="1800" dirty="0"/>
              <a:t>Serv1</a:t>
            </a:r>
          </a:p>
          <a:p>
            <a:pPr lvl="1"/>
            <a:r>
              <a:rPr lang="en-US" sz="1800" dirty="0"/>
              <a:t>Serv2</a:t>
            </a:r>
          </a:p>
          <a:p>
            <a:r>
              <a:rPr lang="en-US" sz="2000" dirty="0"/>
              <a:t>Add index.html</a:t>
            </a:r>
          </a:p>
          <a:p>
            <a:endParaRPr lang="en-US" sz="2000" dirty="0"/>
          </a:p>
        </p:txBody>
      </p:sp>
    </p:spTree>
    <p:extLst>
      <p:ext uri="{BB962C8B-B14F-4D97-AF65-F5344CB8AC3E}">
        <p14:creationId xmlns:p14="http://schemas.microsoft.com/office/powerpoint/2010/main" val="2815479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1" y="228600"/>
            <a:ext cx="8463617" cy="609600"/>
          </a:xfrm>
        </p:spPr>
        <p:txBody>
          <a:bodyPr>
            <a:normAutofit fontScale="90000"/>
          </a:bodyPr>
          <a:lstStyle/>
          <a:p>
            <a:r>
              <a:rPr lang="en-US" dirty="0"/>
              <a:t>Index.html</a:t>
            </a:r>
          </a:p>
        </p:txBody>
      </p:sp>
      <p:sp>
        <p:nvSpPr>
          <p:cNvPr id="3" name="Content Placeholder 2"/>
          <p:cNvSpPr>
            <a:spLocks noGrp="1"/>
          </p:cNvSpPr>
          <p:nvPr>
            <p:ph idx="1"/>
          </p:nvPr>
        </p:nvSpPr>
        <p:spPr>
          <a:xfrm>
            <a:off x="508001" y="838200"/>
            <a:ext cx="9651999" cy="5791200"/>
          </a:xfrm>
        </p:spPr>
        <p:txBody>
          <a:bodyPr>
            <a:normAutofit/>
          </a:bodyPr>
          <a:lstStyle/>
          <a:p>
            <a:r>
              <a:rPr lang="en-US" sz="2000" dirty="0"/>
              <a:t>&lt;!DOCTYPE html&gt;</a:t>
            </a:r>
          </a:p>
          <a:p>
            <a:r>
              <a:rPr lang="en-US" sz="2000" dirty="0"/>
              <a:t>&lt;html&gt; &lt;head&gt;</a:t>
            </a:r>
          </a:p>
          <a:p>
            <a:r>
              <a:rPr lang="en-US" sz="2000" dirty="0"/>
              <a:t>&lt;meta charset=</a:t>
            </a:r>
            <a:r>
              <a:rPr lang="en-US" sz="2000" i="1" dirty="0"/>
              <a:t>"ISO-8859-1"&gt;</a:t>
            </a:r>
          </a:p>
          <a:p>
            <a:r>
              <a:rPr lang="en-US" sz="2000" dirty="0"/>
              <a:t>&lt;title&gt;Insert title here&lt;/title&gt;</a:t>
            </a:r>
          </a:p>
          <a:p>
            <a:r>
              <a:rPr lang="en-US" sz="2000" dirty="0"/>
              <a:t>&lt;/head&gt;&lt;body&gt;</a:t>
            </a:r>
          </a:p>
          <a:p>
            <a:r>
              <a:rPr lang="en-US" sz="2000" b="1" dirty="0">
                <a:solidFill>
                  <a:schemeClr val="accent6">
                    <a:lumMod val="50000"/>
                  </a:schemeClr>
                </a:solidFill>
              </a:rPr>
              <a:t>&lt;h1&gt;Login:&lt;/h1&gt;</a:t>
            </a:r>
          </a:p>
          <a:p>
            <a:r>
              <a:rPr lang="en-US" sz="2000" b="1" dirty="0">
                <a:solidFill>
                  <a:schemeClr val="accent6">
                    <a:lumMod val="50000"/>
                  </a:schemeClr>
                </a:solidFill>
              </a:rPr>
              <a:t>&lt;form action=</a:t>
            </a:r>
            <a:r>
              <a:rPr lang="en-US" sz="2000" b="1" i="1" dirty="0">
                <a:solidFill>
                  <a:schemeClr val="accent6">
                    <a:lumMod val="50000"/>
                  </a:schemeClr>
                </a:solidFill>
              </a:rPr>
              <a:t>"Serv1"&gt;</a:t>
            </a:r>
          </a:p>
          <a:p>
            <a:r>
              <a:rPr lang="en-US" sz="2000" b="1" dirty="0">
                <a:solidFill>
                  <a:schemeClr val="accent6">
                    <a:lumMod val="50000"/>
                  </a:schemeClr>
                </a:solidFill>
              </a:rPr>
              <a:t>&lt;</a:t>
            </a:r>
            <a:r>
              <a:rPr lang="en-US" sz="2000" b="1" dirty="0" err="1">
                <a:solidFill>
                  <a:schemeClr val="accent6">
                    <a:lumMod val="50000"/>
                  </a:schemeClr>
                </a:solidFill>
              </a:rPr>
              <a:t>br</a:t>
            </a:r>
            <a:r>
              <a:rPr lang="en-US" sz="2000" b="1" dirty="0">
                <a:solidFill>
                  <a:schemeClr val="accent6">
                    <a:lumMod val="50000"/>
                  </a:schemeClr>
                </a:solidFill>
              </a:rPr>
              <a:t>&gt;Login ID:&lt;input type=</a:t>
            </a:r>
            <a:r>
              <a:rPr lang="en-US" sz="2000" b="1" i="1" dirty="0">
                <a:solidFill>
                  <a:schemeClr val="accent6">
                    <a:lumMod val="50000"/>
                  </a:schemeClr>
                </a:solidFill>
              </a:rPr>
              <a:t>"text" name="login"&gt;</a:t>
            </a:r>
          </a:p>
          <a:p>
            <a:r>
              <a:rPr lang="en-US" sz="2000" b="1" dirty="0">
                <a:solidFill>
                  <a:schemeClr val="accent6">
                    <a:lumMod val="50000"/>
                  </a:schemeClr>
                </a:solidFill>
              </a:rPr>
              <a:t>&lt;</a:t>
            </a:r>
            <a:r>
              <a:rPr lang="en-US" sz="2000" b="1" dirty="0" err="1">
                <a:solidFill>
                  <a:schemeClr val="accent6">
                    <a:lumMod val="50000"/>
                  </a:schemeClr>
                </a:solidFill>
              </a:rPr>
              <a:t>br</a:t>
            </a:r>
            <a:r>
              <a:rPr lang="en-US" sz="2000" b="1" dirty="0">
                <a:solidFill>
                  <a:schemeClr val="accent6">
                    <a:lumMod val="50000"/>
                  </a:schemeClr>
                </a:solidFill>
              </a:rPr>
              <a:t>&gt;Password:&lt;input type=</a:t>
            </a:r>
            <a:r>
              <a:rPr lang="en-US" sz="2000" b="1" i="1" dirty="0">
                <a:solidFill>
                  <a:schemeClr val="accent6">
                    <a:lumMod val="50000"/>
                  </a:schemeClr>
                </a:solidFill>
              </a:rPr>
              <a:t>"text" name="</a:t>
            </a:r>
            <a:r>
              <a:rPr lang="en-US" sz="2000" b="1" i="1" dirty="0" err="1">
                <a:solidFill>
                  <a:schemeClr val="accent6">
                    <a:lumMod val="50000"/>
                  </a:schemeClr>
                </a:solidFill>
              </a:rPr>
              <a:t>passwd</a:t>
            </a:r>
            <a:r>
              <a:rPr lang="en-US" sz="2000" b="1" i="1" dirty="0">
                <a:solidFill>
                  <a:schemeClr val="accent6">
                    <a:lumMod val="50000"/>
                  </a:schemeClr>
                </a:solidFill>
              </a:rPr>
              <a:t>"&gt;</a:t>
            </a:r>
          </a:p>
          <a:p>
            <a:r>
              <a:rPr lang="en-US" sz="2000" b="1" dirty="0">
                <a:solidFill>
                  <a:schemeClr val="accent6">
                    <a:lumMod val="50000"/>
                  </a:schemeClr>
                </a:solidFill>
              </a:rPr>
              <a:t>&lt;</a:t>
            </a:r>
            <a:r>
              <a:rPr lang="en-US" sz="2000" b="1" dirty="0" err="1">
                <a:solidFill>
                  <a:schemeClr val="accent6">
                    <a:lumMod val="50000"/>
                  </a:schemeClr>
                </a:solidFill>
              </a:rPr>
              <a:t>br</a:t>
            </a:r>
            <a:r>
              <a:rPr lang="en-US" sz="2000" b="1" dirty="0">
                <a:solidFill>
                  <a:schemeClr val="accent6">
                    <a:lumMod val="50000"/>
                  </a:schemeClr>
                </a:solidFill>
              </a:rPr>
              <a:t>&gt;&lt;input type=</a:t>
            </a:r>
            <a:r>
              <a:rPr lang="en-US" sz="2000" b="1" i="1" dirty="0">
                <a:solidFill>
                  <a:schemeClr val="accent6">
                    <a:lumMod val="50000"/>
                  </a:schemeClr>
                </a:solidFill>
              </a:rPr>
              <a:t>"submit" value="login"&gt;</a:t>
            </a:r>
          </a:p>
          <a:p>
            <a:r>
              <a:rPr lang="en-US" sz="2000" b="1" dirty="0">
                <a:solidFill>
                  <a:schemeClr val="accent6">
                    <a:lumMod val="50000"/>
                  </a:schemeClr>
                </a:solidFill>
              </a:rPr>
              <a:t>&lt;/form&gt;</a:t>
            </a:r>
          </a:p>
          <a:p>
            <a:r>
              <a:rPr lang="en-US" sz="2000" dirty="0"/>
              <a:t>&lt;/body&gt;&lt;/html&gt;</a:t>
            </a:r>
          </a:p>
        </p:txBody>
      </p:sp>
    </p:spTree>
    <p:extLst>
      <p:ext uri="{BB962C8B-B14F-4D97-AF65-F5344CB8AC3E}">
        <p14:creationId xmlns:p14="http://schemas.microsoft.com/office/powerpoint/2010/main" val="1894986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Serv1</a:t>
            </a:r>
          </a:p>
        </p:txBody>
      </p:sp>
      <p:sp>
        <p:nvSpPr>
          <p:cNvPr id="3" name="Content Placeholder 2"/>
          <p:cNvSpPr>
            <a:spLocks noGrp="1"/>
          </p:cNvSpPr>
          <p:nvPr>
            <p:ph idx="1"/>
          </p:nvPr>
        </p:nvSpPr>
        <p:spPr>
          <a:xfrm>
            <a:off x="609601" y="1524000"/>
            <a:ext cx="9448799" cy="4517363"/>
          </a:xfrm>
        </p:spPr>
        <p:txBody>
          <a:bodyPr>
            <a:normAutofit/>
          </a:bodyPr>
          <a:lstStyle/>
          <a:p>
            <a:r>
              <a:rPr lang="en-US" dirty="0"/>
              <a:t>protected void </a:t>
            </a:r>
            <a:r>
              <a:rPr lang="en-US" dirty="0" err="1"/>
              <a:t>doGet</a:t>
            </a:r>
            <a:r>
              <a:rPr lang="en-US" dirty="0"/>
              <a:t>(</a:t>
            </a:r>
            <a:r>
              <a:rPr lang="en-US" dirty="0" err="1"/>
              <a:t>HttpServletRequest</a:t>
            </a:r>
            <a:r>
              <a:rPr lang="en-US" dirty="0"/>
              <a:t> request, </a:t>
            </a:r>
            <a:r>
              <a:rPr lang="en-US" dirty="0" err="1"/>
              <a:t>HttpServletResponse</a:t>
            </a:r>
            <a:r>
              <a:rPr lang="en-US" dirty="0"/>
              <a:t> response) throws </a:t>
            </a:r>
            <a:r>
              <a:rPr lang="en-US" dirty="0" err="1"/>
              <a:t>ServletException</a:t>
            </a:r>
            <a:r>
              <a:rPr lang="en-US" dirty="0"/>
              <a:t>, </a:t>
            </a:r>
            <a:r>
              <a:rPr lang="en-US" dirty="0" err="1"/>
              <a:t>IOException</a:t>
            </a:r>
            <a:r>
              <a:rPr lang="en-US" dirty="0"/>
              <a:t> {</a:t>
            </a:r>
          </a:p>
          <a:p>
            <a:r>
              <a:rPr lang="en-US" dirty="0"/>
              <a:t>		</a:t>
            </a:r>
            <a:r>
              <a:rPr lang="en-US" dirty="0" err="1"/>
              <a:t>java.io.PrintWriter</a:t>
            </a:r>
            <a:r>
              <a:rPr lang="en-US" dirty="0"/>
              <a:t> out = </a:t>
            </a:r>
            <a:r>
              <a:rPr lang="en-US" dirty="0" err="1"/>
              <a:t>response.getWriter</a:t>
            </a:r>
            <a:r>
              <a:rPr lang="en-US" dirty="0"/>
              <a:t>(); </a:t>
            </a:r>
          </a:p>
          <a:p>
            <a:r>
              <a:rPr lang="en-US" dirty="0"/>
              <a:t>		String login=</a:t>
            </a:r>
            <a:r>
              <a:rPr lang="en-US" dirty="0" err="1"/>
              <a:t>request.getParameter</a:t>
            </a:r>
            <a:r>
              <a:rPr lang="en-US" dirty="0"/>
              <a:t>("login");</a:t>
            </a:r>
          </a:p>
          <a:p>
            <a:r>
              <a:rPr lang="en-US" dirty="0"/>
              <a:t>         String </a:t>
            </a:r>
            <a:r>
              <a:rPr lang="en-US" dirty="0" err="1"/>
              <a:t>pd</a:t>
            </a:r>
            <a:r>
              <a:rPr lang="en-US" dirty="0"/>
              <a:t>=</a:t>
            </a:r>
            <a:r>
              <a:rPr lang="en-US" dirty="0" err="1"/>
              <a:t>request.getParameter</a:t>
            </a:r>
            <a:r>
              <a:rPr lang="en-US" dirty="0"/>
              <a:t>("</a:t>
            </a:r>
            <a:r>
              <a:rPr lang="en-US" dirty="0" err="1"/>
              <a:t>passwd</a:t>
            </a:r>
            <a:r>
              <a:rPr lang="en-US" dirty="0"/>
              <a:t>");</a:t>
            </a:r>
          </a:p>
          <a:p>
            <a:r>
              <a:rPr lang="en-US" dirty="0"/>
              <a:t>		</a:t>
            </a:r>
            <a:r>
              <a:rPr lang="en-US" dirty="0" err="1"/>
              <a:t>out.println</a:t>
            </a:r>
            <a:r>
              <a:rPr lang="en-US" dirty="0"/>
              <a:t>("&lt;html&gt;&lt;body&gt;&lt;h1&gt;Welcome "+ login +"!"); </a:t>
            </a:r>
          </a:p>
          <a:p>
            <a:r>
              <a:rPr lang="en-US" dirty="0"/>
              <a:t>		</a:t>
            </a:r>
            <a:r>
              <a:rPr lang="en-US" dirty="0" err="1"/>
              <a:t>out.println</a:t>
            </a:r>
            <a:r>
              <a:rPr lang="en-US" dirty="0"/>
              <a:t>("&lt;a </a:t>
            </a:r>
            <a:r>
              <a:rPr lang="en-US" dirty="0" err="1"/>
              <a:t>href</a:t>
            </a:r>
            <a:r>
              <a:rPr lang="en-US" dirty="0"/>
              <a:t>='Serv2'&gt;");</a:t>
            </a:r>
          </a:p>
          <a:p>
            <a:r>
              <a:rPr lang="en-US" dirty="0"/>
              <a:t>		</a:t>
            </a:r>
            <a:r>
              <a:rPr lang="en-US" dirty="0" err="1"/>
              <a:t>out.println</a:t>
            </a:r>
            <a:r>
              <a:rPr lang="en-US" dirty="0"/>
              <a:t>("&lt;</a:t>
            </a:r>
            <a:r>
              <a:rPr lang="en-US" dirty="0" err="1"/>
              <a:t>br</a:t>
            </a:r>
            <a:r>
              <a:rPr lang="en-US" dirty="0"/>
              <a:t>&gt;Continue to next.. &lt;/a&gt;");</a:t>
            </a:r>
          </a:p>
          <a:p>
            <a:r>
              <a:rPr lang="en-US" dirty="0"/>
              <a:t>		</a:t>
            </a:r>
            <a:r>
              <a:rPr lang="en-US" dirty="0" err="1"/>
              <a:t>out.println</a:t>
            </a:r>
            <a:r>
              <a:rPr lang="en-US" dirty="0"/>
              <a:t>("&lt;/body&gt;&lt;/html&gt;");</a:t>
            </a:r>
          </a:p>
          <a:p>
            <a:r>
              <a:rPr lang="en-US" dirty="0"/>
              <a:t>	}</a:t>
            </a:r>
          </a:p>
        </p:txBody>
      </p:sp>
    </p:spTree>
    <p:extLst>
      <p:ext uri="{BB962C8B-B14F-4D97-AF65-F5344CB8AC3E}">
        <p14:creationId xmlns:p14="http://schemas.microsoft.com/office/powerpoint/2010/main" val="650784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Serv2</a:t>
            </a:r>
          </a:p>
        </p:txBody>
      </p:sp>
      <p:sp>
        <p:nvSpPr>
          <p:cNvPr id="3" name="Content Placeholder 2"/>
          <p:cNvSpPr>
            <a:spLocks noGrp="1"/>
          </p:cNvSpPr>
          <p:nvPr>
            <p:ph idx="1"/>
          </p:nvPr>
        </p:nvSpPr>
        <p:spPr>
          <a:xfrm>
            <a:off x="812797" y="1752601"/>
            <a:ext cx="10363203" cy="4288763"/>
          </a:xfrm>
        </p:spPr>
        <p:txBody>
          <a:bodyPr>
            <a:normAutofit/>
          </a:bodyPr>
          <a:lstStyle/>
          <a:p>
            <a:r>
              <a:rPr lang="en-US" dirty="0"/>
              <a:t>protected void </a:t>
            </a:r>
            <a:r>
              <a:rPr lang="en-US" dirty="0" err="1"/>
              <a:t>doGet</a:t>
            </a:r>
            <a:r>
              <a:rPr lang="en-US" dirty="0"/>
              <a:t>(</a:t>
            </a:r>
            <a:r>
              <a:rPr lang="en-US" dirty="0" err="1"/>
              <a:t>HttpServletRequest</a:t>
            </a:r>
            <a:r>
              <a:rPr lang="en-US" dirty="0"/>
              <a:t> request, </a:t>
            </a:r>
            <a:r>
              <a:rPr lang="en-US" dirty="0" err="1"/>
              <a:t>HttpServletResponse</a:t>
            </a:r>
            <a:r>
              <a:rPr lang="en-US" dirty="0"/>
              <a:t> response) throws </a:t>
            </a:r>
            <a:r>
              <a:rPr lang="en-US" dirty="0" err="1"/>
              <a:t>ServletException</a:t>
            </a:r>
            <a:r>
              <a:rPr lang="en-US" dirty="0"/>
              <a:t>, </a:t>
            </a:r>
            <a:r>
              <a:rPr lang="en-US" dirty="0" err="1"/>
              <a:t>IOException</a:t>
            </a:r>
            <a:r>
              <a:rPr lang="en-US" dirty="0"/>
              <a:t> {</a:t>
            </a:r>
          </a:p>
          <a:p>
            <a:r>
              <a:rPr lang="en-US" dirty="0"/>
              <a:t>		</a:t>
            </a:r>
            <a:r>
              <a:rPr lang="en-US" dirty="0" err="1"/>
              <a:t>java.io.PrintWriter</a:t>
            </a:r>
            <a:r>
              <a:rPr lang="en-US" dirty="0"/>
              <a:t> out = </a:t>
            </a:r>
            <a:r>
              <a:rPr lang="en-US" dirty="0" err="1"/>
              <a:t>response.getWriter</a:t>
            </a:r>
            <a:r>
              <a:rPr lang="en-US" dirty="0"/>
              <a:t>(); </a:t>
            </a:r>
          </a:p>
          <a:p>
            <a:r>
              <a:rPr lang="en-US" dirty="0"/>
              <a:t>		</a:t>
            </a:r>
            <a:r>
              <a:rPr lang="en-US" dirty="0" err="1"/>
              <a:t>out.println</a:t>
            </a:r>
            <a:r>
              <a:rPr lang="en-US" dirty="0"/>
              <a:t>("&lt;html&gt;&lt;body&gt;&lt;h1&gt;Welcome Again "+ </a:t>
            </a:r>
            <a:r>
              <a:rPr lang="en-US" dirty="0" err="1"/>
              <a:t>request.getParameter</a:t>
            </a:r>
            <a:r>
              <a:rPr lang="en-US" dirty="0"/>
              <a:t>("login")+"! "+ </a:t>
            </a:r>
            <a:r>
              <a:rPr lang="en-US" dirty="0" err="1"/>
              <a:t>request.getParameter</a:t>
            </a:r>
            <a:r>
              <a:rPr lang="en-US" dirty="0"/>
              <a:t>("</a:t>
            </a:r>
            <a:r>
              <a:rPr lang="en-US" dirty="0" err="1"/>
              <a:t>passwd</a:t>
            </a:r>
            <a:r>
              <a:rPr lang="en-US" dirty="0"/>
              <a:t>")+"&lt;/h1&gt;"); </a:t>
            </a:r>
          </a:p>
          <a:p>
            <a:r>
              <a:rPr lang="en-US" dirty="0"/>
              <a:t>		</a:t>
            </a:r>
            <a:r>
              <a:rPr lang="en-US" dirty="0" err="1"/>
              <a:t>out.println</a:t>
            </a:r>
            <a:r>
              <a:rPr lang="en-US" dirty="0"/>
              <a:t>("&lt;/body&gt;&lt;/html&gt;");</a:t>
            </a:r>
          </a:p>
          <a:p>
            <a:r>
              <a:rPr lang="en-US" dirty="0"/>
              <a:t>	}</a:t>
            </a:r>
          </a:p>
        </p:txBody>
      </p:sp>
    </p:spTree>
    <p:extLst>
      <p:ext uri="{BB962C8B-B14F-4D97-AF65-F5344CB8AC3E}">
        <p14:creationId xmlns:p14="http://schemas.microsoft.com/office/powerpoint/2010/main" val="1858143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cs typeface="Times New Roman" panose="02020603050405020304" pitchFamily="18" charset="0"/>
              </a:rPr>
              <a:t>Techniques to Keep Track of Sessions in Servlets</a:t>
            </a:r>
            <a:br>
              <a:rPr lang="en-US" sz="3100" dirty="0">
                <a:cs typeface="Times New Roman" panose="02020603050405020304" pitchFamily="18" charset="0"/>
              </a:rPr>
            </a:br>
            <a:endParaRPr lang="en-US" dirty="0"/>
          </a:p>
        </p:txBody>
      </p:sp>
      <p:sp>
        <p:nvSpPr>
          <p:cNvPr id="19460" name="Rectangle 4"/>
          <p:cNvSpPr>
            <a:spLocks noGrp="1" noChangeArrowheads="1"/>
          </p:cNvSpPr>
          <p:nvPr>
            <p:ph idx="1"/>
          </p:nvPr>
        </p:nvSpPr>
        <p:spPr>
          <a:xfrm>
            <a:off x="638001" y="1566232"/>
            <a:ext cx="8636001" cy="4876800"/>
          </a:xfrm>
        </p:spPr>
        <p:txBody>
          <a:bodyPr>
            <a:normAutofit/>
          </a:bodyPr>
          <a:lstStyle/>
          <a:p>
            <a:pPr marL="0" indent="0">
              <a:lnSpc>
                <a:spcPct val="90000"/>
              </a:lnSpc>
              <a:spcBef>
                <a:spcPct val="0"/>
              </a:spcBef>
              <a:buClrTx/>
              <a:buNone/>
            </a:pPr>
            <a:r>
              <a:rPr lang="en-US" dirty="0">
                <a:cs typeface="Times New Roman" panose="02020603050405020304" pitchFamily="18" charset="0"/>
              </a:rPr>
              <a:t>Http:</a:t>
            </a:r>
          </a:p>
          <a:p>
            <a:pPr>
              <a:lnSpc>
                <a:spcPct val="90000"/>
              </a:lnSpc>
            </a:pPr>
            <a:r>
              <a:rPr lang="en-US" sz="1900" dirty="0"/>
              <a:t>Cannot be used to maintain data across two sessions</a:t>
            </a:r>
          </a:p>
          <a:p>
            <a:pPr>
              <a:lnSpc>
                <a:spcPct val="90000"/>
              </a:lnSpc>
            </a:pPr>
            <a:r>
              <a:rPr lang="en-US" sz="1900" dirty="0"/>
              <a:t>Is a stateless protocol</a:t>
            </a:r>
          </a:p>
          <a:p>
            <a:pPr marL="0" indent="0">
              <a:lnSpc>
                <a:spcPct val="90000"/>
              </a:lnSpc>
              <a:spcBef>
                <a:spcPct val="0"/>
              </a:spcBef>
              <a:buClrTx/>
              <a:buNone/>
            </a:pPr>
            <a:endParaRPr lang="en-US" dirty="0">
              <a:cs typeface="Times New Roman" panose="02020603050405020304" pitchFamily="18" charset="0"/>
            </a:endParaRPr>
          </a:p>
          <a:p>
            <a:pPr marL="0" indent="0">
              <a:lnSpc>
                <a:spcPct val="90000"/>
              </a:lnSpc>
              <a:spcBef>
                <a:spcPct val="0"/>
              </a:spcBef>
              <a:buClrTx/>
              <a:buNone/>
            </a:pPr>
            <a:r>
              <a:rPr lang="en-US" dirty="0">
                <a:cs typeface="Times New Roman" panose="02020603050405020304" pitchFamily="18" charset="0"/>
              </a:rPr>
              <a:t>The following techniques can be used to track sessions data in servlets:</a:t>
            </a:r>
          </a:p>
          <a:p>
            <a:pPr>
              <a:lnSpc>
                <a:spcPct val="90000"/>
              </a:lnSpc>
            </a:pPr>
            <a:r>
              <a:rPr lang="en-US" sz="1900" dirty="0"/>
              <a:t>Without explicit support from servlet API – programming session handling </a:t>
            </a:r>
          </a:p>
          <a:p>
            <a:pPr marL="742950" lvl="2" indent="-342900">
              <a:lnSpc>
                <a:spcPct val="90000"/>
              </a:lnSpc>
            </a:pPr>
            <a:r>
              <a:rPr lang="en-US" sz="1700" dirty="0"/>
              <a:t>URL rewriting </a:t>
            </a:r>
          </a:p>
          <a:p>
            <a:pPr marL="742950" lvl="2" indent="-342900">
              <a:lnSpc>
                <a:spcPct val="90000"/>
              </a:lnSpc>
            </a:pPr>
            <a:r>
              <a:rPr lang="en-US" sz="1700" dirty="0"/>
              <a:t>Hidden form fields </a:t>
            </a:r>
          </a:p>
          <a:p>
            <a:pPr marL="742950" lvl="2" indent="-342900">
              <a:lnSpc>
                <a:spcPct val="90000"/>
              </a:lnSpc>
            </a:pPr>
            <a:r>
              <a:rPr lang="en-US" sz="1700" dirty="0"/>
              <a:t>SSL Sessions  //we will not work on it</a:t>
            </a:r>
          </a:p>
          <a:p>
            <a:pPr>
              <a:lnSpc>
                <a:spcPct val="90000"/>
              </a:lnSpc>
            </a:pPr>
            <a:r>
              <a:rPr lang="en-US" sz="1900" dirty="0"/>
              <a:t>Using Servlet API support </a:t>
            </a:r>
          </a:p>
          <a:p>
            <a:pPr marL="742950" lvl="2" indent="-342900">
              <a:lnSpc>
                <a:spcPct val="90000"/>
              </a:lnSpc>
            </a:pPr>
            <a:r>
              <a:rPr lang="en-US" sz="1700" dirty="0" err="1"/>
              <a:t>javax.servlet.http.Cookies</a:t>
            </a:r>
            <a:r>
              <a:rPr lang="en-US" sz="1700" dirty="0"/>
              <a:t> </a:t>
            </a:r>
          </a:p>
          <a:p>
            <a:pPr marL="742950" lvl="2" indent="-342900">
              <a:lnSpc>
                <a:spcPct val="90000"/>
              </a:lnSpc>
            </a:pPr>
            <a:r>
              <a:rPr lang="en-US" sz="1700" dirty="0" err="1"/>
              <a:t>javax.servlet.http.HttpSession</a:t>
            </a:r>
            <a:endParaRPr lang="en-US" sz="1700" dirty="0"/>
          </a:p>
        </p:txBody>
      </p:sp>
    </p:spTree>
    <p:extLst>
      <p:ext uri="{BB962C8B-B14F-4D97-AF65-F5344CB8AC3E}">
        <p14:creationId xmlns:p14="http://schemas.microsoft.com/office/powerpoint/2010/main" val="2242012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URL Rewriting </a:t>
            </a:r>
            <a:br>
              <a:rPr lang="en-US" dirty="0">
                <a:cs typeface="Times New Roman" panose="02020603050405020304" pitchFamily="18" charset="0"/>
              </a:rPr>
            </a:br>
            <a:endParaRPr lang="en-US" dirty="0"/>
          </a:p>
        </p:txBody>
      </p:sp>
      <p:sp>
        <p:nvSpPr>
          <p:cNvPr id="252930" name="Rectangle 2050"/>
          <p:cNvSpPr>
            <a:spLocks noGrp="1" noChangeArrowheads="1"/>
          </p:cNvSpPr>
          <p:nvPr>
            <p:ph idx="1"/>
          </p:nvPr>
        </p:nvSpPr>
        <p:spPr/>
        <p:txBody>
          <a:bodyPr>
            <a:normAutofit/>
          </a:bodyPr>
          <a:lstStyle/>
          <a:p>
            <a:pPr>
              <a:lnSpc>
                <a:spcPct val="80000"/>
              </a:lnSpc>
              <a:tabLst>
                <a:tab pos="706174" algn="l"/>
              </a:tabLst>
            </a:pPr>
            <a:r>
              <a:rPr lang="en-US" sz="2000" dirty="0"/>
              <a:t>Is a technique by which the URL is modified to include the session ID of a particular user and is sent back to the client </a:t>
            </a:r>
          </a:p>
          <a:p>
            <a:pPr marL="742950" lvl="2" indent="-342900">
              <a:lnSpc>
                <a:spcPct val="80000"/>
              </a:lnSpc>
              <a:tabLst>
                <a:tab pos="706174" algn="l"/>
              </a:tabLst>
            </a:pPr>
            <a:r>
              <a:rPr lang="en-US" sz="1800" dirty="0"/>
              <a:t>The session ID is used by the client for subsequent transactions with the server</a:t>
            </a:r>
          </a:p>
          <a:p>
            <a:pPr marL="434569" lvl="1" indent="0">
              <a:buClrTx/>
              <a:buNone/>
              <a:tabLst>
                <a:tab pos="706174" algn="l"/>
              </a:tabLst>
            </a:pPr>
            <a:r>
              <a:rPr lang="en-US" sz="1800" dirty="0">
                <a:cs typeface="Times New Roman" panose="02020603050405020304" pitchFamily="18" charset="0"/>
              </a:rPr>
              <a:t> </a:t>
            </a:r>
            <a:endParaRPr lang="en-US" sz="1800" dirty="0">
              <a:latin typeface="Courier New" panose="02070309020205020404" pitchFamily="49" charset="0"/>
              <a:cs typeface="Times New Roman" panose="02020603050405020304" pitchFamily="18" charset="0"/>
            </a:endParaRP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217" y="4202935"/>
            <a:ext cx="48768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739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Rewriting: Serv1</a:t>
            </a:r>
          </a:p>
        </p:txBody>
      </p:sp>
      <p:sp>
        <p:nvSpPr>
          <p:cNvPr id="3" name="Content Placeholder 2"/>
          <p:cNvSpPr>
            <a:spLocks noGrp="1"/>
          </p:cNvSpPr>
          <p:nvPr>
            <p:ph idx="1"/>
          </p:nvPr>
        </p:nvSpPr>
        <p:spPr>
          <a:xfrm>
            <a:off x="812798" y="2160590"/>
            <a:ext cx="9347201" cy="3880773"/>
          </a:xfrm>
        </p:spPr>
        <p:txBody>
          <a:bodyPr>
            <a:normAutofit/>
          </a:bodyPr>
          <a:lstStyle/>
          <a:p>
            <a:r>
              <a:rPr lang="en-US" dirty="0"/>
              <a:t>protected void </a:t>
            </a:r>
            <a:r>
              <a:rPr lang="en-US" dirty="0" err="1"/>
              <a:t>doGet</a:t>
            </a:r>
            <a:r>
              <a:rPr lang="en-US" dirty="0"/>
              <a:t>(</a:t>
            </a:r>
            <a:r>
              <a:rPr lang="en-US" dirty="0" err="1"/>
              <a:t>HttpServletRequest</a:t>
            </a:r>
            <a:r>
              <a:rPr lang="en-US" dirty="0"/>
              <a:t> request, </a:t>
            </a:r>
            <a:r>
              <a:rPr lang="en-US" dirty="0" err="1"/>
              <a:t>HttpServletResponse</a:t>
            </a:r>
            <a:r>
              <a:rPr lang="en-US" dirty="0"/>
              <a:t> response) throws </a:t>
            </a:r>
            <a:r>
              <a:rPr lang="en-US" dirty="0" err="1"/>
              <a:t>ServletException</a:t>
            </a:r>
            <a:r>
              <a:rPr lang="en-US" dirty="0"/>
              <a:t>, </a:t>
            </a:r>
            <a:r>
              <a:rPr lang="en-US" dirty="0" err="1"/>
              <a:t>IOException</a:t>
            </a:r>
            <a:r>
              <a:rPr lang="en-US" dirty="0"/>
              <a:t> {</a:t>
            </a:r>
          </a:p>
          <a:p>
            <a:r>
              <a:rPr lang="en-US" dirty="0"/>
              <a:t>		</a:t>
            </a:r>
            <a:r>
              <a:rPr lang="en-US" dirty="0" err="1"/>
              <a:t>java.io.PrintWriter</a:t>
            </a:r>
            <a:r>
              <a:rPr lang="en-US" dirty="0"/>
              <a:t> out = </a:t>
            </a:r>
            <a:r>
              <a:rPr lang="en-US" dirty="0" err="1"/>
              <a:t>response.getWriter</a:t>
            </a:r>
            <a:r>
              <a:rPr lang="en-US" dirty="0"/>
              <a:t>(); </a:t>
            </a:r>
          </a:p>
          <a:p>
            <a:r>
              <a:rPr lang="en-US" dirty="0"/>
              <a:t>		String </a:t>
            </a:r>
            <a:r>
              <a:rPr lang="en-US" dirty="0">
                <a:solidFill>
                  <a:schemeClr val="accent6">
                    <a:lumMod val="50000"/>
                  </a:schemeClr>
                </a:solidFill>
              </a:rPr>
              <a:t>login</a:t>
            </a:r>
            <a:r>
              <a:rPr lang="en-US" dirty="0"/>
              <a:t>=</a:t>
            </a:r>
            <a:r>
              <a:rPr lang="en-US" dirty="0" err="1"/>
              <a:t>request.getParameter</a:t>
            </a:r>
            <a:r>
              <a:rPr lang="en-US" dirty="0"/>
              <a:t>("login");</a:t>
            </a:r>
          </a:p>
          <a:p>
            <a:r>
              <a:rPr lang="en-US" dirty="0"/>
              <a:t>		</a:t>
            </a:r>
            <a:r>
              <a:rPr lang="en-US" dirty="0" err="1"/>
              <a:t>out.println</a:t>
            </a:r>
            <a:r>
              <a:rPr lang="en-US" dirty="0"/>
              <a:t>("&lt;html&gt;&lt;body&gt;&lt;h1&gt;Welcome "+ login +"!"); </a:t>
            </a:r>
          </a:p>
          <a:p>
            <a:r>
              <a:rPr lang="en-US" dirty="0"/>
              <a:t>        String </a:t>
            </a:r>
            <a:r>
              <a:rPr lang="en-US" dirty="0" err="1"/>
              <a:t>pd</a:t>
            </a:r>
            <a:r>
              <a:rPr lang="en-US" dirty="0"/>
              <a:t>=</a:t>
            </a:r>
            <a:r>
              <a:rPr lang="en-US" dirty="0" err="1"/>
              <a:t>request.getParameter</a:t>
            </a:r>
            <a:r>
              <a:rPr lang="en-US" dirty="0"/>
              <a:t>("</a:t>
            </a:r>
            <a:r>
              <a:rPr lang="en-US" dirty="0" err="1"/>
              <a:t>passwd</a:t>
            </a:r>
            <a:r>
              <a:rPr lang="en-US" dirty="0"/>
              <a:t>");</a:t>
            </a:r>
          </a:p>
          <a:p>
            <a:r>
              <a:rPr lang="en-US" dirty="0"/>
              <a:t>		</a:t>
            </a:r>
            <a:r>
              <a:rPr lang="en-US" dirty="0" err="1">
                <a:solidFill>
                  <a:srgbClr val="FF0000"/>
                </a:solidFill>
              </a:rPr>
              <a:t>out.println</a:t>
            </a:r>
            <a:r>
              <a:rPr lang="en-US" dirty="0">
                <a:solidFill>
                  <a:srgbClr val="FF0000"/>
                </a:solidFill>
              </a:rPr>
              <a:t>("&lt;a </a:t>
            </a:r>
            <a:r>
              <a:rPr lang="en-US" dirty="0" err="1">
                <a:solidFill>
                  <a:srgbClr val="FF0000"/>
                </a:solidFill>
              </a:rPr>
              <a:t>href</a:t>
            </a:r>
            <a:r>
              <a:rPr lang="en-US" dirty="0">
                <a:solidFill>
                  <a:srgbClr val="FF0000"/>
                </a:solidFill>
              </a:rPr>
              <a:t>='Serv2?login="+</a:t>
            </a:r>
            <a:r>
              <a:rPr lang="en-US" dirty="0">
                <a:solidFill>
                  <a:schemeClr val="accent6">
                    <a:lumMod val="50000"/>
                  </a:schemeClr>
                </a:solidFill>
              </a:rPr>
              <a:t>login</a:t>
            </a:r>
            <a:r>
              <a:rPr lang="en-US" dirty="0">
                <a:solidFill>
                  <a:srgbClr val="FF0000"/>
                </a:solidFill>
              </a:rPr>
              <a:t>+"+"&amp;</a:t>
            </a:r>
            <a:r>
              <a:rPr lang="en-US" dirty="0" err="1">
                <a:solidFill>
                  <a:srgbClr val="FF0000"/>
                </a:solidFill>
              </a:rPr>
              <a:t>passwd</a:t>
            </a:r>
            <a:r>
              <a:rPr lang="en-US" dirty="0">
                <a:solidFill>
                  <a:srgbClr val="FF0000"/>
                </a:solidFill>
              </a:rPr>
              <a:t>="+</a:t>
            </a:r>
            <a:r>
              <a:rPr lang="en-US" dirty="0" err="1">
                <a:solidFill>
                  <a:srgbClr val="FF0000"/>
                </a:solidFill>
              </a:rPr>
              <a:t>pd</a:t>
            </a:r>
            <a:r>
              <a:rPr lang="en-US" dirty="0">
                <a:solidFill>
                  <a:srgbClr val="FF0000"/>
                </a:solidFill>
              </a:rPr>
              <a:t>+"'&gt;");</a:t>
            </a:r>
          </a:p>
          <a:p>
            <a:r>
              <a:rPr lang="en-US" dirty="0"/>
              <a:t>		</a:t>
            </a:r>
            <a:r>
              <a:rPr lang="en-US" dirty="0" err="1"/>
              <a:t>out.println</a:t>
            </a:r>
            <a:r>
              <a:rPr lang="en-US" dirty="0"/>
              <a:t>("&lt;</a:t>
            </a:r>
            <a:r>
              <a:rPr lang="en-US" dirty="0" err="1"/>
              <a:t>br</a:t>
            </a:r>
            <a:r>
              <a:rPr lang="en-US" dirty="0"/>
              <a:t>&gt;Continue to next.. &lt;/a&gt;");</a:t>
            </a:r>
          </a:p>
          <a:p>
            <a:r>
              <a:rPr lang="en-US" dirty="0"/>
              <a:t>		</a:t>
            </a:r>
            <a:r>
              <a:rPr lang="en-US" dirty="0" err="1"/>
              <a:t>out.println</a:t>
            </a:r>
            <a:r>
              <a:rPr lang="en-US" dirty="0"/>
              <a:t>("&lt;/body&gt;&lt;/html&gt;");</a:t>
            </a:r>
          </a:p>
          <a:p>
            <a:r>
              <a:rPr lang="en-US" dirty="0"/>
              <a:t>}</a:t>
            </a:r>
          </a:p>
        </p:txBody>
      </p:sp>
    </p:spTree>
    <p:extLst>
      <p:ext uri="{BB962C8B-B14F-4D97-AF65-F5344CB8AC3E}">
        <p14:creationId xmlns:p14="http://schemas.microsoft.com/office/powerpoint/2010/main" val="2302400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Hidden Form Fields</a:t>
            </a:r>
            <a:endParaRPr lang="en-US" dirty="0"/>
          </a:p>
        </p:txBody>
      </p:sp>
      <p:sp>
        <p:nvSpPr>
          <p:cNvPr id="254978" name="Rectangle 2"/>
          <p:cNvSpPr>
            <a:spLocks noGrp="1" noChangeArrowheads="1"/>
          </p:cNvSpPr>
          <p:nvPr>
            <p:ph idx="1"/>
          </p:nvPr>
        </p:nvSpPr>
        <p:spPr>
          <a:xfrm>
            <a:off x="677335" y="1828801"/>
            <a:ext cx="8596668" cy="4212562"/>
          </a:xfrm>
        </p:spPr>
        <p:txBody>
          <a:bodyPr>
            <a:normAutofit/>
          </a:bodyPr>
          <a:lstStyle/>
          <a:p>
            <a:pPr>
              <a:lnSpc>
                <a:spcPct val="80000"/>
              </a:lnSpc>
            </a:pPr>
            <a:r>
              <a:rPr lang="en-US" dirty="0"/>
              <a:t>This approach is very similar to that of URL rewriting except that instead of appending a query string, the values of the request is sent in the hidden field of a form. </a:t>
            </a:r>
          </a:p>
          <a:p>
            <a:pPr>
              <a:lnSpc>
                <a:spcPct val="80000"/>
              </a:lnSpc>
            </a:pPr>
            <a:r>
              <a:rPr lang="en-US" dirty="0"/>
              <a:t>&lt;INPUT TYPE=“hidden” NAME=“</a:t>
            </a:r>
            <a:r>
              <a:rPr lang="en-US" dirty="0" err="1"/>
              <a:t>uid</a:t>
            </a:r>
            <a:r>
              <a:rPr lang="en-US" dirty="0"/>
              <a:t>” VALUE=“123”&gt; </a:t>
            </a:r>
          </a:p>
          <a:p>
            <a:pPr>
              <a:lnSpc>
                <a:spcPct val="80000"/>
              </a:lnSpc>
            </a:pPr>
            <a:r>
              <a:rPr lang="en-US" dirty="0"/>
              <a:t>This approach also has the same disadvantage as URL rewriting that every page has to be dynamically generated so that the hidden field value can be computed in code. Also the session can be maintained only for one browser window. </a:t>
            </a:r>
          </a:p>
          <a:p>
            <a:pPr>
              <a:lnSpc>
                <a:spcPct val="80000"/>
              </a:lnSpc>
            </a:pPr>
            <a:r>
              <a:rPr lang="en-US" dirty="0"/>
              <a:t>Also this approach requires, every page to have a form embedded with a hidden field. </a:t>
            </a:r>
          </a:p>
          <a:p>
            <a:pPr lvl="1">
              <a:buClrTx/>
              <a:buFont typeface="Monotype Sorts" charset="2"/>
              <a:buNone/>
            </a:pPr>
            <a:endParaRPr lang="en-US" sz="1711" dirty="0">
              <a:cs typeface="Times New Roman" panose="02020603050405020304" pitchFamily="18" charset="0"/>
            </a:endParaRPr>
          </a:p>
          <a:p>
            <a:pPr lvl="1">
              <a:buClrTx/>
            </a:pPr>
            <a:endParaRPr lang="en-US" sz="1711" dirty="0">
              <a:cs typeface="Times New Roman" panose="02020603050405020304" pitchFamily="18" charset="0"/>
            </a:endParaRPr>
          </a:p>
          <a:p>
            <a:pPr>
              <a:buClrTx/>
              <a:buFont typeface="Monotype Sorts" charset="2"/>
              <a:buNone/>
            </a:pPr>
            <a:endParaRPr lang="en-US" sz="1901" dirty="0">
              <a:cs typeface="Times New Roman" panose="02020603050405020304" pitchFamily="18" charset="0"/>
            </a:endParaRPr>
          </a:p>
        </p:txBody>
      </p:sp>
    </p:spTree>
    <p:extLst>
      <p:ext uri="{BB962C8B-B14F-4D97-AF65-F5344CB8AC3E}">
        <p14:creationId xmlns:p14="http://schemas.microsoft.com/office/powerpoint/2010/main" val="1193855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form field</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905001"/>
            <a:ext cx="34544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4800" y="1981200"/>
            <a:ext cx="5537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1601" y="4876801"/>
            <a:ext cx="46609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2165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2377"/>
          </a:xfrm>
        </p:spPr>
        <p:txBody>
          <a:bodyPr>
            <a:normAutofit fontScale="90000"/>
          </a:bodyPr>
          <a:lstStyle/>
          <a:p>
            <a:r>
              <a:rPr lang="en-US" dirty="0"/>
              <a:t>Servlet</a:t>
            </a:r>
          </a:p>
        </p:txBody>
      </p:sp>
      <p:sp>
        <p:nvSpPr>
          <p:cNvPr id="3" name="Content Placeholder 2"/>
          <p:cNvSpPr>
            <a:spLocks noGrp="1"/>
          </p:cNvSpPr>
          <p:nvPr>
            <p:ph idx="1"/>
          </p:nvPr>
        </p:nvSpPr>
        <p:spPr>
          <a:xfrm>
            <a:off x="592428" y="1493949"/>
            <a:ext cx="8681574" cy="4547413"/>
          </a:xfrm>
        </p:spPr>
        <p:txBody>
          <a:bodyPr>
            <a:normAutofit/>
          </a:bodyPr>
          <a:lstStyle/>
          <a:p>
            <a:r>
              <a:rPr lang="en-US" sz="2000" dirty="0">
                <a:solidFill>
                  <a:srgbClr val="FF0000"/>
                </a:solidFill>
              </a:rPr>
              <a:t>Servlet is a technology which is used to create a web application</a:t>
            </a:r>
            <a:r>
              <a:rPr lang="en-US" sz="2000" dirty="0"/>
              <a:t>.</a:t>
            </a:r>
          </a:p>
          <a:p>
            <a:r>
              <a:rPr lang="en-US" sz="2000" dirty="0">
                <a:solidFill>
                  <a:srgbClr val="FF0000"/>
                </a:solidFill>
              </a:rPr>
              <a:t>Servlet is an API that provides many interfaces and classes including documentation.</a:t>
            </a:r>
          </a:p>
          <a:p>
            <a:r>
              <a:rPr lang="en-US" sz="2000" dirty="0">
                <a:solidFill>
                  <a:srgbClr val="FF0000"/>
                </a:solidFill>
              </a:rPr>
              <a:t>Servlet is an interface that must be implemented for creating any Servlet.</a:t>
            </a:r>
          </a:p>
          <a:p>
            <a:r>
              <a:rPr lang="en-US" sz="2000" dirty="0">
                <a:solidFill>
                  <a:srgbClr val="FF0000"/>
                </a:solidFill>
              </a:rPr>
              <a:t>Servlet is a class that extends the capabilities of the servers and responds to the incoming requests. It can respond to any requests.</a:t>
            </a:r>
          </a:p>
          <a:p>
            <a:r>
              <a:rPr lang="en-US" sz="2000" dirty="0">
                <a:solidFill>
                  <a:srgbClr val="FF0000"/>
                </a:solidFill>
              </a:rPr>
              <a:t>Servlet is a web component that is deployed on the server to create a dynamic web page.</a:t>
            </a:r>
          </a:p>
        </p:txBody>
      </p:sp>
    </p:spTree>
    <p:extLst>
      <p:ext uri="{BB962C8B-B14F-4D97-AF65-F5344CB8AC3E}">
        <p14:creationId xmlns:p14="http://schemas.microsoft.com/office/powerpoint/2010/main" val="778104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69844"/>
            <a:ext cx="8596668" cy="1320800"/>
          </a:xfrm>
        </p:spPr>
        <p:txBody>
          <a:bodyPr/>
          <a:lstStyle/>
          <a:p>
            <a:r>
              <a:rPr lang="en-US" dirty="0"/>
              <a:t>Hidden form field: Serv1</a:t>
            </a:r>
          </a:p>
        </p:txBody>
      </p:sp>
      <p:sp>
        <p:nvSpPr>
          <p:cNvPr id="3" name="Content Placeholder 2"/>
          <p:cNvSpPr>
            <a:spLocks noGrp="1"/>
          </p:cNvSpPr>
          <p:nvPr>
            <p:ph idx="1"/>
          </p:nvPr>
        </p:nvSpPr>
        <p:spPr>
          <a:xfrm>
            <a:off x="0" y="1295401"/>
            <a:ext cx="12192000" cy="5391838"/>
          </a:xfrm>
        </p:spPr>
        <p:txBody>
          <a:bodyPr>
            <a:noAutofit/>
          </a:bodyPr>
          <a:lstStyle/>
          <a:p>
            <a:r>
              <a:rPr lang="en-US" sz="1600" dirty="0"/>
              <a:t>protected void </a:t>
            </a:r>
            <a:r>
              <a:rPr lang="en-US" sz="1600" dirty="0" err="1"/>
              <a:t>doGet</a:t>
            </a:r>
            <a:r>
              <a:rPr lang="en-US" sz="1600" dirty="0"/>
              <a:t>(</a:t>
            </a:r>
            <a:r>
              <a:rPr lang="en-US" sz="1600" dirty="0" err="1"/>
              <a:t>HttpServletRequest</a:t>
            </a:r>
            <a:r>
              <a:rPr lang="en-US" sz="1600" dirty="0"/>
              <a:t> request, </a:t>
            </a:r>
            <a:r>
              <a:rPr lang="en-US" sz="1600" dirty="0" err="1"/>
              <a:t>HttpServletResponse</a:t>
            </a:r>
            <a:r>
              <a:rPr lang="en-US" sz="1600" dirty="0"/>
              <a:t> response) throws </a:t>
            </a:r>
            <a:r>
              <a:rPr lang="en-US" sz="1600" dirty="0" err="1"/>
              <a:t>ServletException</a:t>
            </a:r>
            <a:r>
              <a:rPr lang="en-US" sz="1600" dirty="0"/>
              <a:t>, </a:t>
            </a:r>
            <a:r>
              <a:rPr lang="en-US" sz="1600" dirty="0" err="1"/>
              <a:t>IOException</a:t>
            </a:r>
            <a:r>
              <a:rPr lang="en-US" sz="1600" dirty="0"/>
              <a:t> {</a:t>
            </a:r>
          </a:p>
          <a:p>
            <a:r>
              <a:rPr lang="en-US" sz="1600" dirty="0"/>
              <a:t>		//hidden form field</a:t>
            </a:r>
          </a:p>
          <a:p>
            <a:r>
              <a:rPr lang="en-US" sz="1600" dirty="0"/>
              <a:t>		</a:t>
            </a:r>
            <a:r>
              <a:rPr lang="en-US" sz="1600" dirty="0" err="1"/>
              <a:t>java.io.PrintWriter</a:t>
            </a:r>
            <a:r>
              <a:rPr lang="en-US" sz="1600" dirty="0"/>
              <a:t> out = </a:t>
            </a:r>
            <a:r>
              <a:rPr lang="en-US" sz="1600" dirty="0" err="1"/>
              <a:t>response.getWriter</a:t>
            </a:r>
            <a:r>
              <a:rPr lang="en-US" sz="1600" dirty="0"/>
              <a:t>(); </a:t>
            </a:r>
          </a:p>
          <a:p>
            <a:r>
              <a:rPr lang="en-US" sz="1600" dirty="0"/>
              <a:t>		String login=</a:t>
            </a:r>
            <a:r>
              <a:rPr lang="en-US" sz="1600" dirty="0" err="1"/>
              <a:t>request.getParameter</a:t>
            </a:r>
            <a:r>
              <a:rPr lang="en-US" sz="1600" dirty="0"/>
              <a:t>("login");</a:t>
            </a:r>
          </a:p>
          <a:p>
            <a:r>
              <a:rPr lang="en-US" sz="1600" dirty="0"/>
              <a:t>		String </a:t>
            </a:r>
            <a:r>
              <a:rPr lang="en-US" sz="1600" dirty="0" err="1"/>
              <a:t>pd</a:t>
            </a:r>
            <a:r>
              <a:rPr lang="en-US" sz="1600" dirty="0"/>
              <a:t>=</a:t>
            </a:r>
            <a:r>
              <a:rPr lang="en-US" sz="1600" dirty="0" err="1"/>
              <a:t>request.getParameter</a:t>
            </a:r>
            <a:r>
              <a:rPr lang="en-US" sz="1600" dirty="0"/>
              <a:t>("</a:t>
            </a:r>
            <a:r>
              <a:rPr lang="en-US" sz="1600" dirty="0" err="1"/>
              <a:t>passwd</a:t>
            </a:r>
            <a:r>
              <a:rPr lang="en-US" sz="1600" dirty="0"/>
              <a:t>");</a:t>
            </a:r>
          </a:p>
          <a:p>
            <a:r>
              <a:rPr lang="en-US" sz="1600" dirty="0"/>
              <a:t>		</a:t>
            </a:r>
            <a:r>
              <a:rPr lang="en-US" sz="1600" dirty="0" err="1"/>
              <a:t>out.println</a:t>
            </a:r>
            <a:r>
              <a:rPr lang="en-US" sz="1600" dirty="0"/>
              <a:t>("&lt;html&gt;&lt;body&gt;&lt;h1&gt;Welcome "+ login +"!"); </a:t>
            </a:r>
          </a:p>
          <a:p>
            <a:r>
              <a:rPr lang="en-US" sz="1600" dirty="0"/>
              <a:t>		</a:t>
            </a:r>
            <a:r>
              <a:rPr lang="en-US" sz="1600" dirty="0" err="1"/>
              <a:t>out.println</a:t>
            </a:r>
            <a:r>
              <a:rPr lang="en-US" sz="1600" dirty="0"/>
              <a:t>("&lt;form action='Serv2'&gt;");</a:t>
            </a:r>
          </a:p>
          <a:p>
            <a:r>
              <a:rPr lang="en-US" sz="1600" dirty="0"/>
              <a:t>		</a:t>
            </a:r>
            <a:r>
              <a:rPr lang="en-US" sz="1600" dirty="0" err="1"/>
              <a:t>out.println</a:t>
            </a:r>
            <a:r>
              <a:rPr lang="en-US" sz="1600" dirty="0"/>
              <a:t>("&lt;input type='hidden' name='login' value="+login+"&gt;");</a:t>
            </a:r>
          </a:p>
          <a:p>
            <a:r>
              <a:rPr lang="en-US" sz="1600" dirty="0"/>
              <a:t>		</a:t>
            </a:r>
            <a:r>
              <a:rPr lang="en-US" sz="1600" dirty="0" err="1"/>
              <a:t>out.println</a:t>
            </a:r>
            <a:r>
              <a:rPr lang="en-US" sz="1600" dirty="0"/>
              <a:t>("&lt;input type='hidden' name='</a:t>
            </a:r>
            <a:r>
              <a:rPr lang="en-US" sz="1600" dirty="0" err="1"/>
              <a:t>passwd</a:t>
            </a:r>
            <a:r>
              <a:rPr lang="en-US" sz="1600" dirty="0"/>
              <a:t>' value="+</a:t>
            </a:r>
            <a:r>
              <a:rPr lang="en-US" sz="1600" dirty="0" err="1"/>
              <a:t>pd</a:t>
            </a:r>
            <a:r>
              <a:rPr lang="en-US" sz="1600" dirty="0"/>
              <a:t>+"&gt;");</a:t>
            </a:r>
          </a:p>
          <a:p>
            <a:r>
              <a:rPr lang="en-US" sz="1600" dirty="0"/>
              <a:t>		</a:t>
            </a:r>
            <a:r>
              <a:rPr lang="en-US" sz="1600" dirty="0" err="1"/>
              <a:t>out.println</a:t>
            </a:r>
            <a:r>
              <a:rPr lang="en-US" sz="1600" dirty="0"/>
              <a:t>("&lt;</a:t>
            </a:r>
            <a:r>
              <a:rPr lang="en-US" sz="1600" dirty="0" err="1"/>
              <a:t>br</a:t>
            </a:r>
            <a:r>
              <a:rPr lang="en-US" sz="1600" dirty="0"/>
              <a:t>&gt;&lt;input type='submit' value='Continue to next..'&gt; &lt;/form&gt;");</a:t>
            </a:r>
          </a:p>
          <a:p>
            <a:r>
              <a:rPr lang="en-US" sz="1600" dirty="0"/>
              <a:t>		</a:t>
            </a:r>
            <a:r>
              <a:rPr lang="en-US" sz="1600" dirty="0" err="1"/>
              <a:t>out.println</a:t>
            </a:r>
            <a:r>
              <a:rPr lang="en-US" sz="1600" dirty="0"/>
              <a:t>("&lt;/body&gt;&lt;/html&gt;");</a:t>
            </a:r>
          </a:p>
          <a:p>
            <a:r>
              <a:rPr lang="en-US" sz="1600" dirty="0"/>
              <a:t>	}</a:t>
            </a:r>
          </a:p>
        </p:txBody>
      </p:sp>
    </p:spTree>
    <p:extLst>
      <p:ext uri="{BB962C8B-B14F-4D97-AF65-F5344CB8AC3E}">
        <p14:creationId xmlns:p14="http://schemas.microsoft.com/office/powerpoint/2010/main" val="4112619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 class</a:t>
            </a:r>
            <a:br>
              <a:rPr lang="en-US" dirty="0"/>
            </a:br>
            <a:endParaRPr lang="en-US" dirty="0"/>
          </a:p>
        </p:txBody>
      </p:sp>
      <p:sp>
        <p:nvSpPr>
          <p:cNvPr id="3" name="Content Placeholder 2"/>
          <p:cNvSpPr>
            <a:spLocks noGrp="1"/>
          </p:cNvSpPr>
          <p:nvPr>
            <p:ph idx="1"/>
          </p:nvPr>
        </p:nvSpPr>
        <p:spPr>
          <a:xfrm>
            <a:off x="677334" y="2160589"/>
            <a:ext cx="7034473" cy="3880773"/>
          </a:xfrm>
        </p:spPr>
        <p:txBody>
          <a:bodyPr>
            <a:normAutofit/>
          </a:bodyPr>
          <a:lstStyle/>
          <a:p>
            <a:r>
              <a:rPr lang="en-US" dirty="0" err="1"/>
              <a:t>javax.servlet.http.Cookie</a:t>
            </a:r>
            <a:r>
              <a:rPr lang="en-US" dirty="0"/>
              <a:t> class provides the functionality of using cookies. It provides a lot of useful methods for cookies.</a:t>
            </a:r>
          </a:p>
          <a:p>
            <a:r>
              <a:rPr lang="en-US" dirty="0"/>
              <a:t>Constructor of Cookie class</a:t>
            </a:r>
          </a:p>
          <a:p>
            <a:pPr lvl="1"/>
            <a:r>
              <a:rPr lang="en-US" dirty="0"/>
              <a:t>Cookie(): Constructs a cookie.</a:t>
            </a:r>
          </a:p>
          <a:p>
            <a:pPr lvl="1"/>
            <a:r>
              <a:rPr lang="en-US" dirty="0"/>
              <a:t>Cookie(String name, String value): Constructs a cookie with a specified name and value.</a:t>
            </a:r>
          </a:p>
        </p:txBody>
      </p:sp>
    </p:spTree>
    <p:extLst>
      <p:ext uri="{BB962C8B-B14F-4D97-AF65-F5344CB8AC3E}">
        <p14:creationId xmlns:p14="http://schemas.microsoft.com/office/powerpoint/2010/main" val="2911179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in Browser</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1" y="1524001"/>
            <a:ext cx="5403311"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5300" y="152401"/>
            <a:ext cx="34544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438400"/>
            <a:ext cx="5537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1" y="4648201"/>
            <a:ext cx="46609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2646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Cookies: Serv1</a:t>
            </a:r>
          </a:p>
        </p:txBody>
      </p:sp>
      <p:sp>
        <p:nvSpPr>
          <p:cNvPr id="3" name="Content Placeholder 2"/>
          <p:cNvSpPr>
            <a:spLocks noGrp="1"/>
          </p:cNvSpPr>
          <p:nvPr>
            <p:ph idx="1"/>
          </p:nvPr>
        </p:nvSpPr>
        <p:spPr>
          <a:xfrm>
            <a:off x="31749" y="2209801"/>
            <a:ext cx="11785600" cy="3880773"/>
          </a:xfrm>
        </p:spPr>
        <p:txBody>
          <a:bodyPr>
            <a:normAutofit fontScale="92500" lnSpcReduction="10000"/>
          </a:bodyPr>
          <a:lstStyle/>
          <a:p>
            <a:r>
              <a:rPr lang="en-US" dirty="0"/>
              <a:t>protected void </a:t>
            </a:r>
            <a:r>
              <a:rPr lang="en-US" dirty="0" err="1"/>
              <a:t>doGet</a:t>
            </a:r>
            <a:r>
              <a:rPr lang="en-US" dirty="0"/>
              <a:t>(</a:t>
            </a:r>
            <a:r>
              <a:rPr lang="en-US" dirty="0" err="1"/>
              <a:t>HttpServletRequest</a:t>
            </a:r>
            <a:r>
              <a:rPr lang="en-US" dirty="0"/>
              <a:t> request, </a:t>
            </a:r>
            <a:r>
              <a:rPr lang="en-US" dirty="0" err="1"/>
              <a:t>HttpServletResponse</a:t>
            </a:r>
            <a:r>
              <a:rPr lang="en-US" dirty="0"/>
              <a:t> response) throws </a:t>
            </a:r>
            <a:r>
              <a:rPr lang="en-US" dirty="0" err="1"/>
              <a:t>ServletException</a:t>
            </a:r>
            <a:r>
              <a:rPr lang="en-US" dirty="0"/>
              <a:t>, </a:t>
            </a:r>
            <a:r>
              <a:rPr lang="en-US" dirty="0" err="1"/>
              <a:t>IOException</a:t>
            </a:r>
            <a:r>
              <a:rPr lang="en-US" dirty="0"/>
              <a:t> {</a:t>
            </a:r>
          </a:p>
          <a:p>
            <a:r>
              <a:rPr lang="en-US" dirty="0"/>
              <a:t>		</a:t>
            </a:r>
            <a:r>
              <a:rPr lang="en-US" dirty="0" err="1"/>
              <a:t>java.io.PrintWriter</a:t>
            </a:r>
            <a:r>
              <a:rPr lang="en-US" dirty="0"/>
              <a:t> out = </a:t>
            </a:r>
            <a:r>
              <a:rPr lang="en-US" dirty="0" err="1"/>
              <a:t>response.getWriter</a:t>
            </a:r>
            <a:r>
              <a:rPr lang="en-US" dirty="0"/>
              <a:t>(); </a:t>
            </a:r>
          </a:p>
          <a:p>
            <a:r>
              <a:rPr lang="en-US" dirty="0"/>
              <a:t>		String login=</a:t>
            </a:r>
            <a:r>
              <a:rPr lang="en-US" dirty="0" err="1"/>
              <a:t>request.getParameter</a:t>
            </a:r>
            <a:r>
              <a:rPr lang="en-US" dirty="0"/>
              <a:t>("login");</a:t>
            </a:r>
          </a:p>
          <a:p>
            <a:r>
              <a:rPr lang="en-US" dirty="0"/>
              <a:t>		</a:t>
            </a:r>
            <a:r>
              <a:rPr lang="en-US" dirty="0" err="1"/>
              <a:t>out.println</a:t>
            </a:r>
            <a:r>
              <a:rPr lang="en-US" dirty="0"/>
              <a:t>("&lt;html&gt;&lt;body&gt;&lt;h1&gt;Welcome "+ login +"!"); </a:t>
            </a:r>
          </a:p>
          <a:p>
            <a:r>
              <a:rPr lang="en-US" dirty="0"/>
              <a:t>		</a:t>
            </a:r>
            <a:r>
              <a:rPr lang="en-US" dirty="0">
                <a:solidFill>
                  <a:srgbClr val="FF0000"/>
                </a:solidFill>
              </a:rPr>
              <a:t>Cookie </a:t>
            </a:r>
            <a:r>
              <a:rPr lang="en-US" dirty="0" err="1">
                <a:solidFill>
                  <a:srgbClr val="FF0000"/>
                </a:solidFill>
              </a:rPr>
              <a:t>ck</a:t>
            </a:r>
            <a:r>
              <a:rPr lang="en-US" dirty="0">
                <a:solidFill>
                  <a:srgbClr val="FF0000"/>
                </a:solidFill>
              </a:rPr>
              <a:t>=new Cookie("</a:t>
            </a:r>
            <a:r>
              <a:rPr lang="en-US" dirty="0" err="1">
                <a:solidFill>
                  <a:srgbClr val="FF0000"/>
                </a:solidFill>
              </a:rPr>
              <a:t>loginid</a:t>
            </a:r>
            <a:r>
              <a:rPr lang="en-US" dirty="0">
                <a:solidFill>
                  <a:srgbClr val="FF0000"/>
                </a:solidFill>
              </a:rPr>
              <a:t>",login);//creating cookie object  </a:t>
            </a:r>
          </a:p>
          <a:p>
            <a:r>
              <a:rPr lang="en-US" dirty="0">
                <a:solidFill>
                  <a:srgbClr val="FF0000"/>
                </a:solidFill>
              </a:rPr>
              <a:t>		</a:t>
            </a:r>
            <a:r>
              <a:rPr lang="en-US" dirty="0" err="1">
                <a:solidFill>
                  <a:srgbClr val="FF0000"/>
                </a:solidFill>
              </a:rPr>
              <a:t>response.addCookie</a:t>
            </a:r>
            <a:r>
              <a:rPr lang="en-US" dirty="0">
                <a:solidFill>
                  <a:srgbClr val="FF0000"/>
                </a:solidFill>
              </a:rPr>
              <a:t>(</a:t>
            </a:r>
            <a:r>
              <a:rPr lang="en-US" dirty="0" err="1">
                <a:solidFill>
                  <a:srgbClr val="FF0000"/>
                </a:solidFill>
              </a:rPr>
              <a:t>ck</a:t>
            </a:r>
            <a:r>
              <a:rPr lang="en-US" dirty="0">
                <a:solidFill>
                  <a:srgbClr val="FF0000"/>
                </a:solidFill>
              </a:rPr>
              <a:t>);//adding cookie in the response</a:t>
            </a:r>
          </a:p>
          <a:p>
            <a:r>
              <a:rPr lang="en-US" dirty="0"/>
              <a:t>		</a:t>
            </a:r>
            <a:r>
              <a:rPr lang="en-US" dirty="0" err="1"/>
              <a:t>out.println</a:t>
            </a:r>
            <a:r>
              <a:rPr lang="en-US" dirty="0"/>
              <a:t>("&lt;form action='Serv2' method='get'&gt;");</a:t>
            </a:r>
          </a:p>
          <a:p>
            <a:r>
              <a:rPr lang="en-US" dirty="0"/>
              <a:t>		</a:t>
            </a:r>
            <a:r>
              <a:rPr lang="en-US" dirty="0" err="1"/>
              <a:t>out.println</a:t>
            </a:r>
            <a:r>
              <a:rPr lang="en-US" dirty="0"/>
              <a:t>("&lt;</a:t>
            </a:r>
            <a:r>
              <a:rPr lang="en-US" dirty="0" err="1"/>
              <a:t>br</a:t>
            </a:r>
            <a:r>
              <a:rPr lang="en-US" dirty="0"/>
              <a:t>&gt;&lt;input type='submit' value='Continue to next..'&gt; &lt;/form&gt;");</a:t>
            </a:r>
          </a:p>
          <a:p>
            <a:r>
              <a:rPr lang="en-US" dirty="0"/>
              <a:t>		</a:t>
            </a:r>
            <a:r>
              <a:rPr lang="en-US" dirty="0" err="1"/>
              <a:t>out.println</a:t>
            </a:r>
            <a:r>
              <a:rPr lang="en-US" dirty="0"/>
              <a:t>("&lt;/body&gt;&lt;/html&gt;");</a:t>
            </a:r>
          </a:p>
          <a:p>
            <a:r>
              <a:rPr lang="en-US" dirty="0"/>
              <a:t>}</a:t>
            </a:r>
          </a:p>
        </p:txBody>
      </p:sp>
    </p:spTree>
    <p:extLst>
      <p:ext uri="{BB962C8B-B14F-4D97-AF65-F5344CB8AC3E}">
        <p14:creationId xmlns:p14="http://schemas.microsoft.com/office/powerpoint/2010/main" val="2517851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Cookies: Serv2</a:t>
            </a:r>
          </a:p>
        </p:txBody>
      </p:sp>
      <p:sp>
        <p:nvSpPr>
          <p:cNvPr id="3" name="Content Placeholder 2"/>
          <p:cNvSpPr>
            <a:spLocks noGrp="1"/>
          </p:cNvSpPr>
          <p:nvPr>
            <p:ph idx="1"/>
          </p:nvPr>
        </p:nvSpPr>
        <p:spPr/>
        <p:txBody>
          <a:bodyPr>
            <a:normAutofit/>
          </a:bodyPr>
          <a:lstStyle/>
          <a:p>
            <a:r>
              <a:rPr lang="en-US" dirty="0"/>
              <a:t>protected void </a:t>
            </a:r>
            <a:r>
              <a:rPr lang="en-US" dirty="0" err="1"/>
              <a:t>doGet</a:t>
            </a:r>
            <a:r>
              <a:rPr lang="en-US" dirty="0"/>
              <a:t>(</a:t>
            </a:r>
            <a:r>
              <a:rPr lang="en-US" dirty="0" err="1"/>
              <a:t>HttpServletRequest</a:t>
            </a:r>
            <a:r>
              <a:rPr lang="en-US" dirty="0"/>
              <a:t> request, </a:t>
            </a:r>
            <a:r>
              <a:rPr lang="en-US" dirty="0" err="1"/>
              <a:t>HttpServletResponse</a:t>
            </a:r>
            <a:r>
              <a:rPr lang="en-US" dirty="0"/>
              <a:t> response) throws </a:t>
            </a:r>
            <a:r>
              <a:rPr lang="en-US" dirty="0" err="1"/>
              <a:t>ServletException</a:t>
            </a:r>
            <a:r>
              <a:rPr lang="en-US" dirty="0"/>
              <a:t>, </a:t>
            </a:r>
            <a:r>
              <a:rPr lang="en-US" dirty="0" err="1"/>
              <a:t>IOException</a:t>
            </a:r>
            <a:r>
              <a:rPr lang="en-US" dirty="0"/>
              <a:t> {</a:t>
            </a:r>
          </a:p>
          <a:p>
            <a:r>
              <a:rPr lang="en-US" dirty="0"/>
              <a:t>		</a:t>
            </a:r>
            <a:r>
              <a:rPr lang="en-US" dirty="0" err="1"/>
              <a:t>PrintWriter</a:t>
            </a:r>
            <a:r>
              <a:rPr lang="en-US" dirty="0"/>
              <a:t> out = </a:t>
            </a:r>
            <a:r>
              <a:rPr lang="en-US" dirty="0" err="1"/>
              <a:t>response.getWriter</a:t>
            </a:r>
            <a:r>
              <a:rPr lang="en-US" dirty="0"/>
              <a:t>(); </a:t>
            </a:r>
          </a:p>
          <a:p>
            <a:r>
              <a:rPr lang="en-US" dirty="0"/>
              <a:t>		</a:t>
            </a:r>
            <a:r>
              <a:rPr lang="en-US" dirty="0">
                <a:solidFill>
                  <a:srgbClr val="FF0000"/>
                </a:solidFill>
              </a:rPr>
              <a:t>Cookie </a:t>
            </a:r>
            <a:r>
              <a:rPr lang="en-US" dirty="0" err="1">
                <a:solidFill>
                  <a:srgbClr val="FF0000"/>
                </a:solidFill>
              </a:rPr>
              <a:t>ck</a:t>
            </a:r>
            <a:r>
              <a:rPr lang="en-US" dirty="0">
                <a:solidFill>
                  <a:srgbClr val="FF0000"/>
                </a:solidFill>
              </a:rPr>
              <a:t>[]=</a:t>
            </a:r>
            <a:r>
              <a:rPr lang="en-US" dirty="0" err="1">
                <a:solidFill>
                  <a:srgbClr val="FF0000"/>
                </a:solidFill>
              </a:rPr>
              <a:t>request.getCookies</a:t>
            </a:r>
            <a:r>
              <a:rPr lang="en-US" dirty="0">
                <a:solidFill>
                  <a:srgbClr val="FF0000"/>
                </a:solidFill>
              </a:rPr>
              <a:t>();</a:t>
            </a:r>
          </a:p>
          <a:p>
            <a:r>
              <a:rPr lang="en-US" dirty="0"/>
              <a:t>		</a:t>
            </a:r>
            <a:r>
              <a:rPr lang="en-US" dirty="0" err="1"/>
              <a:t>out.println</a:t>
            </a:r>
            <a:r>
              <a:rPr lang="en-US" dirty="0"/>
              <a:t>("&lt;html&gt;&lt;body&gt;&lt;h1&gt;Welcome Again "+ </a:t>
            </a:r>
            <a:r>
              <a:rPr lang="en-US" dirty="0" err="1">
                <a:solidFill>
                  <a:srgbClr val="FF0000"/>
                </a:solidFill>
              </a:rPr>
              <a:t>ck</a:t>
            </a:r>
            <a:r>
              <a:rPr lang="en-US" dirty="0">
                <a:solidFill>
                  <a:srgbClr val="FF0000"/>
                </a:solidFill>
              </a:rPr>
              <a:t>[0].</a:t>
            </a:r>
            <a:r>
              <a:rPr lang="en-US" dirty="0" err="1">
                <a:solidFill>
                  <a:srgbClr val="FF0000"/>
                </a:solidFill>
              </a:rPr>
              <a:t>getValue</a:t>
            </a:r>
            <a:r>
              <a:rPr lang="en-US" dirty="0">
                <a:solidFill>
                  <a:srgbClr val="FF0000"/>
                </a:solidFill>
              </a:rPr>
              <a:t>()</a:t>
            </a:r>
            <a:r>
              <a:rPr lang="en-US" dirty="0"/>
              <a:t>+"!"); </a:t>
            </a:r>
          </a:p>
          <a:p>
            <a:r>
              <a:rPr lang="en-US" dirty="0"/>
              <a:t>		</a:t>
            </a:r>
            <a:r>
              <a:rPr lang="en-US" dirty="0" err="1"/>
              <a:t>out.println</a:t>
            </a:r>
            <a:r>
              <a:rPr lang="en-US" dirty="0"/>
              <a:t>("&lt;/body&gt;&lt;/html&gt;");</a:t>
            </a:r>
          </a:p>
          <a:p>
            <a:r>
              <a:rPr lang="en-US" dirty="0"/>
              <a:t>}</a:t>
            </a:r>
          </a:p>
        </p:txBody>
      </p:sp>
    </p:spTree>
    <p:extLst>
      <p:ext uri="{BB962C8B-B14F-4D97-AF65-F5344CB8AC3E}">
        <p14:creationId xmlns:p14="http://schemas.microsoft.com/office/powerpoint/2010/main" val="263537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Using the </a:t>
            </a:r>
            <a:r>
              <a:rPr lang="en-US" dirty="0" err="1">
                <a:latin typeface="Courier New" panose="02070309020205020404" pitchFamily="49" charset="0"/>
                <a:cs typeface="Times New Roman" panose="02020603050405020304" pitchFamily="18" charset="0"/>
              </a:rPr>
              <a:t>HttpSession</a:t>
            </a:r>
            <a:r>
              <a:rPr lang="en-US" dirty="0">
                <a:cs typeface="Times New Roman" panose="02020603050405020304" pitchFamily="18" charset="0"/>
              </a:rPr>
              <a:t> Interface </a:t>
            </a:r>
            <a:endParaRPr lang="en-US" dirty="0"/>
          </a:p>
        </p:txBody>
      </p:sp>
      <p:sp>
        <p:nvSpPr>
          <p:cNvPr id="257026" name="Rectangle 1026"/>
          <p:cNvSpPr>
            <a:spLocks noGrp="1" noChangeArrowheads="1"/>
          </p:cNvSpPr>
          <p:nvPr>
            <p:ph idx="1"/>
          </p:nvPr>
        </p:nvSpPr>
        <p:spPr/>
        <p:txBody>
          <a:bodyPr>
            <a:normAutofit/>
          </a:bodyPr>
          <a:lstStyle/>
          <a:p>
            <a:pPr>
              <a:buClrTx/>
              <a:buFont typeface="Monotype Sorts" charset="2"/>
              <a:buNone/>
            </a:pPr>
            <a:r>
              <a:rPr lang="en-US" sz="2000" dirty="0" err="1">
                <a:latin typeface="Courier New" panose="02070309020205020404" pitchFamily="49" charset="0"/>
                <a:cs typeface="Times New Roman" panose="02020603050405020304" pitchFamily="18" charset="0"/>
              </a:rPr>
              <a:t>HttpSession</a:t>
            </a:r>
            <a:r>
              <a:rPr lang="en-US" sz="2000" dirty="0">
                <a:cs typeface="Times New Roman" panose="02020603050405020304" pitchFamily="18" charset="0"/>
              </a:rPr>
              <a:t> Interface:</a:t>
            </a:r>
          </a:p>
          <a:p>
            <a:r>
              <a:rPr lang="en-US" sz="2000" dirty="0"/>
              <a:t>Is a part of the Servlet API that is used to keep track of sessions</a:t>
            </a:r>
          </a:p>
          <a:p>
            <a:pPr marL="742950" lvl="2" indent="-342900"/>
            <a:r>
              <a:rPr lang="en-US" sz="1600" dirty="0"/>
              <a:t>A user who logs on to a Web site is automatically associated with a session object</a:t>
            </a:r>
          </a:p>
          <a:p>
            <a:pPr marL="742950" lvl="2" indent="-342900"/>
            <a:r>
              <a:rPr lang="en-US" sz="1600" dirty="0"/>
              <a:t>The session object can be used to store any type of data for keeping track of sessions</a:t>
            </a:r>
          </a:p>
          <a:p>
            <a:pPr>
              <a:buClrTx/>
              <a:buFont typeface="Monotype Sorts" charset="2"/>
              <a:buNone/>
            </a:pPr>
            <a:endParaRPr lang="en-US" sz="2000" dirty="0">
              <a:cs typeface="Times New Roman" panose="02020603050405020304" pitchFamily="18" charset="0"/>
            </a:endParaRPr>
          </a:p>
        </p:txBody>
      </p:sp>
    </p:spTree>
    <p:extLst>
      <p:ext uri="{BB962C8B-B14F-4D97-AF65-F5344CB8AC3E}">
        <p14:creationId xmlns:p14="http://schemas.microsoft.com/office/powerpoint/2010/main" val="4289211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set: Serv1</a:t>
            </a:r>
          </a:p>
        </p:txBody>
      </p:sp>
      <p:sp>
        <p:nvSpPr>
          <p:cNvPr id="3" name="Content Placeholder 2"/>
          <p:cNvSpPr>
            <a:spLocks noGrp="1"/>
          </p:cNvSpPr>
          <p:nvPr>
            <p:ph idx="1"/>
          </p:nvPr>
        </p:nvSpPr>
        <p:spPr>
          <a:xfrm>
            <a:off x="812798" y="1371601"/>
            <a:ext cx="9652001" cy="4669763"/>
          </a:xfrm>
        </p:spPr>
        <p:txBody>
          <a:bodyPr>
            <a:normAutofit/>
          </a:bodyPr>
          <a:lstStyle/>
          <a:p>
            <a:r>
              <a:rPr lang="en-US" dirty="0"/>
              <a:t>protected void </a:t>
            </a:r>
            <a:r>
              <a:rPr lang="en-US" dirty="0" err="1"/>
              <a:t>doGet</a:t>
            </a:r>
            <a:r>
              <a:rPr lang="en-US" dirty="0"/>
              <a:t>(</a:t>
            </a:r>
            <a:r>
              <a:rPr lang="en-US" dirty="0" err="1"/>
              <a:t>HttpServletRequest</a:t>
            </a:r>
            <a:r>
              <a:rPr lang="en-US" dirty="0"/>
              <a:t> request, </a:t>
            </a:r>
            <a:r>
              <a:rPr lang="en-US" dirty="0" err="1"/>
              <a:t>HttpServletResponse</a:t>
            </a:r>
            <a:r>
              <a:rPr lang="en-US" dirty="0"/>
              <a:t> response) throws </a:t>
            </a:r>
            <a:r>
              <a:rPr lang="en-US" dirty="0" err="1"/>
              <a:t>ServletException</a:t>
            </a:r>
            <a:r>
              <a:rPr lang="en-US" dirty="0"/>
              <a:t>, </a:t>
            </a:r>
            <a:r>
              <a:rPr lang="en-US" dirty="0" err="1"/>
              <a:t>IOException</a:t>
            </a:r>
            <a:r>
              <a:rPr lang="en-US" dirty="0"/>
              <a:t> {</a:t>
            </a:r>
          </a:p>
          <a:p>
            <a:r>
              <a:rPr lang="en-US" dirty="0"/>
              <a:t>		</a:t>
            </a:r>
            <a:r>
              <a:rPr lang="en-US" dirty="0" err="1"/>
              <a:t>java.io.PrintWriter</a:t>
            </a:r>
            <a:r>
              <a:rPr lang="en-US" dirty="0"/>
              <a:t> out = </a:t>
            </a:r>
            <a:r>
              <a:rPr lang="en-US" dirty="0" err="1"/>
              <a:t>response.getWriter</a:t>
            </a:r>
            <a:r>
              <a:rPr lang="en-US" dirty="0"/>
              <a:t>(); </a:t>
            </a:r>
          </a:p>
          <a:p>
            <a:r>
              <a:rPr lang="en-US" dirty="0"/>
              <a:t>		String login=</a:t>
            </a:r>
            <a:r>
              <a:rPr lang="en-US" dirty="0" err="1"/>
              <a:t>request.getParameter</a:t>
            </a:r>
            <a:r>
              <a:rPr lang="en-US" dirty="0"/>
              <a:t>("login");</a:t>
            </a:r>
          </a:p>
          <a:p>
            <a:r>
              <a:rPr lang="en-US" dirty="0"/>
              <a:t>		</a:t>
            </a:r>
            <a:r>
              <a:rPr lang="en-US" dirty="0" err="1"/>
              <a:t>out.println</a:t>
            </a:r>
            <a:r>
              <a:rPr lang="en-US" dirty="0"/>
              <a:t>("&lt;html&gt;&lt;body&gt;&lt;h1&gt;Welcome "+ login +"!"); </a:t>
            </a:r>
          </a:p>
          <a:p>
            <a:r>
              <a:rPr lang="en-US" dirty="0"/>
              <a:t>		</a:t>
            </a:r>
            <a:r>
              <a:rPr lang="en-US" dirty="0" err="1"/>
              <a:t>javax.servlet.http.</a:t>
            </a:r>
            <a:r>
              <a:rPr lang="en-US" dirty="0" err="1">
                <a:solidFill>
                  <a:srgbClr val="FF0000"/>
                </a:solidFill>
              </a:rPr>
              <a:t>HttpSession</a:t>
            </a:r>
            <a:r>
              <a:rPr lang="en-US" dirty="0">
                <a:solidFill>
                  <a:srgbClr val="FF0000"/>
                </a:solidFill>
              </a:rPr>
              <a:t> session= </a:t>
            </a:r>
            <a:r>
              <a:rPr lang="en-US" dirty="0" err="1">
                <a:solidFill>
                  <a:srgbClr val="FF0000"/>
                </a:solidFill>
              </a:rPr>
              <a:t>request.getSession</a:t>
            </a:r>
            <a:r>
              <a:rPr lang="en-US" dirty="0">
                <a:solidFill>
                  <a:srgbClr val="FF0000"/>
                </a:solidFill>
              </a:rPr>
              <a:t>(); </a:t>
            </a:r>
          </a:p>
          <a:p>
            <a:r>
              <a:rPr lang="en-US" dirty="0">
                <a:solidFill>
                  <a:srgbClr val="FF0000"/>
                </a:solidFill>
              </a:rPr>
              <a:t>		</a:t>
            </a:r>
            <a:r>
              <a:rPr lang="en-US" dirty="0" err="1">
                <a:solidFill>
                  <a:srgbClr val="FF0000"/>
                </a:solidFill>
              </a:rPr>
              <a:t>session.setAttribute</a:t>
            </a:r>
            <a:r>
              <a:rPr lang="en-US" dirty="0">
                <a:solidFill>
                  <a:srgbClr val="FF0000"/>
                </a:solidFill>
              </a:rPr>
              <a:t>("</a:t>
            </a:r>
            <a:r>
              <a:rPr lang="en-US" dirty="0" err="1">
                <a:solidFill>
                  <a:srgbClr val="FF0000"/>
                </a:solidFill>
              </a:rPr>
              <a:t>loginid</a:t>
            </a:r>
            <a:r>
              <a:rPr lang="en-US" dirty="0">
                <a:solidFill>
                  <a:srgbClr val="FF0000"/>
                </a:solidFill>
              </a:rPr>
              <a:t>",login); </a:t>
            </a:r>
          </a:p>
          <a:p>
            <a:r>
              <a:rPr lang="en-US" dirty="0"/>
              <a:t>		</a:t>
            </a:r>
            <a:r>
              <a:rPr lang="en-US" dirty="0" err="1"/>
              <a:t>out.println</a:t>
            </a:r>
            <a:r>
              <a:rPr lang="en-US" dirty="0"/>
              <a:t>("&lt;form action='Serv2' &gt;");</a:t>
            </a:r>
          </a:p>
          <a:p>
            <a:r>
              <a:rPr lang="en-US" dirty="0"/>
              <a:t>		</a:t>
            </a:r>
            <a:r>
              <a:rPr lang="en-US" dirty="0" err="1"/>
              <a:t>out.println</a:t>
            </a:r>
            <a:r>
              <a:rPr lang="en-US" dirty="0"/>
              <a:t>("&lt;</a:t>
            </a:r>
            <a:r>
              <a:rPr lang="en-US" dirty="0" err="1"/>
              <a:t>br</a:t>
            </a:r>
            <a:r>
              <a:rPr lang="en-US" dirty="0"/>
              <a:t>&gt;&lt;input type='submit' value='Continue to next..'&gt; &lt;/form&gt;");</a:t>
            </a:r>
          </a:p>
          <a:p>
            <a:r>
              <a:rPr lang="en-US" dirty="0"/>
              <a:t>		</a:t>
            </a:r>
            <a:r>
              <a:rPr lang="en-US" dirty="0" err="1"/>
              <a:t>out.println</a:t>
            </a:r>
            <a:r>
              <a:rPr lang="en-US" dirty="0"/>
              <a:t>("&lt;/body&gt;&lt;/html&gt;");</a:t>
            </a:r>
          </a:p>
          <a:p>
            <a:r>
              <a:rPr lang="en-US" dirty="0"/>
              <a:t>}</a:t>
            </a:r>
          </a:p>
        </p:txBody>
      </p:sp>
    </p:spTree>
    <p:extLst>
      <p:ext uri="{BB962C8B-B14F-4D97-AF65-F5344CB8AC3E}">
        <p14:creationId xmlns:p14="http://schemas.microsoft.com/office/powerpoint/2010/main" val="1114837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Get: Serv2</a:t>
            </a:r>
          </a:p>
        </p:txBody>
      </p:sp>
      <p:sp>
        <p:nvSpPr>
          <p:cNvPr id="3" name="Content Placeholder 2"/>
          <p:cNvSpPr>
            <a:spLocks noGrp="1"/>
          </p:cNvSpPr>
          <p:nvPr>
            <p:ph idx="1"/>
          </p:nvPr>
        </p:nvSpPr>
        <p:spPr>
          <a:xfrm>
            <a:off x="213508" y="2054571"/>
            <a:ext cx="10149692" cy="3880773"/>
          </a:xfrm>
        </p:spPr>
        <p:txBody>
          <a:bodyPr>
            <a:normAutofit/>
          </a:bodyPr>
          <a:lstStyle/>
          <a:p>
            <a:r>
              <a:rPr lang="en-US" dirty="0"/>
              <a:t>protected void </a:t>
            </a:r>
            <a:r>
              <a:rPr lang="en-US" dirty="0" err="1"/>
              <a:t>doGet</a:t>
            </a:r>
            <a:r>
              <a:rPr lang="en-US" dirty="0"/>
              <a:t>(</a:t>
            </a:r>
            <a:r>
              <a:rPr lang="en-US" dirty="0" err="1"/>
              <a:t>HttpServletRequest</a:t>
            </a:r>
            <a:r>
              <a:rPr lang="en-US" dirty="0"/>
              <a:t> request, </a:t>
            </a:r>
            <a:r>
              <a:rPr lang="en-US" dirty="0" err="1"/>
              <a:t>HttpServletResponse</a:t>
            </a:r>
            <a:r>
              <a:rPr lang="en-US" dirty="0"/>
              <a:t> response) throws </a:t>
            </a:r>
            <a:r>
              <a:rPr lang="en-US" dirty="0" err="1"/>
              <a:t>ServletException</a:t>
            </a:r>
            <a:r>
              <a:rPr lang="en-US" dirty="0"/>
              <a:t>, </a:t>
            </a:r>
            <a:r>
              <a:rPr lang="en-US" dirty="0" err="1"/>
              <a:t>IOException</a:t>
            </a:r>
            <a:r>
              <a:rPr lang="en-US" dirty="0"/>
              <a:t> {</a:t>
            </a:r>
          </a:p>
          <a:p>
            <a:r>
              <a:rPr lang="en-US" dirty="0"/>
              <a:t>		</a:t>
            </a:r>
            <a:r>
              <a:rPr lang="en-US" dirty="0" err="1"/>
              <a:t>java.io.PrintWriter</a:t>
            </a:r>
            <a:r>
              <a:rPr lang="en-US" dirty="0"/>
              <a:t> out = </a:t>
            </a:r>
            <a:r>
              <a:rPr lang="en-US" dirty="0" err="1"/>
              <a:t>response.getWriter</a:t>
            </a:r>
            <a:r>
              <a:rPr lang="en-US" dirty="0"/>
              <a:t>(); </a:t>
            </a:r>
          </a:p>
          <a:p>
            <a:r>
              <a:rPr lang="en-US" dirty="0"/>
              <a:t>		</a:t>
            </a:r>
            <a:r>
              <a:rPr lang="en-US" dirty="0" err="1"/>
              <a:t>javax.servlet.http.</a:t>
            </a:r>
            <a:r>
              <a:rPr lang="en-US" dirty="0" err="1">
                <a:solidFill>
                  <a:srgbClr val="FF0000"/>
                </a:solidFill>
              </a:rPr>
              <a:t>HttpSession</a:t>
            </a:r>
            <a:r>
              <a:rPr lang="en-US" dirty="0">
                <a:solidFill>
                  <a:srgbClr val="FF0000"/>
                </a:solidFill>
              </a:rPr>
              <a:t> session= </a:t>
            </a:r>
            <a:r>
              <a:rPr lang="en-US" dirty="0" err="1">
                <a:solidFill>
                  <a:srgbClr val="FF0000"/>
                </a:solidFill>
              </a:rPr>
              <a:t>request.getSession</a:t>
            </a:r>
            <a:r>
              <a:rPr lang="en-US" dirty="0">
                <a:solidFill>
                  <a:srgbClr val="FF0000"/>
                </a:solidFill>
              </a:rPr>
              <a:t>(); </a:t>
            </a:r>
          </a:p>
          <a:p>
            <a:r>
              <a:rPr lang="en-US" dirty="0"/>
              <a:t>		</a:t>
            </a:r>
            <a:r>
              <a:rPr lang="en-US" dirty="0" err="1"/>
              <a:t>out.println</a:t>
            </a:r>
            <a:r>
              <a:rPr lang="en-US" dirty="0"/>
              <a:t>("&lt;html&gt;&lt;body&gt;&lt;h1&gt;Welcome Again "+ </a:t>
            </a:r>
            <a:r>
              <a:rPr lang="en-US" dirty="0" err="1">
                <a:solidFill>
                  <a:srgbClr val="FF0000"/>
                </a:solidFill>
              </a:rPr>
              <a:t>session.getAttribute</a:t>
            </a:r>
            <a:r>
              <a:rPr lang="en-US" dirty="0">
                <a:solidFill>
                  <a:srgbClr val="FF0000"/>
                </a:solidFill>
              </a:rPr>
              <a:t>("</a:t>
            </a:r>
            <a:r>
              <a:rPr lang="en-US" dirty="0" err="1">
                <a:solidFill>
                  <a:srgbClr val="FF0000"/>
                </a:solidFill>
              </a:rPr>
              <a:t>loginid</a:t>
            </a:r>
            <a:r>
              <a:rPr lang="en-US" dirty="0">
                <a:solidFill>
                  <a:srgbClr val="FF0000"/>
                </a:solidFill>
              </a:rPr>
              <a:t>")</a:t>
            </a:r>
            <a:r>
              <a:rPr lang="en-US" dirty="0"/>
              <a:t>+"!"); </a:t>
            </a:r>
          </a:p>
          <a:p>
            <a:r>
              <a:rPr lang="en-US" dirty="0"/>
              <a:t>		</a:t>
            </a:r>
            <a:r>
              <a:rPr lang="en-US" dirty="0" err="1"/>
              <a:t>out.println</a:t>
            </a:r>
            <a:r>
              <a:rPr lang="en-US" dirty="0"/>
              <a:t>("&lt;/body&gt;&lt;/html&gt;");</a:t>
            </a:r>
          </a:p>
          <a:p>
            <a:r>
              <a:rPr lang="en-US" dirty="0"/>
              <a:t>}</a:t>
            </a:r>
          </a:p>
        </p:txBody>
      </p:sp>
    </p:spTree>
    <p:extLst>
      <p:ext uri="{BB962C8B-B14F-4D97-AF65-F5344CB8AC3E}">
        <p14:creationId xmlns:p14="http://schemas.microsoft.com/office/powerpoint/2010/main" val="2094386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Servlet Basic Ends</a:t>
            </a:r>
            <a:endParaRPr lang="en-US" dirty="0"/>
          </a:p>
        </p:txBody>
      </p:sp>
      <p:sp>
        <p:nvSpPr>
          <p:cNvPr id="3" name="Text Placeholder 2"/>
          <p:cNvSpPr>
            <a:spLocks noGrp="1"/>
          </p:cNvSpPr>
          <p:nvPr>
            <p:ph type="body" idx="1"/>
          </p:nvPr>
        </p:nvSpPr>
        <p:spPr/>
        <p:txBody>
          <a:bodyPr/>
          <a:lstStyle/>
          <a:p>
            <a:r>
              <a:rPr lang="en-US" dirty="0"/>
              <a:t>.. Thank You</a:t>
            </a:r>
          </a:p>
        </p:txBody>
      </p:sp>
    </p:spTree>
    <p:extLst>
      <p:ext uri="{BB962C8B-B14F-4D97-AF65-F5344CB8AC3E}">
        <p14:creationId xmlns:p14="http://schemas.microsoft.com/office/powerpoint/2010/main" val="1519950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Servlet API Hierarchy:</a:t>
            </a:r>
            <a:endParaRPr lang="en-US" dirty="0"/>
          </a:p>
        </p:txBody>
      </p:sp>
      <p:pic>
        <p:nvPicPr>
          <p:cNvPr id="5" name="Content Placeholder 4"/>
          <p:cNvPicPr>
            <a:picLocks noGrp="1" noChangeAspect="1"/>
          </p:cNvPicPr>
          <p:nvPr>
            <p:ph idx="1"/>
          </p:nvPr>
        </p:nvPicPr>
        <p:blipFill>
          <a:blip r:embed="rId2"/>
          <a:stretch>
            <a:fillRect/>
          </a:stretch>
        </p:blipFill>
        <p:spPr>
          <a:xfrm>
            <a:off x="479438" y="1944707"/>
            <a:ext cx="8803392" cy="3560483"/>
          </a:xfrm>
          <a:prstGeom prst="rect">
            <a:avLst/>
          </a:prstGeom>
        </p:spPr>
      </p:pic>
      <p:sp>
        <p:nvSpPr>
          <p:cNvPr id="6" name="TextBox 5"/>
          <p:cNvSpPr txBox="1"/>
          <p:nvPr/>
        </p:nvSpPr>
        <p:spPr>
          <a:xfrm>
            <a:off x="959370" y="6019581"/>
            <a:ext cx="6154313" cy="369332"/>
          </a:xfrm>
          <a:prstGeom prst="rect">
            <a:avLst/>
          </a:prstGeom>
          <a:noFill/>
        </p:spPr>
        <p:txBody>
          <a:bodyPr wrap="none" rtlCol="0">
            <a:spAutoFit/>
          </a:bodyPr>
          <a:lstStyle/>
          <a:p>
            <a:r>
              <a:rPr lang="en-US" dirty="0" err="1"/>
              <a:t>javax.servlet.Servlet</a:t>
            </a:r>
            <a:r>
              <a:rPr lang="en-US" dirty="0"/>
              <a:t> is the base interface of Servlet API. </a:t>
            </a:r>
          </a:p>
        </p:txBody>
      </p:sp>
    </p:spTree>
    <p:extLst>
      <p:ext uri="{BB962C8B-B14F-4D97-AF65-F5344CB8AC3E}">
        <p14:creationId xmlns:p14="http://schemas.microsoft.com/office/powerpoint/2010/main" val="2913874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of Servlets</a:t>
            </a:r>
            <a:br>
              <a:rPr lang="en-US" dirty="0"/>
            </a:br>
            <a:endParaRPr lang="en-US" dirty="0"/>
          </a:p>
        </p:txBody>
      </p:sp>
      <p:sp>
        <p:nvSpPr>
          <p:cNvPr id="221187" name="Rectangle 1027"/>
          <p:cNvSpPr>
            <a:spLocks noGrp="1" noChangeArrowheads="1"/>
          </p:cNvSpPr>
          <p:nvPr>
            <p:ph idx="1"/>
          </p:nvPr>
        </p:nvSpPr>
        <p:spPr>
          <a:xfrm>
            <a:off x="605307" y="1609859"/>
            <a:ext cx="8668695" cy="4431503"/>
          </a:xfrm>
        </p:spPr>
        <p:txBody>
          <a:bodyPr>
            <a:normAutofit/>
          </a:bodyPr>
          <a:lstStyle/>
          <a:p>
            <a:pPr>
              <a:lnSpc>
                <a:spcPct val="90000"/>
              </a:lnSpc>
              <a:spcBef>
                <a:spcPct val="0"/>
              </a:spcBef>
              <a:buFont typeface="Monotype Sorts" charset="2"/>
              <a:buNone/>
            </a:pPr>
            <a:r>
              <a:rPr lang="en-US" sz="2400" dirty="0"/>
              <a:t>Client browser passes requests to a servlet using the</a:t>
            </a:r>
          </a:p>
          <a:p>
            <a:pPr>
              <a:lnSpc>
                <a:spcPct val="90000"/>
              </a:lnSpc>
              <a:spcBef>
                <a:spcPct val="0"/>
              </a:spcBef>
              <a:buFont typeface="Monotype Sorts" charset="2"/>
              <a:buNone/>
            </a:pPr>
            <a:r>
              <a:rPr lang="en-US" sz="2400" dirty="0"/>
              <a:t>following methods:</a:t>
            </a:r>
          </a:p>
          <a:p>
            <a:pPr>
              <a:lnSpc>
                <a:spcPct val="90000"/>
              </a:lnSpc>
            </a:pPr>
            <a:r>
              <a:rPr lang="en-US" sz="2400" dirty="0"/>
              <a:t>GET</a:t>
            </a:r>
          </a:p>
          <a:p>
            <a:pPr lvl="1">
              <a:lnSpc>
                <a:spcPct val="90000"/>
              </a:lnSpc>
            </a:pPr>
            <a:r>
              <a:rPr lang="en-US" sz="2000" dirty="0">
                <a:cs typeface="Times New Roman" panose="02020603050405020304" pitchFamily="18" charset="0"/>
              </a:rPr>
              <a:t>Uses a query string to send additional information to the server</a:t>
            </a:r>
          </a:p>
          <a:p>
            <a:pPr lvl="1">
              <a:lnSpc>
                <a:spcPct val="90000"/>
              </a:lnSpc>
            </a:pPr>
            <a:r>
              <a:rPr lang="en-US" sz="2000" dirty="0">
                <a:cs typeface="Times New Roman" panose="02020603050405020304" pitchFamily="18" charset="0"/>
              </a:rPr>
              <a:t>Query string is displayed in the client browser</a:t>
            </a:r>
          </a:p>
          <a:p>
            <a:pPr>
              <a:lnSpc>
                <a:spcPct val="90000"/>
              </a:lnSpc>
            </a:pPr>
            <a:r>
              <a:rPr lang="en-US" sz="2400" dirty="0">
                <a:cs typeface="Times New Roman" panose="02020603050405020304" pitchFamily="18" charset="0"/>
              </a:rPr>
              <a:t>POST</a:t>
            </a:r>
          </a:p>
          <a:p>
            <a:pPr lvl="1">
              <a:lnSpc>
                <a:spcPct val="90000"/>
              </a:lnSpc>
            </a:pPr>
            <a:r>
              <a:rPr lang="en-US" sz="2000" dirty="0">
                <a:cs typeface="Times New Roman" panose="02020603050405020304" pitchFamily="18" charset="0"/>
              </a:rPr>
              <a:t>Sends the data as packets to the server through a separate socket connection </a:t>
            </a:r>
          </a:p>
          <a:p>
            <a:pPr lvl="1">
              <a:lnSpc>
                <a:spcPct val="90000"/>
              </a:lnSpc>
            </a:pPr>
            <a:r>
              <a:rPr lang="en-US" sz="2000" dirty="0">
                <a:cs typeface="Times New Roman" panose="02020603050405020304" pitchFamily="18" charset="0"/>
              </a:rPr>
              <a:t>Complete transaction is invisible to the client</a:t>
            </a:r>
          </a:p>
          <a:p>
            <a:pPr lvl="1">
              <a:lnSpc>
                <a:spcPct val="90000"/>
              </a:lnSpc>
            </a:pPr>
            <a:r>
              <a:rPr lang="en-US" sz="2000" dirty="0">
                <a:cs typeface="Times New Roman" panose="02020603050405020304" pitchFamily="18" charset="0"/>
              </a:rPr>
              <a:t>Slower compared to the GET method</a:t>
            </a:r>
          </a:p>
        </p:txBody>
      </p:sp>
    </p:spTree>
    <p:extLst>
      <p:ext uri="{BB962C8B-B14F-4D97-AF65-F5344CB8AC3E}">
        <p14:creationId xmlns:p14="http://schemas.microsoft.com/office/powerpoint/2010/main" val="2609776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Life Cycle of a Servlet</a:t>
            </a:r>
            <a:br>
              <a:rPr lang="en-US" dirty="0"/>
            </a:br>
            <a:endParaRPr lang="en-US" dirty="0"/>
          </a:p>
        </p:txBody>
      </p:sp>
      <p:sp>
        <p:nvSpPr>
          <p:cNvPr id="226307" name="Rectangle 3"/>
          <p:cNvSpPr>
            <a:spLocks noGrp="1" noChangeArrowheads="1"/>
          </p:cNvSpPr>
          <p:nvPr>
            <p:ph idx="1"/>
          </p:nvPr>
        </p:nvSpPr>
        <p:spPr>
          <a:xfrm>
            <a:off x="651576" y="1476721"/>
            <a:ext cx="8596668" cy="3880773"/>
          </a:xfrm>
        </p:spPr>
        <p:txBody>
          <a:bodyPr/>
          <a:lstStyle/>
          <a:p>
            <a:r>
              <a:rPr lang="en-US" dirty="0"/>
              <a:t>Life cycle of a servlet is depicted below:</a:t>
            </a:r>
          </a:p>
        </p:txBody>
      </p:sp>
      <p:pic>
        <p:nvPicPr>
          <p:cNvPr id="2" name="Picture 1"/>
          <p:cNvPicPr>
            <a:picLocks noChangeAspect="1"/>
          </p:cNvPicPr>
          <p:nvPr/>
        </p:nvPicPr>
        <p:blipFill>
          <a:blip r:embed="rId2"/>
          <a:stretch>
            <a:fillRect/>
          </a:stretch>
        </p:blipFill>
        <p:spPr>
          <a:xfrm>
            <a:off x="2329758" y="1835590"/>
            <a:ext cx="6743084" cy="4200808"/>
          </a:xfrm>
          <a:prstGeom prst="rect">
            <a:avLst/>
          </a:prstGeom>
        </p:spPr>
      </p:pic>
    </p:spTree>
    <p:extLst>
      <p:ext uri="{BB962C8B-B14F-4D97-AF65-F5344CB8AC3E}">
        <p14:creationId xmlns:p14="http://schemas.microsoft.com/office/powerpoint/2010/main" val="2883447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8992"/>
            <a:ext cx="8596668" cy="794197"/>
          </a:xfrm>
        </p:spPr>
        <p:txBody>
          <a:bodyPr/>
          <a:lstStyle/>
          <a:p>
            <a:r>
              <a:rPr lang="en-US" dirty="0"/>
              <a:t>Step 1: Add server to Eclipse</a:t>
            </a:r>
          </a:p>
        </p:txBody>
      </p:sp>
      <p:sp>
        <p:nvSpPr>
          <p:cNvPr id="3" name="Content Placeholder 2"/>
          <p:cNvSpPr>
            <a:spLocks noGrp="1"/>
          </p:cNvSpPr>
          <p:nvPr>
            <p:ph idx="1"/>
          </p:nvPr>
        </p:nvSpPr>
        <p:spPr>
          <a:xfrm>
            <a:off x="350924" y="1028031"/>
            <a:ext cx="5767743" cy="4329582"/>
          </a:xfrm>
        </p:spPr>
        <p:txBody>
          <a:bodyPr>
            <a:noAutofit/>
          </a:bodyPr>
          <a:lstStyle/>
          <a:p>
            <a:r>
              <a:rPr lang="en-US" dirty="0"/>
              <a:t>Download Tomcat server 7, 8 or 9 :</a:t>
            </a:r>
          </a:p>
          <a:p>
            <a:pPr lvl="1"/>
            <a:r>
              <a:rPr lang="en-US" dirty="0">
                <a:hlinkClick r:id="rId2"/>
              </a:rPr>
              <a:t>http://tomcat.apache.org/download-90.cgi</a:t>
            </a:r>
            <a:endParaRPr lang="en-US" dirty="0"/>
          </a:p>
          <a:p>
            <a:pPr lvl="1"/>
            <a:r>
              <a:rPr lang="en-US" dirty="0"/>
              <a:t>Unzip the folder at desktop</a:t>
            </a:r>
          </a:p>
          <a:p>
            <a:r>
              <a:rPr lang="en-US" dirty="0"/>
              <a:t>Open Eclipse.</a:t>
            </a:r>
          </a:p>
          <a:p>
            <a:r>
              <a:rPr lang="en-US" dirty="0"/>
              <a:t>Close all previous projects.</a:t>
            </a:r>
          </a:p>
          <a:p>
            <a:r>
              <a:rPr lang="en-US" dirty="0"/>
              <a:t>Select Windows-&gt;Show view-&gt;Other…</a:t>
            </a:r>
          </a:p>
          <a:p>
            <a:r>
              <a:rPr lang="en-US" dirty="0"/>
              <a:t>Select Server-&gt;Servers-&gt;Open</a:t>
            </a:r>
          </a:p>
          <a:p>
            <a:r>
              <a:rPr lang="en-US" dirty="0"/>
              <a:t>We get the Server window Open at the same tab as output tab.</a:t>
            </a:r>
          </a:p>
          <a:p>
            <a:r>
              <a:rPr lang="en-US" dirty="0"/>
              <a:t>Click on the link to add a new server.</a:t>
            </a:r>
          </a:p>
          <a:p>
            <a:r>
              <a:rPr lang="en-US" dirty="0"/>
              <a:t>Add the same version of tomcat from the folder.</a:t>
            </a:r>
          </a:p>
          <a:p>
            <a:endParaRPr lang="en-US" dirty="0"/>
          </a:p>
          <a:p>
            <a:endParaRPr lang="en-US" dirty="0"/>
          </a:p>
        </p:txBody>
      </p:sp>
      <p:pic>
        <p:nvPicPr>
          <p:cNvPr id="4" name="Picture 3"/>
          <p:cNvPicPr>
            <a:picLocks noChangeAspect="1"/>
          </p:cNvPicPr>
          <p:nvPr/>
        </p:nvPicPr>
        <p:blipFill>
          <a:blip r:embed="rId3"/>
          <a:stretch>
            <a:fillRect/>
          </a:stretch>
        </p:blipFill>
        <p:spPr>
          <a:xfrm>
            <a:off x="7769046" y="23559"/>
            <a:ext cx="4410075" cy="3933825"/>
          </a:xfrm>
          <a:prstGeom prst="rect">
            <a:avLst/>
          </a:prstGeom>
        </p:spPr>
      </p:pic>
      <p:pic>
        <p:nvPicPr>
          <p:cNvPr id="5" name="Picture 4"/>
          <p:cNvPicPr>
            <a:picLocks noChangeAspect="1"/>
          </p:cNvPicPr>
          <p:nvPr/>
        </p:nvPicPr>
        <p:blipFill>
          <a:blip r:embed="rId4"/>
          <a:stretch>
            <a:fillRect/>
          </a:stretch>
        </p:blipFill>
        <p:spPr>
          <a:xfrm>
            <a:off x="6432198" y="2378429"/>
            <a:ext cx="2828925" cy="4114800"/>
          </a:xfrm>
          <a:prstGeom prst="rect">
            <a:avLst/>
          </a:prstGeom>
        </p:spPr>
      </p:pic>
      <p:pic>
        <p:nvPicPr>
          <p:cNvPr id="7" name="Picture 6"/>
          <p:cNvPicPr>
            <a:picLocks noChangeAspect="1"/>
          </p:cNvPicPr>
          <p:nvPr/>
        </p:nvPicPr>
        <p:blipFill>
          <a:blip r:embed="rId5"/>
          <a:stretch>
            <a:fillRect/>
          </a:stretch>
        </p:blipFill>
        <p:spPr>
          <a:xfrm>
            <a:off x="160475" y="5679583"/>
            <a:ext cx="5876486" cy="744136"/>
          </a:xfrm>
          <a:prstGeom prst="rect">
            <a:avLst/>
          </a:prstGeom>
        </p:spPr>
      </p:pic>
    </p:spTree>
    <p:extLst>
      <p:ext uri="{BB962C8B-B14F-4D97-AF65-F5344CB8AC3E}">
        <p14:creationId xmlns:p14="http://schemas.microsoft.com/office/powerpoint/2010/main" val="332392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Add Tomcat 7 server..</a:t>
            </a:r>
          </a:p>
        </p:txBody>
      </p:sp>
      <p:sp>
        <p:nvSpPr>
          <p:cNvPr id="3" name="Content Placeholder 2"/>
          <p:cNvSpPr>
            <a:spLocks noGrp="1"/>
          </p:cNvSpPr>
          <p:nvPr>
            <p:ph idx="1"/>
          </p:nvPr>
        </p:nvSpPr>
        <p:spPr>
          <a:xfrm>
            <a:off x="677334" y="1471042"/>
            <a:ext cx="6398023" cy="3880773"/>
          </a:xfrm>
        </p:spPr>
        <p:txBody>
          <a:bodyPr/>
          <a:lstStyle/>
          <a:p>
            <a:r>
              <a:rPr lang="en-US" dirty="0"/>
              <a:t>Click on link to add new server from server window</a:t>
            </a:r>
          </a:p>
          <a:p>
            <a:r>
              <a:rPr lang="en-US" dirty="0"/>
              <a:t>Select Apache-&gt;Tomcat 7 from Server type</a:t>
            </a:r>
          </a:p>
          <a:p>
            <a:r>
              <a:rPr lang="en-US" dirty="0"/>
              <a:t>Click Next</a:t>
            </a:r>
          </a:p>
          <a:p>
            <a:r>
              <a:rPr lang="en-US" dirty="0"/>
              <a:t>In New Server Runtime Window, </a:t>
            </a:r>
          </a:p>
          <a:p>
            <a:r>
              <a:rPr lang="en-US" dirty="0"/>
              <a:t>Browse to the tomcat folder</a:t>
            </a:r>
          </a:p>
          <a:p>
            <a:r>
              <a:rPr lang="en-US" dirty="0"/>
              <a:t>Click on Next.</a:t>
            </a:r>
          </a:p>
          <a:p>
            <a:r>
              <a:rPr lang="en-US" dirty="0"/>
              <a:t>Click on Finish.</a:t>
            </a:r>
          </a:p>
          <a:p>
            <a:r>
              <a:rPr lang="en-US" dirty="0"/>
              <a:t>The server is Added to Eclipse.</a:t>
            </a:r>
          </a:p>
          <a:p>
            <a:r>
              <a:rPr lang="en-US" dirty="0"/>
              <a:t>Right-click server to start, re-start or stop as needed.</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8506789" y="0"/>
            <a:ext cx="3685211" cy="4197246"/>
          </a:xfrm>
          <a:prstGeom prst="rect">
            <a:avLst/>
          </a:prstGeom>
        </p:spPr>
      </p:pic>
      <p:pic>
        <p:nvPicPr>
          <p:cNvPr id="5" name="Picture 4"/>
          <p:cNvPicPr>
            <a:picLocks noChangeAspect="1"/>
          </p:cNvPicPr>
          <p:nvPr/>
        </p:nvPicPr>
        <p:blipFill>
          <a:blip r:embed="rId3"/>
          <a:stretch>
            <a:fillRect/>
          </a:stretch>
        </p:blipFill>
        <p:spPr>
          <a:xfrm>
            <a:off x="8506789" y="4197246"/>
            <a:ext cx="3685211" cy="2660754"/>
          </a:xfrm>
          <a:prstGeom prst="rect">
            <a:avLst/>
          </a:prstGeom>
        </p:spPr>
      </p:pic>
      <p:pic>
        <p:nvPicPr>
          <p:cNvPr id="6" name="Picture 5"/>
          <p:cNvPicPr>
            <a:picLocks noChangeAspect="1"/>
          </p:cNvPicPr>
          <p:nvPr/>
        </p:nvPicPr>
        <p:blipFill>
          <a:blip r:embed="rId4"/>
          <a:stretch>
            <a:fillRect/>
          </a:stretch>
        </p:blipFill>
        <p:spPr>
          <a:xfrm>
            <a:off x="677334" y="5489357"/>
            <a:ext cx="6500108" cy="872806"/>
          </a:xfrm>
          <a:prstGeom prst="rect">
            <a:avLst/>
          </a:prstGeom>
        </p:spPr>
      </p:pic>
    </p:spTree>
    <p:extLst>
      <p:ext uri="{BB962C8B-B14F-4D97-AF65-F5344CB8AC3E}">
        <p14:creationId xmlns:p14="http://schemas.microsoft.com/office/powerpoint/2010/main" val="340096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39" y="129915"/>
            <a:ext cx="6245311" cy="1294151"/>
          </a:xfrm>
        </p:spPr>
        <p:txBody>
          <a:bodyPr/>
          <a:lstStyle/>
          <a:p>
            <a:r>
              <a:rPr lang="en-US" dirty="0"/>
              <a:t>Add a Dynamic Web Project:</a:t>
            </a:r>
            <a:br>
              <a:rPr lang="en-US" dirty="0"/>
            </a:br>
            <a:r>
              <a:rPr lang="en-US" dirty="0"/>
              <a:t>First Servlet Project</a:t>
            </a:r>
          </a:p>
        </p:txBody>
      </p:sp>
      <p:sp>
        <p:nvSpPr>
          <p:cNvPr id="3" name="Content Placeholder 2"/>
          <p:cNvSpPr>
            <a:spLocks noGrp="1"/>
          </p:cNvSpPr>
          <p:nvPr>
            <p:ph idx="1"/>
          </p:nvPr>
        </p:nvSpPr>
        <p:spPr>
          <a:xfrm>
            <a:off x="336140" y="1424066"/>
            <a:ext cx="4258187" cy="3249979"/>
          </a:xfrm>
        </p:spPr>
        <p:txBody>
          <a:bodyPr/>
          <a:lstStyle/>
          <a:p>
            <a:r>
              <a:rPr lang="en-US" dirty="0"/>
              <a:t>File-&gt; New-&gt;Dynamic Web Project</a:t>
            </a:r>
          </a:p>
          <a:p>
            <a:r>
              <a:rPr lang="en-US" dirty="0"/>
              <a:t>Give the project a name: ServletEx1</a:t>
            </a:r>
          </a:p>
          <a:p>
            <a:r>
              <a:rPr lang="en-US" dirty="0"/>
              <a:t>Add runtime as the Tomcat 7</a:t>
            </a:r>
          </a:p>
          <a:p>
            <a:r>
              <a:rPr lang="en-US" dirty="0"/>
              <a:t>Click next</a:t>
            </a:r>
          </a:p>
          <a:p>
            <a:r>
              <a:rPr lang="en-US" dirty="0"/>
              <a:t>Click next</a:t>
            </a:r>
          </a:p>
          <a:p>
            <a:r>
              <a:rPr lang="en-US" dirty="0"/>
              <a:t>Select Generate web.xml descriptor</a:t>
            </a:r>
          </a:p>
          <a:p>
            <a:r>
              <a:rPr lang="en-US" dirty="0"/>
              <a:t>Click Finish</a:t>
            </a:r>
          </a:p>
        </p:txBody>
      </p:sp>
      <p:pic>
        <p:nvPicPr>
          <p:cNvPr id="4" name="Picture 3"/>
          <p:cNvPicPr>
            <a:picLocks noChangeAspect="1"/>
          </p:cNvPicPr>
          <p:nvPr/>
        </p:nvPicPr>
        <p:blipFill>
          <a:blip r:embed="rId2"/>
          <a:stretch>
            <a:fillRect/>
          </a:stretch>
        </p:blipFill>
        <p:spPr>
          <a:xfrm>
            <a:off x="6457950" y="-4763"/>
            <a:ext cx="5734050" cy="1228725"/>
          </a:xfrm>
          <a:prstGeom prst="rect">
            <a:avLst/>
          </a:prstGeom>
        </p:spPr>
      </p:pic>
      <p:pic>
        <p:nvPicPr>
          <p:cNvPr id="6" name="Picture 5"/>
          <p:cNvPicPr>
            <a:picLocks noChangeAspect="1"/>
          </p:cNvPicPr>
          <p:nvPr/>
        </p:nvPicPr>
        <p:blipFill>
          <a:blip r:embed="rId3"/>
          <a:stretch>
            <a:fillRect/>
          </a:stretch>
        </p:blipFill>
        <p:spPr>
          <a:xfrm>
            <a:off x="7737577" y="1393533"/>
            <a:ext cx="4454423" cy="5414884"/>
          </a:xfrm>
          <a:prstGeom prst="rect">
            <a:avLst/>
          </a:prstGeom>
        </p:spPr>
      </p:pic>
      <p:pic>
        <p:nvPicPr>
          <p:cNvPr id="8" name="Picture 7"/>
          <p:cNvPicPr>
            <a:picLocks noChangeAspect="1"/>
          </p:cNvPicPr>
          <p:nvPr/>
        </p:nvPicPr>
        <p:blipFill>
          <a:blip r:embed="rId4"/>
          <a:stretch>
            <a:fillRect/>
          </a:stretch>
        </p:blipFill>
        <p:spPr>
          <a:xfrm>
            <a:off x="3753134" y="4674045"/>
            <a:ext cx="3984443" cy="2103840"/>
          </a:xfrm>
          <a:prstGeom prst="rect">
            <a:avLst/>
          </a:prstGeom>
        </p:spPr>
      </p:pic>
      <p:pic>
        <p:nvPicPr>
          <p:cNvPr id="9" name="Picture 8"/>
          <p:cNvPicPr>
            <a:picLocks noChangeAspect="1"/>
          </p:cNvPicPr>
          <p:nvPr/>
        </p:nvPicPr>
        <p:blipFill>
          <a:blip r:embed="rId5"/>
          <a:stretch>
            <a:fillRect/>
          </a:stretch>
        </p:blipFill>
        <p:spPr>
          <a:xfrm>
            <a:off x="4594327" y="1488027"/>
            <a:ext cx="3143250" cy="1876425"/>
          </a:xfrm>
          <a:prstGeom prst="rect">
            <a:avLst/>
          </a:prstGeom>
        </p:spPr>
      </p:pic>
    </p:spTree>
    <p:extLst>
      <p:ext uri="{BB962C8B-B14F-4D97-AF65-F5344CB8AC3E}">
        <p14:creationId xmlns:p14="http://schemas.microsoft.com/office/powerpoint/2010/main" val="22345259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14411</TotalTime>
  <Words>2533</Words>
  <Application>Microsoft Office PowerPoint</Application>
  <PresentationFormat>Widescreen</PresentationFormat>
  <Paragraphs>298</Paragraphs>
  <Slides>38</Slides>
  <Notes>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Courier New</vt:lpstr>
      <vt:lpstr>Monotype Sorts</vt:lpstr>
      <vt:lpstr>Times New Roman</vt:lpstr>
      <vt:lpstr>Trebuchet MS</vt:lpstr>
      <vt:lpstr>Wingdings 3</vt:lpstr>
      <vt:lpstr>Facet</vt:lpstr>
      <vt:lpstr>Advance Java</vt:lpstr>
      <vt:lpstr>Introduction to Servlets </vt:lpstr>
      <vt:lpstr>Servlet</vt:lpstr>
      <vt:lpstr>Servlet API Hierarchy:</vt:lpstr>
      <vt:lpstr>Working of Servlets </vt:lpstr>
      <vt:lpstr>Life Cycle of a Servlet </vt:lpstr>
      <vt:lpstr>Step 1: Add server to Eclipse</vt:lpstr>
      <vt:lpstr>Step 2: Add Tomcat 7 server..</vt:lpstr>
      <vt:lpstr>Add a Dynamic Web Project: First Servlet Project</vt:lpstr>
      <vt:lpstr>Add Servlet-api jar from apache to ServletEx1 project</vt:lpstr>
      <vt:lpstr>Add Servlet to ServletEx1 Project</vt:lpstr>
      <vt:lpstr>Running the first Servlet</vt:lpstr>
      <vt:lpstr>Example: A Simple Servlet</vt:lpstr>
      <vt:lpstr>Example: hitcountServlet.java</vt:lpstr>
      <vt:lpstr>Add files to your project</vt:lpstr>
      <vt:lpstr>Index.html</vt:lpstr>
      <vt:lpstr>LoginServlet.java  Change the doPost() method as:</vt:lpstr>
      <vt:lpstr>Output:</vt:lpstr>
      <vt:lpstr>Servlets - Session Management Session Handling Cookies</vt:lpstr>
      <vt:lpstr>Scenario: Without Session tracking </vt:lpstr>
      <vt:lpstr>Create the Application</vt:lpstr>
      <vt:lpstr>Index.html</vt:lpstr>
      <vt:lpstr>Serv1</vt:lpstr>
      <vt:lpstr>Serv2</vt:lpstr>
      <vt:lpstr>Techniques to Keep Track of Sessions in Servlets </vt:lpstr>
      <vt:lpstr>URL Rewriting  </vt:lpstr>
      <vt:lpstr>URL Rewriting: Serv1</vt:lpstr>
      <vt:lpstr>Hidden Form Fields</vt:lpstr>
      <vt:lpstr>Hidden form field</vt:lpstr>
      <vt:lpstr>Hidden form field: Serv1</vt:lpstr>
      <vt:lpstr>Cookie class </vt:lpstr>
      <vt:lpstr>Cookies in Browser</vt:lpstr>
      <vt:lpstr>Add Cookies: Serv1</vt:lpstr>
      <vt:lpstr>Read Cookies: Serv2</vt:lpstr>
      <vt:lpstr>Using the HttpSession Interface </vt:lpstr>
      <vt:lpstr>Session set: Serv1</vt:lpstr>
      <vt:lpstr>Session Get: Serv2</vt:lpstr>
      <vt:lpstr>Servlet Basic 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ISHU</dc:creator>
  <cp:lastModifiedBy>Monica Gupta</cp:lastModifiedBy>
  <cp:revision>514</cp:revision>
  <dcterms:created xsi:type="dcterms:W3CDTF">2014-11-13T11:13:52Z</dcterms:created>
  <dcterms:modified xsi:type="dcterms:W3CDTF">2024-07-06T08:45:07Z</dcterms:modified>
</cp:coreProperties>
</file>