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583f223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583f223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583f2234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583f2234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58dc441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58dc441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583f2234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583f2234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4c4743a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4c4743a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4c4743a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4c4743a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83f223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83f223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583f223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583f223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583f2234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583f2234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583f223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583f2234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583f223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583f223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583f223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583f223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qo9S2CeoqQE&amp;list=LL&amp;index=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JAVA SERIALIZATION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SHIVAM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399825" y="257525"/>
            <a:ext cx="5272200" cy="4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7F0055"/>
                </a:solidFill>
              </a:rPr>
              <a:t>public</a:t>
            </a:r>
            <a:r>
              <a:rPr lang="en" sz="1200"/>
              <a:t> </a:t>
            </a:r>
            <a:r>
              <a:rPr b="1" lang="en" sz="1200">
                <a:solidFill>
                  <a:srgbClr val="7F0055"/>
                </a:solidFill>
              </a:rPr>
              <a:t>class</a:t>
            </a:r>
            <a:r>
              <a:rPr lang="en" sz="1200"/>
              <a:t> javaSerializationCls {</a:t>
            </a:r>
            <a:endParaRPr sz="1200"/>
          </a:p>
          <a:p>
            <a:pPr indent="0" lvl="0" marL="0" rtl="0" algn="l">
              <a:lnSpc>
                <a:spcPct val="115000"/>
              </a:lnSpc>
              <a:spcBef>
                <a:spcPts val="0"/>
              </a:spcBef>
              <a:spcAft>
                <a:spcPts val="0"/>
              </a:spcAft>
              <a:buNone/>
            </a:pPr>
            <a:r>
              <a:rPr lang="en" sz="1200"/>
              <a:t>	</a:t>
            </a:r>
            <a:r>
              <a:rPr b="1" lang="en" sz="1200">
                <a:solidFill>
                  <a:srgbClr val="7F0055"/>
                </a:solidFill>
              </a:rPr>
              <a:t>public</a:t>
            </a:r>
            <a:r>
              <a:rPr lang="en" sz="1200"/>
              <a:t> </a:t>
            </a:r>
            <a:r>
              <a:rPr b="1" lang="en" sz="1200">
                <a:solidFill>
                  <a:srgbClr val="7F0055"/>
                </a:solidFill>
              </a:rPr>
              <a:t>static</a:t>
            </a:r>
            <a:r>
              <a:rPr lang="en" sz="1200"/>
              <a:t> </a:t>
            </a:r>
            <a:r>
              <a:rPr b="1" lang="en" sz="1200">
                <a:solidFill>
                  <a:srgbClr val="7F0055"/>
                </a:solidFill>
              </a:rPr>
              <a:t>void</a:t>
            </a:r>
            <a:r>
              <a:rPr lang="en" sz="1200"/>
              <a:t> main(String[] </a:t>
            </a:r>
            <a:r>
              <a:rPr lang="en" sz="1200">
                <a:solidFill>
                  <a:srgbClr val="6A3E3E"/>
                </a:solidFill>
              </a:rPr>
              <a:t>args</a:t>
            </a:r>
            <a:r>
              <a:rPr lang="en" sz="1200"/>
              <a:t>) {</a:t>
            </a:r>
            <a:endParaRPr sz="1200"/>
          </a:p>
          <a:p>
            <a:pPr indent="0" lvl="0" marL="0" rtl="0" algn="l">
              <a:lnSpc>
                <a:spcPct val="115000"/>
              </a:lnSpc>
              <a:spcBef>
                <a:spcPts val="0"/>
              </a:spcBef>
              <a:spcAft>
                <a:spcPts val="0"/>
              </a:spcAft>
              <a:buNone/>
            </a:pPr>
            <a:r>
              <a:rPr lang="en" sz="1200"/>
              <a:t>		Employee </a:t>
            </a:r>
            <a:r>
              <a:rPr lang="en" sz="1200">
                <a:solidFill>
                  <a:srgbClr val="6A3E3E"/>
                </a:solidFill>
              </a:rPr>
              <a:t>object</a:t>
            </a:r>
            <a:r>
              <a:rPr lang="en" sz="1200"/>
              <a:t> = </a:t>
            </a:r>
            <a:r>
              <a:rPr b="1" lang="en" sz="1200">
                <a:solidFill>
                  <a:srgbClr val="7F0055"/>
                </a:solidFill>
              </a:rPr>
              <a:t>new</a:t>
            </a:r>
            <a:r>
              <a:rPr lang="en" sz="1200"/>
              <a:t> Employee(1000, </a:t>
            </a:r>
            <a:r>
              <a:rPr lang="en" sz="1200">
                <a:solidFill>
                  <a:srgbClr val="2A00FF"/>
                </a:solidFill>
              </a:rPr>
              <a:t>"Shivam Bhardwaj"</a:t>
            </a:r>
            <a:r>
              <a:rPr lang="en" sz="1200"/>
              <a:t>);</a:t>
            </a:r>
            <a:endParaRPr sz="1200"/>
          </a:p>
          <a:p>
            <a:pPr indent="0" lvl="0" marL="0" rtl="0" algn="l">
              <a:lnSpc>
                <a:spcPct val="115000"/>
              </a:lnSpc>
              <a:spcBef>
                <a:spcPts val="0"/>
              </a:spcBef>
              <a:spcAft>
                <a:spcPts val="0"/>
              </a:spcAft>
              <a:buNone/>
            </a:pPr>
            <a:r>
              <a:rPr lang="en" sz="1200"/>
              <a:t>        String </a:t>
            </a:r>
            <a:r>
              <a:rPr lang="en" sz="1200">
                <a:solidFill>
                  <a:srgbClr val="6A3E3E"/>
                </a:solidFill>
              </a:rPr>
              <a:t>filename</a:t>
            </a:r>
            <a:r>
              <a:rPr lang="en" sz="1200"/>
              <a:t> = </a:t>
            </a:r>
            <a:r>
              <a:rPr lang="en" sz="1200">
                <a:solidFill>
                  <a:srgbClr val="2A00FF"/>
                </a:solidFill>
              </a:rPr>
              <a:t>"/Users/Shivam/shivam_tr/serDeser.txt"</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lang="en" sz="1200">
                <a:solidFill>
                  <a:srgbClr val="3F7F5F"/>
                </a:solidFill>
              </a:rPr>
              <a:t>// Serialization </a:t>
            </a:r>
            <a:endParaRPr sz="1200">
              <a:solidFill>
                <a:srgbClr val="3F7F5F"/>
              </a:solidFill>
            </a:endParaRPr>
          </a:p>
          <a:p>
            <a:pPr indent="0" lvl="0" marL="0" rtl="0" algn="l">
              <a:lnSpc>
                <a:spcPct val="115000"/>
              </a:lnSpc>
              <a:spcBef>
                <a:spcPts val="0"/>
              </a:spcBef>
              <a:spcAft>
                <a:spcPts val="0"/>
              </a:spcAft>
              <a:buNone/>
            </a:pPr>
            <a:r>
              <a:rPr lang="en" sz="1200"/>
              <a:t>        </a:t>
            </a:r>
            <a:r>
              <a:rPr b="1" lang="en" sz="1200">
                <a:solidFill>
                  <a:srgbClr val="7F0055"/>
                </a:solidFill>
              </a:rPr>
              <a:t>try</a:t>
            </a:r>
            <a:endParaRPr b="1" sz="1200">
              <a:solidFill>
                <a:srgbClr val="7F0055"/>
              </a:solidFill>
            </a:endParaRPr>
          </a:p>
          <a:p>
            <a:pPr indent="0" lvl="0" marL="0" rtl="0" algn="l">
              <a:lnSpc>
                <a:spcPct val="115000"/>
              </a:lnSpc>
              <a:spcBef>
                <a:spcPts val="0"/>
              </a:spcBef>
              <a:spcAft>
                <a:spcPts val="0"/>
              </a:spcAft>
              <a:buNone/>
            </a:pPr>
            <a:r>
              <a:rPr lang="en" sz="1200"/>
              <a:t>        {   </a:t>
            </a:r>
            <a:endParaRPr sz="1200"/>
          </a:p>
          <a:p>
            <a:pPr indent="0" lvl="0" marL="0" rtl="0" algn="l">
              <a:lnSpc>
                <a:spcPct val="115000"/>
              </a:lnSpc>
              <a:spcBef>
                <a:spcPts val="0"/>
              </a:spcBef>
              <a:spcAft>
                <a:spcPts val="0"/>
              </a:spcAft>
              <a:buNone/>
            </a:pPr>
            <a:r>
              <a:rPr lang="en" sz="1200"/>
              <a:t>            </a:t>
            </a:r>
            <a:r>
              <a:rPr lang="en" sz="1200">
                <a:solidFill>
                  <a:srgbClr val="3F7F5F"/>
                </a:solidFill>
              </a:rPr>
              <a:t>//Saving of object in a file</a:t>
            </a:r>
            <a:endParaRPr sz="1200">
              <a:solidFill>
                <a:srgbClr val="3F7F5F"/>
              </a:solidFill>
            </a:endParaRPr>
          </a:p>
          <a:p>
            <a:pPr indent="0" lvl="0" marL="0" rtl="0" algn="l">
              <a:lnSpc>
                <a:spcPct val="115000"/>
              </a:lnSpc>
              <a:spcBef>
                <a:spcPts val="0"/>
              </a:spcBef>
              <a:spcAft>
                <a:spcPts val="0"/>
              </a:spcAft>
              <a:buNone/>
            </a:pPr>
            <a:r>
              <a:rPr lang="en" sz="1200"/>
              <a:t>            FileOutputStream </a:t>
            </a:r>
            <a:r>
              <a:rPr lang="en" sz="1200">
                <a:solidFill>
                  <a:srgbClr val="6A3E3E"/>
                </a:solidFill>
              </a:rPr>
              <a:t>file</a:t>
            </a:r>
            <a:r>
              <a:rPr lang="en" sz="1200"/>
              <a:t> = </a:t>
            </a:r>
            <a:r>
              <a:rPr b="1" lang="en" sz="1200">
                <a:solidFill>
                  <a:srgbClr val="7F0055"/>
                </a:solidFill>
              </a:rPr>
              <a:t>new</a:t>
            </a:r>
            <a:r>
              <a:rPr lang="en" sz="1200"/>
              <a:t> FileOutputStream(</a:t>
            </a:r>
            <a:r>
              <a:rPr lang="en" sz="1200">
                <a:solidFill>
                  <a:srgbClr val="6A3E3E"/>
                </a:solidFill>
              </a:rPr>
              <a:t>filename</a:t>
            </a:r>
            <a:r>
              <a:rPr lang="en" sz="1200"/>
              <a:t>);</a:t>
            </a:r>
            <a:endParaRPr sz="1200"/>
          </a:p>
          <a:p>
            <a:pPr indent="0" lvl="0" marL="0" rtl="0" algn="l">
              <a:lnSpc>
                <a:spcPct val="115000"/>
              </a:lnSpc>
              <a:spcBef>
                <a:spcPts val="0"/>
              </a:spcBef>
              <a:spcAft>
                <a:spcPts val="0"/>
              </a:spcAft>
              <a:buNone/>
            </a:pPr>
            <a:r>
              <a:rPr lang="en" sz="1200"/>
              <a:t>            ObjectOutputStream </a:t>
            </a:r>
            <a:r>
              <a:rPr lang="en" sz="1200">
                <a:solidFill>
                  <a:srgbClr val="6A3E3E"/>
                </a:solidFill>
              </a:rPr>
              <a:t>out</a:t>
            </a:r>
            <a:r>
              <a:rPr lang="en" sz="1200"/>
              <a:t> = </a:t>
            </a:r>
            <a:r>
              <a:rPr b="1" lang="en" sz="1200">
                <a:solidFill>
                  <a:srgbClr val="7F0055"/>
                </a:solidFill>
              </a:rPr>
              <a:t>new</a:t>
            </a:r>
            <a:r>
              <a:rPr lang="en" sz="1200"/>
              <a:t> ObjectOutputStream(</a:t>
            </a:r>
            <a:r>
              <a:rPr lang="en" sz="1200">
                <a:solidFill>
                  <a:srgbClr val="6A3E3E"/>
                </a:solidFill>
              </a:rPr>
              <a:t>file</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lang="en" sz="1200">
                <a:solidFill>
                  <a:srgbClr val="3F7F5F"/>
                </a:solidFill>
              </a:rPr>
              <a:t>// Method for serialization of object</a:t>
            </a:r>
            <a:endParaRPr sz="1200">
              <a:solidFill>
                <a:srgbClr val="3F7F5F"/>
              </a:solidFill>
            </a:endParaRPr>
          </a:p>
          <a:p>
            <a:pPr indent="0" lvl="0" marL="0" rtl="0" algn="l">
              <a:lnSpc>
                <a:spcPct val="115000"/>
              </a:lnSpc>
              <a:spcBef>
                <a:spcPts val="0"/>
              </a:spcBef>
              <a:spcAft>
                <a:spcPts val="0"/>
              </a:spcAft>
              <a:buNone/>
            </a:pPr>
            <a:r>
              <a:rPr lang="en" sz="1200"/>
              <a:t>            </a:t>
            </a:r>
            <a:r>
              <a:rPr lang="en" sz="1200">
                <a:solidFill>
                  <a:srgbClr val="6A3E3E"/>
                </a:solidFill>
              </a:rPr>
              <a:t>out</a:t>
            </a:r>
            <a:r>
              <a:rPr lang="en" sz="1200"/>
              <a:t>.writeObject(</a:t>
            </a:r>
            <a:r>
              <a:rPr lang="en" sz="1200">
                <a:solidFill>
                  <a:srgbClr val="6A3E3E"/>
                </a:solidFill>
              </a:rPr>
              <a:t>object</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lang="en" sz="1200">
                <a:solidFill>
                  <a:srgbClr val="6A3E3E"/>
                </a:solidFill>
              </a:rPr>
              <a:t>out</a:t>
            </a:r>
            <a:r>
              <a:rPr lang="en" sz="1200"/>
              <a:t>.close();</a:t>
            </a:r>
            <a:endParaRPr sz="1200"/>
          </a:p>
          <a:p>
            <a:pPr indent="0" lvl="0" marL="0" rtl="0" algn="l">
              <a:lnSpc>
                <a:spcPct val="115000"/>
              </a:lnSpc>
              <a:spcBef>
                <a:spcPts val="0"/>
              </a:spcBef>
              <a:spcAft>
                <a:spcPts val="0"/>
              </a:spcAft>
              <a:buNone/>
            </a:pPr>
            <a:r>
              <a:rPr lang="en" sz="1200"/>
              <a:t>            </a:t>
            </a:r>
            <a:r>
              <a:rPr lang="en" sz="1200">
                <a:solidFill>
                  <a:srgbClr val="6A3E3E"/>
                </a:solidFill>
              </a:rPr>
              <a:t>file</a:t>
            </a:r>
            <a:r>
              <a:rPr lang="en" sz="1200"/>
              <a:t>.close();</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"Object has been serialized"</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a:latin typeface="Lato"/>
              <a:ea typeface="Lato"/>
              <a:cs typeface="Lato"/>
              <a:sym typeface="Lato"/>
            </a:endParaRPr>
          </a:p>
        </p:txBody>
      </p:sp>
      <p:sp>
        <p:nvSpPr>
          <p:cNvPr id="136" name="Google Shape;136;p22"/>
          <p:cNvSpPr txBox="1"/>
          <p:nvPr/>
        </p:nvSpPr>
        <p:spPr>
          <a:xfrm>
            <a:off x="5983800" y="372725"/>
            <a:ext cx="3063000" cy="46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  </a:t>
            </a:r>
            <a:r>
              <a:rPr b="1" lang="en" sz="1200">
                <a:solidFill>
                  <a:srgbClr val="7F0055"/>
                </a:solidFill>
              </a:rPr>
              <a:t>catch</a:t>
            </a:r>
            <a:r>
              <a:rPr lang="en" sz="1200"/>
              <a:t>(IOException </a:t>
            </a:r>
            <a:r>
              <a:rPr lang="en" sz="1200">
                <a:solidFill>
                  <a:srgbClr val="6A3E3E"/>
                </a:solidFill>
              </a:rPr>
              <a:t>ex</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"IOException is caught"</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lang="en" sz="1200">
                <a:solidFill>
                  <a:srgbClr val="3F7F5F"/>
                </a:solidFill>
              </a:rPr>
              <a:t>// </a:t>
            </a:r>
            <a:r>
              <a:rPr lang="en" sz="1200" u="sng">
                <a:solidFill>
                  <a:srgbClr val="3F7F5F"/>
                </a:solidFill>
              </a:rPr>
              <a:t>Deserialization</a:t>
            </a:r>
            <a:endParaRPr sz="1200" u="sng">
              <a:solidFill>
                <a:srgbClr val="3F7F5F"/>
              </a:solidFill>
            </a:endParaRPr>
          </a:p>
          <a:p>
            <a:pPr indent="0" lvl="0" marL="0" rtl="0" algn="l">
              <a:lnSpc>
                <a:spcPct val="115000"/>
              </a:lnSpc>
              <a:spcBef>
                <a:spcPts val="0"/>
              </a:spcBef>
              <a:spcAft>
                <a:spcPts val="0"/>
              </a:spcAft>
              <a:buNone/>
            </a:pPr>
            <a:r>
              <a:rPr lang="en" sz="1200"/>
              <a:t>        </a:t>
            </a:r>
            <a:r>
              <a:rPr b="1" lang="en" sz="1200">
                <a:solidFill>
                  <a:srgbClr val="7F0055"/>
                </a:solidFill>
              </a:rPr>
              <a:t>try</a:t>
            </a:r>
            <a:endParaRPr b="1" sz="1200">
              <a:solidFill>
                <a:srgbClr val="7F0055"/>
              </a:solidFill>
            </a:endParaRPr>
          </a:p>
          <a:p>
            <a:pPr indent="0" lvl="0" marL="0" rtl="0" algn="l">
              <a:lnSpc>
                <a:spcPct val="115000"/>
              </a:lnSpc>
              <a:spcBef>
                <a:spcPts val="0"/>
              </a:spcBef>
              <a:spcAft>
                <a:spcPts val="0"/>
              </a:spcAft>
              <a:buNone/>
            </a:pPr>
            <a:r>
              <a:rPr lang="en" sz="1200"/>
              <a:t>        {   </a:t>
            </a:r>
            <a:endParaRPr sz="1200"/>
          </a:p>
          <a:p>
            <a:pPr indent="0" lvl="0" marL="0" rtl="0" algn="l">
              <a:lnSpc>
                <a:spcPct val="115000"/>
              </a:lnSpc>
              <a:spcBef>
                <a:spcPts val="0"/>
              </a:spcBef>
              <a:spcAft>
                <a:spcPts val="0"/>
              </a:spcAft>
              <a:buNone/>
            </a:pPr>
            <a:r>
              <a:rPr lang="en" sz="1200"/>
              <a:t>            </a:t>
            </a:r>
            <a:r>
              <a:rPr lang="en" sz="1200">
                <a:solidFill>
                  <a:srgbClr val="3F7F5F"/>
                </a:solidFill>
              </a:rPr>
              <a:t>// Reading the object from a file</a:t>
            </a:r>
            <a:endParaRPr sz="1200">
              <a:solidFill>
                <a:srgbClr val="3F7F5F"/>
              </a:solidFill>
            </a:endParaRPr>
          </a:p>
          <a:p>
            <a:pPr indent="0" lvl="0" marL="0" rtl="0" algn="l">
              <a:lnSpc>
                <a:spcPct val="115000"/>
              </a:lnSpc>
              <a:spcBef>
                <a:spcPts val="0"/>
              </a:spcBef>
              <a:spcAft>
                <a:spcPts val="0"/>
              </a:spcAft>
              <a:buNone/>
            </a:pPr>
            <a:r>
              <a:rPr lang="en" sz="1200"/>
              <a:t>            FileInputStream </a:t>
            </a:r>
            <a:r>
              <a:rPr lang="en" sz="1200">
                <a:solidFill>
                  <a:srgbClr val="6A3E3E"/>
                </a:solidFill>
              </a:rPr>
              <a:t>file</a:t>
            </a:r>
            <a:r>
              <a:rPr lang="en" sz="1200"/>
              <a:t> = </a:t>
            </a:r>
            <a:r>
              <a:rPr b="1" lang="en" sz="1200">
                <a:solidFill>
                  <a:srgbClr val="7F0055"/>
                </a:solidFill>
              </a:rPr>
              <a:t>new</a:t>
            </a:r>
            <a:r>
              <a:rPr lang="en" sz="1200"/>
              <a:t> FileInputStream(</a:t>
            </a:r>
            <a:r>
              <a:rPr lang="en" sz="1200">
                <a:solidFill>
                  <a:srgbClr val="6A3E3E"/>
                </a:solidFill>
              </a:rPr>
              <a:t>filename</a:t>
            </a:r>
            <a:r>
              <a:rPr lang="en" sz="1200"/>
              <a:t>);</a:t>
            </a:r>
            <a:endParaRPr sz="1200"/>
          </a:p>
          <a:p>
            <a:pPr indent="0" lvl="0" marL="0" rtl="0" algn="l">
              <a:lnSpc>
                <a:spcPct val="115000"/>
              </a:lnSpc>
              <a:spcBef>
                <a:spcPts val="0"/>
              </a:spcBef>
              <a:spcAft>
                <a:spcPts val="0"/>
              </a:spcAft>
              <a:buNone/>
            </a:pPr>
            <a:r>
              <a:rPr lang="en" sz="1200"/>
              <a:t>            ObjectInputStream </a:t>
            </a:r>
            <a:r>
              <a:rPr lang="en" sz="1200">
                <a:solidFill>
                  <a:srgbClr val="6A3E3E"/>
                </a:solidFill>
              </a:rPr>
              <a:t>in</a:t>
            </a:r>
            <a:r>
              <a:rPr lang="en" sz="1200"/>
              <a:t> = </a:t>
            </a:r>
            <a:r>
              <a:rPr b="1" lang="en" sz="1200">
                <a:solidFill>
                  <a:srgbClr val="7F0055"/>
                </a:solidFill>
              </a:rPr>
              <a:t>new</a:t>
            </a:r>
            <a:r>
              <a:rPr lang="en" sz="1200"/>
              <a:t> ObjectInputStream(</a:t>
            </a:r>
            <a:r>
              <a:rPr lang="en" sz="1200">
                <a:solidFill>
                  <a:srgbClr val="6A3E3E"/>
                </a:solidFill>
              </a:rPr>
              <a:t>file</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lang="en" sz="1200">
                <a:solidFill>
                  <a:srgbClr val="3F7F5F"/>
                </a:solidFill>
              </a:rPr>
              <a:t>// Method for </a:t>
            </a:r>
            <a:r>
              <a:rPr lang="en" sz="1200" u="sng">
                <a:solidFill>
                  <a:srgbClr val="3F7F5F"/>
                </a:solidFill>
              </a:rPr>
              <a:t>deserialization</a:t>
            </a:r>
            <a:r>
              <a:rPr lang="en" sz="1200">
                <a:solidFill>
                  <a:srgbClr val="3F7F5F"/>
                </a:solidFill>
              </a:rPr>
              <a:t> of object</a:t>
            </a:r>
            <a:endParaRPr sz="1200">
              <a:solidFill>
                <a:srgbClr val="3F7F5F"/>
              </a:solidFill>
            </a:endParaRPr>
          </a:p>
          <a:p>
            <a:pPr indent="0" lvl="0" marL="0" rtl="0" algn="l">
              <a:lnSpc>
                <a:spcPct val="115000"/>
              </a:lnSpc>
              <a:spcBef>
                <a:spcPts val="0"/>
              </a:spcBef>
              <a:spcAft>
                <a:spcPts val="0"/>
              </a:spcAft>
              <a:buNone/>
            </a:pPr>
            <a:r>
              <a:rPr lang="en" sz="1200"/>
              <a:t>            Employee </a:t>
            </a:r>
            <a:r>
              <a:rPr lang="en" sz="1200">
                <a:solidFill>
                  <a:srgbClr val="6A3E3E"/>
                </a:solidFill>
              </a:rPr>
              <a:t>object1</a:t>
            </a:r>
            <a:r>
              <a:rPr lang="en" sz="1200"/>
              <a:t> = (Employee)</a:t>
            </a:r>
            <a:r>
              <a:rPr lang="en" sz="1200">
                <a:solidFill>
                  <a:srgbClr val="6A3E3E"/>
                </a:solidFill>
              </a:rPr>
              <a:t>in</a:t>
            </a:r>
            <a:r>
              <a:rPr lang="en" sz="1200"/>
              <a:t>.readObject();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420150" y="237175"/>
            <a:ext cx="4152000" cy="50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    </a:t>
            </a:r>
            <a:r>
              <a:rPr lang="en" sz="1200">
                <a:solidFill>
                  <a:srgbClr val="6A3E3E"/>
                </a:solidFill>
              </a:rPr>
              <a:t>in</a:t>
            </a:r>
            <a:r>
              <a:rPr lang="en" sz="1200"/>
              <a:t>.close();</a:t>
            </a:r>
            <a:endParaRPr sz="1200"/>
          </a:p>
          <a:p>
            <a:pPr indent="0" lvl="0" marL="0" rtl="0" algn="l">
              <a:lnSpc>
                <a:spcPct val="115000"/>
              </a:lnSpc>
              <a:spcBef>
                <a:spcPts val="0"/>
              </a:spcBef>
              <a:spcAft>
                <a:spcPts val="0"/>
              </a:spcAft>
              <a:buNone/>
            </a:pPr>
            <a:r>
              <a:rPr lang="en" sz="1200"/>
              <a:t>            </a:t>
            </a:r>
            <a:r>
              <a:rPr lang="en" sz="1200">
                <a:solidFill>
                  <a:srgbClr val="6A3E3E"/>
                </a:solidFill>
              </a:rPr>
              <a:t>file</a:t>
            </a:r>
            <a:r>
              <a:rPr lang="en" sz="1200"/>
              <a:t>.close();</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"Object has been deserialized "</a:t>
            </a:r>
            <a:r>
              <a:rPr lang="en" sz="1200"/>
              <a:t>);</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"The id of the employee after deserialization is  "</a:t>
            </a:r>
            <a:r>
              <a:rPr lang="en" sz="1200"/>
              <a:t> + </a:t>
            </a:r>
            <a:r>
              <a:rPr lang="en" sz="1200">
                <a:solidFill>
                  <a:srgbClr val="6A3E3E"/>
                </a:solidFill>
              </a:rPr>
              <a:t>object1</a:t>
            </a:r>
            <a:r>
              <a:rPr lang="en" sz="1200"/>
              <a:t>.</a:t>
            </a:r>
            <a:r>
              <a:rPr lang="en" sz="1200">
                <a:solidFill>
                  <a:srgbClr val="0000C0"/>
                </a:solidFill>
              </a:rPr>
              <a:t>empID</a:t>
            </a:r>
            <a:r>
              <a:rPr lang="en" sz="1200"/>
              <a:t>);</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"The name of employee after deserialization is  = "</a:t>
            </a:r>
            <a:r>
              <a:rPr lang="en" sz="1200"/>
              <a:t> + </a:t>
            </a:r>
            <a:r>
              <a:rPr lang="en" sz="1200">
                <a:solidFill>
                  <a:srgbClr val="6A3E3E"/>
                </a:solidFill>
              </a:rPr>
              <a:t>object1</a:t>
            </a:r>
            <a:r>
              <a:rPr lang="en" sz="1200"/>
              <a:t>.</a:t>
            </a:r>
            <a:r>
              <a:rPr lang="en" sz="1200">
                <a:solidFill>
                  <a:srgbClr val="0000C0"/>
                </a:solidFill>
              </a:rPr>
              <a:t>empName</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b="1" lang="en" sz="1200">
                <a:solidFill>
                  <a:srgbClr val="7F0055"/>
                </a:solidFill>
              </a:rPr>
              <a:t>catch</a:t>
            </a:r>
            <a:r>
              <a:rPr lang="en" sz="1200"/>
              <a:t>(IOException </a:t>
            </a:r>
            <a:r>
              <a:rPr lang="en" sz="1200">
                <a:solidFill>
                  <a:srgbClr val="6A3E3E"/>
                </a:solidFill>
              </a:rPr>
              <a:t>ex</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"IOException is caught"</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b="1" lang="en" sz="1200">
                <a:solidFill>
                  <a:srgbClr val="7F0055"/>
                </a:solidFill>
              </a:rPr>
              <a:t>catch</a:t>
            </a:r>
            <a:r>
              <a:rPr lang="en" sz="1200"/>
              <a:t>(ClassNotFoundException </a:t>
            </a:r>
            <a:r>
              <a:rPr lang="en" sz="1200">
                <a:solidFill>
                  <a:srgbClr val="6A3E3E"/>
                </a:solidFill>
              </a:rPr>
              <a:t>ex</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System.</a:t>
            </a:r>
            <a:r>
              <a:rPr b="1" i="1" lang="en" sz="1200">
                <a:solidFill>
                  <a:srgbClr val="0000C0"/>
                </a:solidFill>
              </a:rPr>
              <a:t>out</a:t>
            </a:r>
            <a:r>
              <a:rPr lang="en" sz="1200"/>
              <a:t>.println(</a:t>
            </a:r>
            <a:r>
              <a:rPr lang="en" sz="1200">
                <a:solidFill>
                  <a:srgbClr val="2A00FF"/>
                </a:solidFill>
              </a:rPr>
              <a:t>"ClassNotFoundException is caught"</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7" name="Google Shape;14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u="sng">
                <a:solidFill>
                  <a:schemeClr val="hlink"/>
                </a:solidFill>
                <a:hlinkClick r:id="rId3"/>
              </a:rPr>
              <a:t>https://www.youtube.com/watch?v=qo9S2CeoqQE&amp;list=LL&amp;index=1</a:t>
            </a:r>
            <a:endParaRPr/>
          </a:p>
          <a:p>
            <a:pPr indent="-311150" lvl="0" marL="457200" rtl="0" algn="l">
              <a:spcBef>
                <a:spcPts val="0"/>
              </a:spcBef>
              <a:spcAft>
                <a:spcPts val="0"/>
              </a:spcAft>
              <a:buSzPts val="1300"/>
              <a:buAutoNum type="arabicPeriod"/>
            </a:pPr>
            <a:r>
              <a:rPr lang="en"/>
              <a:t>https://www.geeksforgeeks.org/serialization-in-java/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763325" y="1786250"/>
            <a:ext cx="7788900" cy="9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11"/>
              <a:t>                           THANK YOU</a:t>
            </a:r>
            <a:endParaRPr sz="311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45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serialization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Char char="●"/>
            </a:pPr>
            <a:r>
              <a:rPr lang="en" sz="1600">
                <a:solidFill>
                  <a:srgbClr val="000000"/>
                </a:solidFill>
                <a:latin typeface="Arial"/>
                <a:ea typeface="Arial"/>
                <a:cs typeface="Arial"/>
                <a:sym typeface="Arial"/>
              </a:rPr>
              <a:t>To </a:t>
            </a:r>
            <a:r>
              <a:rPr i="1" lang="en" sz="1600">
                <a:solidFill>
                  <a:srgbClr val="000000"/>
                </a:solidFill>
                <a:latin typeface="Arial"/>
                <a:ea typeface="Arial"/>
                <a:cs typeface="Arial"/>
                <a:sym typeface="Arial"/>
              </a:rPr>
              <a:t>serialize</a:t>
            </a:r>
            <a:r>
              <a:rPr lang="en" sz="1600">
                <a:solidFill>
                  <a:srgbClr val="000000"/>
                </a:solidFill>
                <a:latin typeface="Arial"/>
                <a:ea typeface="Arial"/>
                <a:cs typeface="Arial"/>
                <a:sym typeface="Arial"/>
              </a:rPr>
              <a:t> an object means to convert its state to a byte stream so that the byte stream can be reverted back into a copy of the object. </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A Java object is </a:t>
            </a:r>
            <a:r>
              <a:rPr i="1" lang="en" sz="1600">
                <a:solidFill>
                  <a:srgbClr val="000000"/>
                </a:solidFill>
                <a:latin typeface="Arial"/>
                <a:ea typeface="Arial"/>
                <a:cs typeface="Arial"/>
                <a:sym typeface="Arial"/>
              </a:rPr>
              <a:t>serializable</a:t>
            </a:r>
            <a:r>
              <a:rPr lang="en" sz="1600">
                <a:solidFill>
                  <a:srgbClr val="000000"/>
                </a:solidFill>
                <a:latin typeface="Arial"/>
                <a:ea typeface="Arial"/>
                <a:cs typeface="Arial"/>
                <a:sym typeface="Arial"/>
              </a:rPr>
              <a:t> if its class or any of its superclasses implements either the java.io.Serializable interface or its subinterface, java.io.Externalizable.</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Serialization in Java allows us to convert an Object to stream that we can send over the network or save it as file or store in DB for later usage. Deserialization is the process of converting Object stream to actual Java Object to be used in our program.</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874200" y="1456975"/>
            <a:ext cx="78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Whenever we want to store the object we never </a:t>
            </a:r>
            <a:r>
              <a:rPr lang="en" sz="1600">
                <a:latin typeface="Lato"/>
                <a:ea typeface="Lato"/>
                <a:cs typeface="Lato"/>
                <a:sym typeface="Lato"/>
              </a:rPr>
              <a:t>store the whole object.</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We store the state of the variables of the object because whenever we we will create the object we will get the memory.</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The only difference between the objects will be the value of the variables.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That’s we want to store only the state of the objects.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 For e.g. class Employee.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Name and ID of two objects of the class Employee might differ but memory is same.</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18325" y="1456975"/>
            <a:ext cx="7699800" cy="2883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lang="en" sz="1500">
                <a:solidFill>
                  <a:schemeClr val="dk2"/>
                </a:solidFill>
              </a:rPr>
              <a:t>By default objects can not be stored in java because java is very secure language and it can be threat to security.</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So to store an object of the class.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The class has to implement the serializable interface then only it can be stored.</a:t>
            </a:r>
            <a:endParaRPr sz="1500">
              <a:solidFill>
                <a:schemeClr val="dk2"/>
              </a:solidFill>
            </a:endParaRPr>
          </a:p>
          <a:p>
            <a:pPr indent="0" lvl="0" marL="457200" rtl="0" algn="l">
              <a:spcBef>
                <a:spcPts val="1200"/>
              </a:spcBef>
              <a:spcAft>
                <a:spcPts val="0"/>
              </a:spcAft>
              <a:buNone/>
            </a:pPr>
            <a:r>
              <a:rPr lang="en" sz="1500">
                <a:solidFill>
                  <a:schemeClr val="dk2"/>
                </a:solidFill>
              </a:rPr>
              <a:t>Advantages of Serialization:</a:t>
            </a:r>
            <a:endParaRPr sz="1500">
              <a:solidFill>
                <a:schemeClr val="dk2"/>
              </a:solidFill>
            </a:endParaRPr>
          </a:p>
          <a:p>
            <a:pPr indent="0" lvl="0" marL="457200" rtl="0" algn="l">
              <a:spcBef>
                <a:spcPts val="1200"/>
              </a:spcBef>
              <a:spcAft>
                <a:spcPts val="0"/>
              </a:spcAft>
              <a:buNone/>
            </a:pPr>
            <a:r>
              <a:rPr lang="en" sz="1500">
                <a:solidFill>
                  <a:schemeClr val="dk2"/>
                </a:solidFill>
              </a:rPr>
              <a:t>1. To save/persist state of an object.</a:t>
            </a:r>
            <a:endParaRPr sz="1500">
              <a:solidFill>
                <a:schemeClr val="dk2"/>
              </a:solidFill>
            </a:endParaRPr>
          </a:p>
          <a:p>
            <a:pPr indent="0" lvl="0" marL="457200" rtl="0" algn="l">
              <a:spcBef>
                <a:spcPts val="1200"/>
              </a:spcBef>
              <a:spcAft>
                <a:spcPts val="1200"/>
              </a:spcAft>
              <a:buNone/>
            </a:pPr>
            <a:r>
              <a:rPr lang="en" sz="1500">
                <a:solidFill>
                  <a:schemeClr val="dk2"/>
                </a:solidFill>
              </a:rPr>
              <a:t>2. To travel an object across a network.</a:t>
            </a:r>
            <a:endParaRPr sz="1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801300" y="709749"/>
            <a:ext cx="7541401" cy="402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points</a:t>
            </a:r>
            <a:endParaRPr/>
          </a:p>
        </p:txBody>
      </p:sp>
      <p:sp>
        <p:nvSpPr>
          <p:cNvPr id="114" name="Google Shape;11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273239"/>
                </a:solidFill>
                <a:highlight>
                  <a:srgbClr val="FFFFFF"/>
                </a:highlight>
                <a:latin typeface="Arial"/>
                <a:ea typeface="Arial"/>
                <a:cs typeface="Arial"/>
                <a:sym typeface="Arial"/>
              </a:rPr>
              <a:t>If a parent class has implemented Serializable interface then child class doesn’t need to implement it but vice-versa is not true.</a:t>
            </a:r>
            <a:endParaRPr>
              <a:solidFill>
                <a:srgbClr val="273239"/>
              </a:solidFill>
              <a:highlight>
                <a:srgbClr val="FFFFFF"/>
              </a:highlight>
              <a:latin typeface="Arial"/>
              <a:ea typeface="Arial"/>
              <a:cs typeface="Arial"/>
              <a:sym typeface="Arial"/>
            </a:endParaRPr>
          </a:p>
          <a:p>
            <a:pPr indent="-311150" lvl="0" marL="457200" rtl="0" algn="l">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Only non-static data members are saved via Serialization process.</a:t>
            </a:r>
            <a:endParaRPr>
              <a:solidFill>
                <a:srgbClr val="273239"/>
              </a:solidFill>
              <a:highlight>
                <a:srgbClr val="FFFFFF"/>
              </a:highlight>
              <a:latin typeface="Arial"/>
              <a:ea typeface="Arial"/>
              <a:cs typeface="Arial"/>
              <a:sym typeface="Arial"/>
            </a:endParaRPr>
          </a:p>
          <a:p>
            <a:pPr indent="-311150" lvl="0" marL="457200" rtl="0" algn="l">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Static data members and transient data members are not saved via Serialization process.So, if you don’t want to save value of a non-static data member then make it transient.</a:t>
            </a:r>
            <a:endParaRPr>
              <a:solidFill>
                <a:srgbClr val="273239"/>
              </a:solidFill>
              <a:highlight>
                <a:srgbClr val="FFFFFF"/>
              </a:highlight>
              <a:latin typeface="Arial"/>
              <a:ea typeface="Arial"/>
              <a:cs typeface="Arial"/>
              <a:sym typeface="Arial"/>
            </a:endParaRPr>
          </a:p>
          <a:p>
            <a:pPr indent="-311150" lvl="0" marL="457200" rtl="0" algn="l">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Constructor of object is never called when an object is deserialized.</a:t>
            </a:r>
            <a:endParaRPr>
              <a:solidFill>
                <a:srgbClr val="273239"/>
              </a:solidFill>
              <a:highlight>
                <a:srgbClr val="FFFFFF"/>
              </a:highlight>
              <a:latin typeface="Arial"/>
              <a:ea typeface="Arial"/>
              <a:cs typeface="Arial"/>
              <a:sym typeface="Arial"/>
            </a:endParaRPr>
          </a:p>
          <a:p>
            <a:pPr indent="-311150" lvl="0" marL="457200" rtl="0" algn="l">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Associated objects must be implementing Serializable interface.</a:t>
            </a:r>
            <a:endParaRPr>
              <a:solidFill>
                <a:srgbClr val="273239"/>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a:solidFill>
                <a:srgbClr val="273239"/>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688800" y="159772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273239"/>
                </a:solidFill>
                <a:latin typeface="Courier New"/>
                <a:ea typeface="Courier New"/>
                <a:cs typeface="Courier New"/>
                <a:sym typeface="Courier New"/>
              </a:rPr>
              <a:t>class A implements Serializable{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273239"/>
                </a:solidFill>
                <a:latin typeface="Courier New"/>
                <a:ea typeface="Courier New"/>
                <a:cs typeface="Courier New"/>
                <a:sym typeface="Courier New"/>
              </a:rPr>
              <a:t>// B also implements Serializable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273239"/>
                </a:solidFill>
                <a:latin typeface="Courier New"/>
                <a:ea typeface="Courier New"/>
                <a:cs typeface="Courier New"/>
                <a:sym typeface="Courier New"/>
              </a:rPr>
              <a:t>// interface.</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273239"/>
                </a:solidFill>
                <a:latin typeface="Courier New"/>
                <a:ea typeface="Courier New"/>
                <a:cs typeface="Courier New"/>
                <a:sym typeface="Courier New"/>
              </a:rPr>
              <a:t>B ob=new B();  </a:t>
            </a:r>
            <a:endParaRPr sz="12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273239"/>
                </a:solidFill>
                <a:latin typeface="Courier New"/>
                <a:ea typeface="Courier New"/>
                <a:cs typeface="Courier New"/>
                <a:sym typeface="Courier New"/>
              </a:rPr>
              <a:t>}</a:t>
            </a:r>
            <a:endParaRPr sz="1200">
              <a:solidFill>
                <a:srgbClr val="273239"/>
              </a:solidFill>
              <a:latin typeface="Courier New"/>
              <a:ea typeface="Courier New"/>
              <a:cs typeface="Courier New"/>
              <a:sym typeface="Courier New"/>
            </a:endParaRPr>
          </a:p>
          <a:p>
            <a:pPr indent="0" lvl="0" marL="0" rtl="0" algn="l">
              <a:spcBef>
                <a:spcPts val="1200"/>
              </a:spcBef>
              <a:spcAft>
                <a:spcPts val="1200"/>
              </a:spcAft>
              <a:buNone/>
            </a:pPr>
            <a:r>
              <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Deserialization</a:t>
            </a:r>
            <a:endParaRPr/>
          </a:p>
        </p:txBody>
      </p:sp>
      <p:sp>
        <p:nvSpPr>
          <p:cNvPr id="125" name="Google Shape;12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73239"/>
                </a:solidFill>
                <a:highlight>
                  <a:srgbClr val="FFFFFF"/>
                </a:highlight>
                <a:latin typeface="Arial"/>
                <a:ea typeface="Arial"/>
                <a:cs typeface="Arial"/>
                <a:sym typeface="Arial"/>
              </a:rPr>
              <a:t>Deserialization is the reverse process where the byte stream is used to recreate the actual Java object in memory. This mechanism is used to persist/save the object. As Java object cannot be transferred over the network or stored. So the state of the object is converted into byte stream and this byte stream can be stored or transferred. </a:t>
            </a:r>
            <a:endParaRPr sz="1500">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rPr lang="en" sz="1500">
                <a:solidFill>
                  <a:srgbClr val="273239"/>
                </a:solidFill>
                <a:highlight>
                  <a:srgbClr val="FFFFFF"/>
                </a:highlight>
                <a:latin typeface="Arial"/>
                <a:ea typeface="Arial"/>
                <a:cs typeface="Arial"/>
                <a:sym typeface="Arial"/>
              </a:rPr>
              <a:t>Further this byte stream can be used to recreate the original object.</a:t>
            </a:r>
            <a:endParaRPr sz="1500">
              <a:solidFill>
                <a:srgbClr val="27323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nvSpPr>
        <p:spPr>
          <a:xfrm>
            <a:off x="548900" y="264300"/>
            <a:ext cx="8464200" cy="3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7F0055"/>
                </a:solidFill>
              </a:rPr>
              <a:t>package</a:t>
            </a:r>
            <a:r>
              <a:rPr lang="en" sz="1200"/>
              <a:t> javaSerialization;</a:t>
            </a:r>
            <a:endParaRPr sz="1200"/>
          </a:p>
          <a:p>
            <a:pPr indent="0" lvl="0" marL="0" rtl="0" algn="l">
              <a:lnSpc>
                <a:spcPct val="115000"/>
              </a:lnSpc>
              <a:spcBef>
                <a:spcPts val="0"/>
              </a:spcBef>
              <a:spcAft>
                <a:spcPts val="0"/>
              </a:spcAft>
              <a:buNone/>
            </a:pPr>
            <a:r>
              <a:rPr b="1" lang="en" sz="1200">
                <a:solidFill>
                  <a:srgbClr val="7F0055"/>
                </a:solidFill>
              </a:rPr>
              <a:t>import</a:t>
            </a:r>
            <a:r>
              <a:rPr lang="en" sz="1200"/>
              <a:t> java.io.*;</a:t>
            </a:r>
            <a:endParaRPr sz="1200"/>
          </a:p>
          <a:p>
            <a:pPr indent="0" lvl="0" marL="0" rtl="0" algn="l">
              <a:lnSpc>
                <a:spcPct val="115000"/>
              </a:lnSpc>
              <a:spcBef>
                <a:spcPts val="0"/>
              </a:spcBef>
              <a:spcAft>
                <a:spcPts val="0"/>
              </a:spcAft>
              <a:buNone/>
            </a:pPr>
            <a:r>
              <a:rPr b="1" lang="en" sz="1200">
                <a:solidFill>
                  <a:srgbClr val="7F0055"/>
                </a:solidFill>
              </a:rPr>
              <a:t>class</a:t>
            </a:r>
            <a:r>
              <a:rPr lang="en" sz="1200"/>
              <a:t> </a:t>
            </a:r>
            <a:r>
              <a:rPr lang="en" sz="1200" u="sng"/>
              <a:t>Employee</a:t>
            </a:r>
            <a:r>
              <a:rPr lang="en" sz="1200"/>
              <a:t> </a:t>
            </a:r>
            <a:r>
              <a:rPr b="1" lang="en" sz="1200">
                <a:solidFill>
                  <a:srgbClr val="7F0055"/>
                </a:solidFill>
              </a:rPr>
              <a:t>implements</a:t>
            </a:r>
            <a:r>
              <a:rPr lang="en" sz="1200"/>
              <a:t> java.io.Serializable</a:t>
            </a:r>
            <a:endParaRPr sz="1200"/>
          </a:p>
          <a:p>
            <a:pPr indent="0" lvl="0" marL="0" rtl="0" algn="l">
              <a:lnSpc>
                <a:spcPct val="115000"/>
              </a:lnSpc>
              <a:spcBef>
                <a:spcPts val="0"/>
              </a:spcBef>
              <a:spcAft>
                <a:spcPts val="0"/>
              </a:spcAft>
              <a:buNone/>
            </a:pPr>
            <a:r>
              <a:rPr lang="en" sz="1200"/>
              <a:t>{</a:t>
            </a:r>
            <a:endParaRPr sz="1200"/>
          </a:p>
          <a:p>
            <a:pPr indent="0" lvl="0" marL="0" rtl="0" algn="l">
              <a:lnSpc>
                <a:spcPct val="115000"/>
              </a:lnSpc>
              <a:spcBef>
                <a:spcPts val="0"/>
              </a:spcBef>
              <a:spcAft>
                <a:spcPts val="0"/>
              </a:spcAft>
              <a:buNone/>
            </a:pPr>
            <a:r>
              <a:rPr lang="en" sz="1200"/>
              <a:t>    </a:t>
            </a:r>
            <a:r>
              <a:rPr b="1" lang="en" sz="1200">
                <a:solidFill>
                  <a:srgbClr val="7F0055"/>
                </a:solidFill>
              </a:rPr>
              <a:t>public</a:t>
            </a:r>
            <a:r>
              <a:rPr lang="en" sz="1200"/>
              <a:t> </a:t>
            </a:r>
            <a:r>
              <a:rPr b="1" lang="en" sz="1200">
                <a:solidFill>
                  <a:srgbClr val="7F0055"/>
                </a:solidFill>
              </a:rPr>
              <a:t>int</a:t>
            </a:r>
            <a:r>
              <a:rPr lang="en" sz="1200"/>
              <a:t> </a:t>
            </a:r>
            <a:r>
              <a:rPr lang="en" sz="1200">
                <a:solidFill>
                  <a:srgbClr val="0000C0"/>
                </a:solidFill>
              </a:rPr>
              <a:t>empID</a:t>
            </a:r>
            <a:r>
              <a:rPr lang="en" sz="1200"/>
              <a:t>;</a:t>
            </a:r>
            <a:endParaRPr sz="1200"/>
          </a:p>
          <a:p>
            <a:pPr indent="0" lvl="0" marL="0" rtl="0" algn="l">
              <a:lnSpc>
                <a:spcPct val="115000"/>
              </a:lnSpc>
              <a:spcBef>
                <a:spcPts val="0"/>
              </a:spcBef>
              <a:spcAft>
                <a:spcPts val="0"/>
              </a:spcAft>
              <a:buNone/>
            </a:pPr>
            <a:r>
              <a:rPr lang="en" sz="1200"/>
              <a:t>    </a:t>
            </a:r>
            <a:r>
              <a:rPr b="1" lang="en" sz="1200">
                <a:solidFill>
                  <a:srgbClr val="7F0055"/>
                </a:solidFill>
              </a:rPr>
              <a:t>public</a:t>
            </a:r>
            <a:r>
              <a:rPr lang="en" sz="1200"/>
              <a:t> String </a:t>
            </a:r>
            <a:r>
              <a:rPr lang="en" sz="1200">
                <a:solidFill>
                  <a:srgbClr val="0000C0"/>
                </a:solidFill>
              </a:rPr>
              <a:t>empName</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lang="en" sz="1200">
                <a:solidFill>
                  <a:srgbClr val="3F7F5F"/>
                </a:solidFill>
              </a:rPr>
              <a:t>// Default constructor</a:t>
            </a:r>
            <a:endParaRPr sz="1200">
              <a:solidFill>
                <a:srgbClr val="3F7F5F"/>
              </a:solidFill>
            </a:endParaRPr>
          </a:p>
          <a:p>
            <a:pPr indent="0" lvl="0" marL="0" rtl="0" algn="l">
              <a:lnSpc>
                <a:spcPct val="115000"/>
              </a:lnSpc>
              <a:spcBef>
                <a:spcPts val="0"/>
              </a:spcBef>
              <a:spcAft>
                <a:spcPts val="0"/>
              </a:spcAft>
              <a:buNone/>
            </a:pPr>
            <a:r>
              <a:rPr lang="en" sz="1200"/>
              <a:t>    </a:t>
            </a:r>
            <a:r>
              <a:rPr b="1" lang="en" sz="1200">
                <a:solidFill>
                  <a:srgbClr val="7F0055"/>
                </a:solidFill>
              </a:rPr>
              <a:t>public</a:t>
            </a:r>
            <a:r>
              <a:rPr lang="en" sz="1200"/>
              <a:t> Employee(</a:t>
            </a:r>
            <a:r>
              <a:rPr b="1" lang="en" sz="1200">
                <a:solidFill>
                  <a:srgbClr val="7F0055"/>
                </a:solidFill>
              </a:rPr>
              <a:t>int</a:t>
            </a:r>
            <a:r>
              <a:rPr lang="en" sz="1200"/>
              <a:t> </a:t>
            </a:r>
            <a:r>
              <a:rPr lang="en" sz="1200">
                <a:solidFill>
                  <a:srgbClr val="6A3E3E"/>
                </a:solidFill>
              </a:rPr>
              <a:t>empid</a:t>
            </a:r>
            <a:r>
              <a:rPr lang="en" sz="1200"/>
              <a:t>, String </a:t>
            </a:r>
            <a:r>
              <a:rPr lang="en" sz="1200">
                <a:solidFill>
                  <a:srgbClr val="6A3E3E"/>
                </a:solidFill>
              </a:rPr>
              <a:t>name</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r>
              <a:rPr b="1" lang="en" sz="1200">
                <a:solidFill>
                  <a:srgbClr val="7F0055"/>
                </a:solidFill>
              </a:rPr>
              <a:t>this</a:t>
            </a:r>
            <a:r>
              <a:rPr lang="en" sz="1200"/>
              <a:t>.</a:t>
            </a:r>
            <a:r>
              <a:rPr lang="en" sz="1200">
                <a:solidFill>
                  <a:srgbClr val="0000C0"/>
                </a:solidFill>
              </a:rPr>
              <a:t>empID</a:t>
            </a:r>
            <a:r>
              <a:rPr lang="en" sz="1200"/>
              <a:t> = </a:t>
            </a:r>
            <a:r>
              <a:rPr lang="en" sz="1200">
                <a:solidFill>
                  <a:srgbClr val="6A3E3E"/>
                </a:solidFill>
              </a:rPr>
              <a:t>empid</a:t>
            </a:r>
            <a:r>
              <a:rPr lang="en" sz="1200"/>
              <a:t>;</a:t>
            </a:r>
            <a:endParaRPr sz="1200"/>
          </a:p>
          <a:p>
            <a:pPr indent="0" lvl="0" marL="0" rtl="0" algn="l">
              <a:lnSpc>
                <a:spcPct val="115000"/>
              </a:lnSpc>
              <a:spcBef>
                <a:spcPts val="0"/>
              </a:spcBef>
              <a:spcAft>
                <a:spcPts val="0"/>
              </a:spcAft>
              <a:buNone/>
            </a:pPr>
            <a:r>
              <a:rPr lang="en" sz="1200"/>
              <a:t>        </a:t>
            </a:r>
            <a:r>
              <a:rPr b="1" lang="en" sz="1200">
                <a:solidFill>
                  <a:srgbClr val="7F0055"/>
                </a:solidFill>
              </a:rPr>
              <a:t>this</a:t>
            </a:r>
            <a:r>
              <a:rPr lang="en" sz="1200"/>
              <a:t>.</a:t>
            </a:r>
            <a:r>
              <a:rPr lang="en" sz="1200">
                <a:solidFill>
                  <a:srgbClr val="0000C0"/>
                </a:solidFill>
              </a:rPr>
              <a:t>empName</a:t>
            </a:r>
            <a:r>
              <a:rPr lang="en" sz="1200"/>
              <a:t> = </a:t>
            </a:r>
            <a:r>
              <a:rPr lang="en" sz="1200">
                <a:solidFill>
                  <a:srgbClr val="6A3E3E"/>
                </a:solidFill>
              </a:rPr>
              <a:t>name</a:t>
            </a:r>
            <a:r>
              <a:rPr lang="en" sz="1200"/>
              <a:t>;</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a:t>
            </a:r>
            <a:endParaRPr sz="12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