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56" r:id="rId4"/>
    <p:sldId id="257" r:id="rId5"/>
    <p:sldId id="258" r:id="rId6"/>
    <p:sldId id="259" r:id="rId7"/>
    <p:sldId id="260" r:id="rId8"/>
    <p:sldId id="262" r:id="rId9"/>
    <p:sldId id="265" r:id="rId10"/>
    <p:sldId id="267" r:id="rId11"/>
    <p:sldId id="268" r:id="rId12"/>
    <p:sldId id="269"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AFF54B-CC2F-4187-A8A4-3DA8F02C9E9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AFF54B-CC2F-4187-A8A4-3DA8F02C9E9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AFF54B-CC2F-4187-A8A4-3DA8F02C9E9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AFF54B-CC2F-4187-A8A4-3DA8F02C9E9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FF54B-CC2F-4187-A8A4-3DA8F02C9E93}"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AFF54B-CC2F-4187-A8A4-3DA8F02C9E93}"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FF54B-CC2F-4187-A8A4-3DA8F02C9E93}"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AFF54B-CC2F-4187-A8A4-3DA8F02C9E93}"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FF54B-CC2F-4187-A8A4-3DA8F02C9E93}"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FF54B-CC2F-4187-A8A4-3DA8F02C9E93}"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FF54B-CC2F-4187-A8A4-3DA8F02C9E93}"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4B315-C148-428B-A5C5-E96617DDBA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FF54B-CC2F-4187-A8A4-3DA8F02C9E93}" type="datetimeFigureOut">
              <a:rPr lang="en-US" smtClean="0"/>
              <a:t>11/21/2018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4B315-C148-428B-A5C5-E96617DDBA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A481-8EE8-4D60-BDF4-12E150F6B001}"/>
              </a:ext>
            </a:extLst>
          </p:cNvPr>
          <p:cNvSpPr>
            <a:spLocks noGrp="1"/>
          </p:cNvSpPr>
          <p:nvPr>
            <p:ph type="title"/>
          </p:nvPr>
        </p:nvSpPr>
        <p:spPr>
          <a:xfrm>
            <a:off x="513995" y="75857"/>
            <a:ext cx="8229600" cy="2051720"/>
          </a:xfrm>
        </p:spPr>
        <p:txBody>
          <a:bodyPr>
            <a:normAutofit fontScale="90000"/>
          </a:bodyPr>
          <a:lstStyle/>
          <a:p>
            <a:r>
              <a:rPr lang="en-US" b="1" dirty="0">
                <a:ea typeface="+mj-lt"/>
                <a:cs typeface="+mj-lt"/>
              </a:rPr>
              <a:t>Presentation </a:t>
            </a:r>
            <a:r>
              <a:rPr lang="en-US" b="1" dirty="0">
                <a:cs typeface="Calibri"/>
              </a:rPr>
              <a:t>On</a:t>
            </a:r>
            <a:br>
              <a:rPr lang="en-US" b="1" dirty="0">
                <a:cs typeface="Calibri"/>
              </a:rPr>
            </a:br>
            <a:r>
              <a:rPr lang="en-US" b="1" dirty="0">
                <a:cs typeface="Calibri"/>
              </a:rPr>
              <a:t>Peer-to-Peer Protocol</a:t>
            </a:r>
            <a:br>
              <a:rPr lang="en-US" b="1" dirty="0">
                <a:cs typeface="Calibri"/>
              </a:rPr>
            </a:br>
            <a:endParaRPr lang="en-US" b="1" dirty="0">
              <a:cs typeface="Calibri"/>
            </a:endParaRPr>
          </a:p>
        </p:txBody>
      </p:sp>
      <p:pic>
        <p:nvPicPr>
          <p:cNvPr id="3" name="Picture 3">
            <a:extLst>
              <a:ext uri="{FF2B5EF4-FFF2-40B4-BE49-F238E27FC236}">
                <a16:creationId xmlns:a16="http://schemas.microsoft.com/office/drawing/2014/main" id="{C2905124-BBF0-4B9B-BD6D-EFA0946B703D}"/>
              </a:ext>
            </a:extLst>
          </p:cNvPr>
          <p:cNvPicPr>
            <a:picLocks noChangeAspect="1"/>
          </p:cNvPicPr>
          <p:nvPr/>
        </p:nvPicPr>
        <p:blipFill>
          <a:blip r:embed="rId2"/>
          <a:stretch>
            <a:fillRect/>
          </a:stretch>
        </p:blipFill>
        <p:spPr>
          <a:xfrm>
            <a:off x="3390988" y="1699265"/>
            <a:ext cx="2333625" cy="2238375"/>
          </a:xfrm>
          <a:prstGeom prst="rect">
            <a:avLst/>
          </a:prstGeom>
        </p:spPr>
      </p:pic>
      <p:sp>
        <p:nvSpPr>
          <p:cNvPr id="5" name="TextBox 4">
            <a:extLst>
              <a:ext uri="{FF2B5EF4-FFF2-40B4-BE49-F238E27FC236}">
                <a16:creationId xmlns:a16="http://schemas.microsoft.com/office/drawing/2014/main" id="{D75647CD-221B-472D-971C-3DF488816738}"/>
              </a:ext>
            </a:extLst>
          </p:cNvPr>
          <p:cNvSpPr txBox="1"/>
          <p:nvPr/>
        </p:nvSpPr>
        <p:spPr>
          <a:xfrm>
            <a:off x="227180" y="4109120"/>
            <a:ext cx="8519254" cy="28315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entury Schoolbook"/>
              </a:rPr>
              <a:t>        </a:t>
            </a:r>
            <a:r>
              <a:rPr lang="en-US" sz="1600" b="1" dirty="0">
                <a:latin typeface="Century Schoolbook"/>
              </a:rPr>
              <a:t>INDIAN INSTITUTE OF TECHNOLOGY ROORKEEROORKEE – 247667</a:t>
            </a:r>
            <a:endParaRPr lang="en-US" b="1">
              <a:cs typeface="Calibri"/>
            </a:endParaRPr>
          </a:p>
          <a:p>
            <a:endParaRPr lang="en-US" sz="1600" b="1" dirty="0">
              <a:latin typeface="Century Schoolbook"/>
              <a:ea typeface="+mn-lt"/>
              <a:cs typeface="+mn-lt"/>
            </a:endParaRPr>
          </a:p>
          <a:p>
            <a:r>
              <a:rPr lang="en-US" sz="1600" b="1" dirty="0">
                <a:latin typeface="Century Schoolbook"/>
                <a:ea typeface="+mn-lt"/>
                <a:cs typeface="+mn-lt"/>
              </a:rPr>
              <a:t>Submitted to</a:t>
            </a:r>
            <a:r>
              <a:rPr lang="en-US" sz="1600" dirty="0">
                <a:latin typeface="Century Schoolbook"/>
                <a:ea typeface="+mn-lt"/>
                <a:cs typeface="+mn-lt"/>
              </a:rPr>
              <a:t>:                                                            </a:t>
            </a:r>
            <a:r>
              <a:rPr lang="en-US" sz="1600" b="1" dirty="0">
                <a:latin typeface="Century Schoolbook"/>
                <a:ea typeface="+mn-lt"/>
                <a:cs typeface="+mn-lt"/>
              </a:rPr>
              <a:t>   Submitted by</a:t>
            </a:r>
            <a:r>
              <a:rPr lang="en-US" sz="1600" dirty="0">
                <a:latin typeface="Century Schoolbook"/>
                <a:ea typeface="+mn-lt"/>
                <a:cs typeface="+mn-lt"/>
              </a:rPr>
              <a:t>:</a:t>
            </a:r>
          </a:p>
          <a:p>
            <a:endParaRPr lang="en-US" dirty="0">
              <a:ea typeface="+mn-lt"/>
              <a:cs typeface="+mn-lt"/>
            </a:endParaRPr>
          </a:p>
          <a:p>
            <a:r>
              <a:rPr lang="en-US" sz="1600" dirty="0">
                <a:latin typeface="Century Schoolbook"/>
                <a:ea typeface="+mn-lt"/>
                <a:cs typeface="+mn-lt"/>
              </a:rPr>
              <a:t>Dr. P Sateesh Kumar</a:t>
            </a:r>
            <a:r>
              <a:rPr lang="en-US" sz="1600" dirty="0">
                <a:latin typeface="Century Schoolbook"/>
              </a:rPr>
              <a:t>                                                   </a:t>
            </a:r>
            <a:r>
              <a:rPr lang="en-US" sz="1600" dirty="0" err="1">
                <a:latin typeface="Century Schoolbook"/>
              </a:rPr>
              <a:t>Alamjot</a:t>
            </a:r>
            <a:r>
              <a:rPr lang="en-US" sz="1600" dirty="0">
                <a:latin typeface="Century Schoolbook"/>
              </a:rPr>
              <a:t> Singh (18535002) </a:t>
            </a:r>
            <a:endParaRPr lang="en-US" dirty="0">
              <a:ea typeface="+mn-lt"/>
              <a:cs typeface="+mn-lt"/>
            </a:endParaRPr>
          </a:p>
          <a:p>
            <a:r>
              <a:rPr lang="en-US" sz="1600" dirty="0">
                <a:latin typeface="Century Schoolbook"/>
                <a:ea typeface="+mn-lt"/>
                <a:cs typeface="+mn-lt"/>
              </a:rPr>
              <a:t>Assistant Professor</a:t>
            </a:r>
            <a:r>
              <a:rPr lang="en-US" sz="1600" dirty="0">
                <a:latin typeface="Century Schoolbook"/>
              </a:rPr>
              <a:t>                                                      Anjana KK (18535005)</a:t>
            </a:r>
            <a:endParaRPr lang="en-US" dirty="0">
              <a:cs typeface="Calibri"/>
            </a:endParaRPr>
          </a:p>
          <a:p>
            <a:r>
              <a:rPr lang="en-US" sz="1600" dirty="0">
                <a:latin typeface="Century Schoolbook"/>
                <a:ea typeface="+mn-lt"/>
                <a:cs typeface="+mn-lt"/>
              </a:rPr>
              <a:t>Dept. of CSE </a:t>
            </a:r>
            <a:r>
              <a:rPr lang="en-US" sz="1600" dirty="0">
                <a:latin typeface="Century Schoolbook"/>
                <a:ea typeface="+mn-lt"/>
                <a:cs typeface="Calibri"/>
              </a:rPr>
              <a:t>                                                                Ashish </a:t>
            </a:r>
            <a:r>
              <a:rPr lang="en-US" sz="1600" dirty="0" err="1">
                <a:latin typeface="Century Schoolbook"/>
                <a:ea typeface="+mn-lt"/>
                <a:cs typeface="Calibri"/>
              </a:rPr>
              <a:t>Mahawal</a:t>
            </a:r>
            <a:r>
              <a:rPr lang="en-US" sz="1600" dirty="0">
                <a:latin typeface="Century Schoolbook"/>
                <a:ea typeface="+mn-lt"/>
                <a:cs typeface="Calibri"/>
              </a:rPr>
              <a:t> (18535008)</a:t>
            </a:r>
            <a:endParaRPr lang="en-US" dirty="0">
              <a:latin typeface="Calibri"/>
              <a:ea typeface="+mn-lt"/>
              <a:cs typeface="Calibri"/>
            </a:endParaRPr>
          </a:p>
          <a:p>
            <a:r>
              <a:rPr lang="en-US" sz="1600" dirty="0">
                <a:latin typeface="Century Schoolbook"/>
              </a:rPr>
              <a:t>IIT Roorkee                                                                  L Rahul Kiran (18535015)</a:t>
            </a:r>
            <a:endParaRPr lang="en-US" dirty="0"/>
          </a:p>
          <a:p>
            <a:r>
              <a:rPr lang="en-US" sz="1600" dirty="0">
                <a:latin typeface="Century Schoolbook"/>
                <a:ea typeface="+mn-lt"/>
                <a:cs typeface="+mn-lt"/>
              </a:rPr>
              <a:t>                                                                                     Monica </a:t>
            </a:r>
            <a:r>
              <a:rPr lang="en-US" sz="1600" dirty="0" err="1">
                <a:latin typeface="Century Schoolbook"/>
                <a:ea typeface="+mn-lt"/>
                <a:cs typeface="+mn-lt"/>
              </a:rPr>
              <a:t>Jangpangi</a:t>
            </a:r>
            <a:r>
              <a:rPr lang="en-US" sz="1600" dirty="0">
                <a:latin typeface="Century Schoolbook"/>
                <a:ea typeface="+mn-lt"/>
                <a:cs typeface="+mn-lt"/>
              </a:rPr>
              <a:t> (18535018)</a:t>
            </a:r>
            <a:endParaRPr lang="en-US" dirty="0"/>
          </a:p>
          <a:p>
            <a:br>
              <a:rPr lang="en-US" dirty="0">
                <a:ea typeface="+mn-lt"/>
                <a:cs typeface="+mn-lt"/>
              </a:rPr>
            </a:br>
            <a:r>
              <a:rPr lang="en-US" sz="1400" dirty="0">
                <a:latin typeface="Century Schoolbook"/>
              </a:rPr>
              <a:t> </a:t>
            </a:r>
            <a:endParaRPr lang="en-US" sz="1400">
              <a:latin typeface="Century Schoolbook"/>
              <a:cs typeface="Calibri"/>
            </a:endParaRPr>
          </a:p>
        </p:txBody>
      </p:sp>
    </p:spTree>
    <p:extLst>
      <p:ext uri="{BB962C8B-B14F-4D97-AF65-F5344CB8AC3E}">
        <p14:creationId xmlns:p14="http://schemas.microsoft.com/office/powerpoint/2010/main" val="136043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013F-E0C5-4C91-B9F5-82BB7AC5B775}"/>
              </a:ext>
            </a:extLst>
          </p:cNvPr>
          <p:cNvSpPr>
            <a:spLocks noGrp="1"/>
          </p:cNvSpPr>
          <p:nvPr>
            <p:ph type="title"/>
          </p:nvPr>
        </p:nvSpPr>
        <p:spPr/>
        <p:txBody>
          <a:bodyPr/>
          <a:lstStyle/>
          <a:p>
            <a:r>
              <a:rPr lang="en-US" dirty="0">
                <a:cs typeface="Calibri"/>
              </a:rPr>
              <a:t>Screenshots</a:t>
            </a:r>
            <a:endParaRPr lang="en-US" dirty="0"/>
          </a:p>
        </p:txBody>
      </p:sp>
      <p:pic>
        <p:nvPicPr>
          <p:cNvPr id="4" name="Picture 4">
            <a:extLst>
              <a:ext uri="{FF2B5EF4-FFF2-40B4-BE49-F238E27FC236}">
                <a16:creationId xmlns:a16="http://schemas.microsoft.com/office/drawing/2014/main" id="{75459C8B-3181-4A75-A0F4-8B47E0F23AE1}"/>
              </a:ext>
            </a:extLst>
          </p:cNvPr>
          <p:cNvPicPr>
            <a:picLocks noGrp="1" noChangeAspect="1"/>
          </p:cNvPicPr>
          <p:nvPr>
            <p:ph idx="1"/>
          </p:nvPr>
        </p:nvPicPr>
        <p:blipFill>
          <a:blip r:embed="rId2"/>
          <a:stretch>
            <a:fillRect/>
          </a:stretch>
        </p:blipFill>
        <p:spPr>
          <a:xfrm>
            <a:off x="1187016" y="1899050"/>
            <a:ext cx="6400800" cy="1514475"/>
          </a:xfrm>
          <a:prstGeom prst="rect">
            <a:avLst/>
          </a:prstGeom>
        </p:spPr>
      </p:pic>
      <p:pic>
        <p:nvPicPr>
          <p:cNvPr id="6" name="Picture 6">
            <a:extLst>
              <a:ext uri="{FF2B5EF4-FFF2-40B4-BE49-F238E27FC236}">
                <a16:creationId xmlns:a16="http://schemas.microsoft.com/office/drawing/2014/main" id="{02618F37-676C-45B9-B6F0-00BF555DCBB8}"/>
              </a:ext>
            </a:extLst>
          </p:cNvPr>
          <p:cNvPicPr>
            <a:picLocks noChangeAspect="1"/>
          </p:cNvPicPr>
          <p:nvPr/>
        </p:nvPicPr>
        <p:blipFill>
          <a:blip r:embed="rId3"/>
          <a:stretch>
            <a:fillRect/>
          </a:stretch>
        </p:blipFill>
        <p:spPr>
          <a:xfrm>
            <a:off x="1184176" y="4285779"/>
            <a:ext cx="6378081" cy="1793535"/>
          </a:xfrm>
          <a:prstGeom prst="rect">
            <a:avLst/>
          </a:prstGeom>
        </p:spPr>
      </p:pic>
    </p:spTree>
    <p:extLst>
      <p:ext uri="{BB962C8B-B14F-4D97-AF65-F5344CB8AC3E}">
        <p14:creationId xmlns:p14="http://schemas.microsoft.com/office/powerpoint/2010/main" val="414578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B229B52-3D71-4021-96B2-98F092E6CB4B}"/>
              </a:ext>
            </a:extLst>
          </p:cNvPr>
          <p:cNvPicPr>
            <a:picLocks noChangeAspect="1"/>
          </p:cNvPicPr>
          <p:nvPr/>
        </p:nvPicPr>
        <p:blipFill>
          <a:blip r:embed="rId2"/>
          <a:stretch>
            <a:fillRect/>
          </a:stretch>
        </p:blipFill>
        <p:spPr>
          <a:xfrm>
            <a:off x="1425555" y="505685"/>
            <a:ext cx="5568751" cy="2666106"/>
          </a:xfrm>
          <a:prstGeom prst="rect">
            <a:avLst/>
          </a:prstGeom>
        </p:spPr>
      </p:pic>
      <p:pic>
        <p:nvPicPr>
          <p:cNvPr id="4" name="Picture 4">
            <a:extLst>
              <a:ext uri="{FF2B5EF4-FFF2-40B4-BE49-F238E27FC236}">
                <a16:creationId xmlns:a16="http://schemas.microsoft.com/office/drawing/2014/main" id="{BB899C8C-0F91-4ABE-8108-B824DFD8BB15}"/>
              </a:ext>
            </a:extLst>
          </p:cNvPr>
          <p:cNvPicPr>
            <a:picLocks noChangeAspect="1"/>
          </p:cNvPicPr>
          <p:nvPr/>
        </p:nvPicPr>
        <p:blipFill>
          <a:blip r:embed="rId3"/>
          <a:stretch>
            <a:fillRect/>
          </a:stretch>
        </p:blipFill>
        <p:spPr>
          <a:xfrm>
            <a:off x="1354562" y="3796499"/>
            <a:ext cx="5597149" cy="2544913"/>
          </a:xfrm>
          <a:prstGeom prst="rect">
            <a:avLst/>
          </a:prstGeom>
        </p:spPr>
      </p:pic>
    </p:spTree>
    <p:extLst>
      <p:ext uri="{BB962C8B-B14F-4D97-AF65-F5344CB8AC3E}">
        <p14:creationId xmlns:p14="http://schemas.microsoft.com/office/powerpoint/2010/main" val="422036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2F03FDE-875D-4EB5-93BA-8F0BC7FDD83C}"/>
              </a:ext>
            </a:extLst>
          </p:cNvPr>
          <p:cNvPicPr>
            <a:picLocks noChangeAspect="1"/>
          </p:cNvPicPr>
          <p:nvPr/>
        </p:nvPicPr>
        <p:blipFill>
          <a:blip r:embed="rId2"/>
          <a:stretch>
            <a:fillRect/>
          </a:stretch>
        </p:blipFill>
        <p:spPr>
          <a:xfrm>
            <a:off x="1098985" y="450113"/>
            <a:ext cx="6335484" cy="2621064"/>
          </a:xfrm>
          <a:prstGeom prst="rect">
            <a:avLst/>
          </a:prstGeom>
        </p:spPr>
      </p:pic>
      <p:pic>
        <p:nvPicPr>
          <p:cNvPr id="4" name="Picture 4">
            <a:extLst>
              <a:ext uri="{FF2B5EF4-FFF2-40B4-BE49-F238E27FC236}">
                <a16:creationId xmlns:a16="http://schemas.microsoft.com/office/drawing/2014/main" id="{3E49F52B-8B16-4D69-9FFF-DDEE00C54383}"/>
              </a:ext>
            </a:extLst>
          </p:cNvPr>
          <p:cNvPicPr>
            <a:picLocks noChangeAspect="1"/>
          </p:cNvPicPr>
          <p:nvPr/>
        </p:nvPicPr>
        <p:blipFill>
          <a:blip r:embed="rId3"/>
          <a:stretch>
            <a:fillRect/>
          </a:stretch>
        </p:blipFill>
        <p:spPr>
          <a:xfrm>
            <a:off x="1098985" y="3688971"/>
            <a:ext cx="6392279" cy="2192021"/>
          </a:xfrm>
          <a:prstGeom prst="rect">
            <a:avLst/>
          </a:prstGeom>
        </p:spPr>
      </p:pic>
    </p:spTree>
    <p:extLst>
      <p:ext uri="{BB962C8B-B14F-4D97-AF65-F5344CB8AC3E}">
        <p14:creationId xmlns:p14="http://schemas.microsoft.com/office/powerpoint/2010/main" val="110108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428760"/>
          </a:xfrm>
        </p:spPr>
        <p:txBody>
          <a:bodyPr>
            <a:normAutofit fontScale="90000"/>
          </a:bodyPr>
          <a:lstStyle/>
          <a:p>
            <a:br>
              <a:rPr lang="en-IN" b="1" dirty="0"/>
            </a:br>
            <a:r>
              <a:rPr lang="en-US" b="1" dirty="0">
                <a:ea typeface="+mj-lt"/>
                <a:cs typeface="+mj-lt"/>
              </a:rPr>
              <a:t>Future Aspects</a:t>
            </a:r>
          </a:p>
          <a:p>
            <a:endParaRPr lang="en-IN" b="1" dirty="0">
              <a:ea typeface="+mj-lt"/>
              <a:cs typeface="+mj-lt"/>
            </a:endParaRPr>
          </a:p>
        </p:txBody>
      </p:sp>
      <p:sp>
        <p:nvSpPr>
          <p:cNvPr id="3" name="Content Placeholder 2"/>
          <p:cNvSpPr>
            <a:spLocks noGrp="1"/>
          </p:cNvSpPr>
          <p:nvPr>
            <p:ph idx="1"/>
          </p:nvPr>
        </p:nvSpPr>
        <p:spPr/>
        <p:txBody>
          <a:bodyPr vert="horz" lIns="91440" tIns="45720" rIns="91440" bIns="45720" rtlCol="0" anchor="t">
            <a:normAutofit fontScale="85000" lnSpcReduction="10000"/>
          </a:bodyPr>
          <a:lstStyle/>
          <a:p>
            <a:pPr marL="457200" lvl="1" indent="0">
              <a:buNone/>
            </a:pPr>
            <a:endParaRPr lang="en-US" sz="2800" dirty="0">
              <a:cs typeface="Calibri"/>
            </a:endParaRPr>
          </a:p>
          <a:p>
            <a:pPr marL="457200" lvl="1" indent="0">
              <a:buNone/>
            </a:pPr>
            <a:r>
              <a:rPr lang="en-US" dirty="0">
                <a:cs typeface="Calibri"/>
              </a:rPr>
              <a:t>Since the user interface can connect to any node if it knows the address and port number of the node interface, the user interface can be used to send requests and download files without uploading anything. This is similar to the working of a web-based system. </a:t>
            </a:r>
          </a:p>
          <a:p>
            <a:pPr marL="457200" lvl="1" indent="0">
              <a:buNone/>
            </a:pPr>
            <a:endParaRPr lang="en-US" sz="3000" dirty="0">
              <a:cs typeface="Calibri"/>
            </a:endParaRPr>
          </a:p>
          <a:p>
            <a:pPr marL="457200" lvl="1" indent="0">
              <a:buNone/>
            </a:pPr>
            <a:r>
              <a:rPr lang="en-US" sz="3000" dirty="0">
                <a:cs typeface="Calibri"/>
              </a:rPr>
              <a:t>In Future they are working on developing a web-based node, which uses HTTP as the communication protocol between P2P nodes.</a:t>
            </a:r>
            <a:endParaRPr lang="en-US">
              <a:cs typeface="Calibri"/>
            </a:endParaRPr>
          </a:p>
          <a:p>
            <a:pPr marL="457200" lvl="1" indent="0">
              <a:buNone/>
            </a:pPr>
            <a:br>
              <a:rPr lang="en-US" dirty="0"/>
            </a:br>
            <a:endParaRPr lang="en-US" dirty="0">
              <a:cs typeface="Calibri"/>
            </a:endParaRPr>
          </a:p>
          <a:p>
            <a:pPr lvl="1"/>
            <a:endParaRPr lang="en-US" dirty="0">
              <a:cs typeface="Calibri"/>
            </a:endParaRPr>
          </a:p>
          <a:p>
            <a:pPr lvl="1"/>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7858-FA78-4DF5-8BC7-B2DC18253643}"/>
              </a:ext>
            </a:extLst>
          </p:cNvPr>
          <p:cNvSpPr>
            <a:spLocks noGrp="1"/>
          </p:cNvSpPr>
          <p:nvPr>
            <p:ph type="title"/>
          </p:nvPr>
        </p:nvSpPr>
        <p:spPr/>
        <p:txBody>
          <a:bodyPr/>
          <a:lstStyle/>
          <a:p>
            <a:r>
              <a:rPr lang="en-US" b="1" dirty="0">
                <a:cs typeface="Calibri"/>
              </a:rPr>
              <a:t>Content</a:t>
            </a:r>
            <a:endParaRPr lang="en-US" b="1" dirty="0"/>
          </a:p>
        </p:txBody>
      </p:sp>
      <p:sp>
        <p:nvSpPr>
          <p:cNvPr id="3" name="Content Placeholder 2">
            <a:extLst>
              <a:ext uri="{FF2B5EF4-FFF2-40B4-BE49-F238E27FC236}">
                <a16:creationId xmlns:a16="http://schemas.microsoft.com/office/drawing/2014/main" id="{72DFB0A9-EA11-4243-87FA-2024D99F449C}"/>
              </a:ext>
            </a:extLst>
          </p:cNvPr>
          <p:cNvSpPr>
            <a:spLocks noGrp="1"/>
          </p:cNvSpPr>
          <p:nvPr>
            <p:ph idx="1"/>
          </p:nvPr>
        </p:nvSpPr>
        <p:spPr/>
        <p:txBody>
          <a:bodyPr vert="horz" lIns="91440" tIns="45720" rIns="91440" bIns="45720" rtlCol="0" anchor="t">
            <a:normAutofit lnSpcReduction="10000"/>
          </a:bodyPr>
          <a:lstStyle/>
          <a:p>
            <a:r>
              <a:rPr lang="en-US" dirty="0">
                <a:cs typeface="Calibri"/>
              </a:rPr>
              <a:t>Introduction</a:t>
            </a:r>
          </a:p>
          <a:p>
            <a:r>
              <a:rPr lang="en-US" dirty="0">
                <a:cs typeface="Calibri"/>
              </a:rPr>
              <a:t>Peer to peer paradigm</a:t>
            </a:r>
          </a:p>
          <a:p>
            <a:r>
              <a:rPr lang="en-US" dirty="0">
                <a:cs typeface="Calibri"/>
              </a:rPr>
              <a:t>Gnutella protocol</a:t>
            </a:r>
          </a:p>
          <a:p>
            <a:r>
              <a:rPr lang="en-US" dirty="0">
                <a:cs typeface="Calibri"/>
              </a:rPr>
              <a:t>Implementation</a:t>
            </a:r>
          </a:p>
          <a:p>
            <a:r>
              <a:rPr lang="en-US" dirty="0">
                <a:cs typeface="Calibri"/>
              </a:rPr>
              <a:t>Local Node Architecture</a:t>
            </a:r>
          </a:p>
          <a:p>
            <a:r>
              <a:rPr lang="en-US" dirty="0">
                <a:cs typeface="Calibri"/>
              </a:rPr>
              <a:t>P2P Communication Using HTTP</a:t>
            </a:r>
          </a:p>
          <a:p>
            <a:r>
              <a:rPr lang="en-US" dirty="0">
                <a:cs typeface="Calibri"/>
              </a:rPr>
              <a:t>Working</a:t>
            </a:r>
          </a:p>
          <a:p>
            <a:r>
              <a:rPr lang="en-US" dirty="0">
                <a:cs typeface="Calibri"/>
              </a:rPr>
              <a:t>Future Aspects</a:t>
            </a:r>
          </a:p>
        </p:txBody>
      </p:sp>
    </p:spTree>
    <p:extLst>
      <p:ext uri="{BB962C8B-B14F-4D97-AF65-F5344CB8AC3E}">
        <p14:creationId xmlns:p14="http://schemas.microsoft.com/office/powerpoint/2010/main" val="420232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1643073"/>
          </a:xfrm>
        </p:spPr>
        <p:txBody>
          <a:bodyPr>
            <a:normAutofit/>
          </a:bodyPr>
          <a:lstStyle/>
          <a:p>
            <a:r>
              <a:rPr lang="en-IN" sz="4000" b="1" dirty="0">
                <a:cs typeface="Calibri"/>
              </a:rPr>
              <a:t>INTRODUCTION</a:t>
            </a:r>
          </a:p>
        </p:txBody>
      </p:sp>
      <p:sp>
        <p:nvSpPr>
          <p:cNvPr id="3" name="Subtitle 2"/>
          <p:cNvSpPr>
            <a:spLocks noGrp="1"/>
          </p:cNvSpPr>
          <p:nvPr>
            <p:ph type="subTitle" idx="1"/>
          </p:nvPr>
        </p:nvSpPr>
        <p:spPr>
          <a:xfrm>
            <a:off x="285720" y="2000240"/>
            <a:ext cx="8858280" cy="4857760"/>
          </a:xfrm>
        </p:spPr>
        <p:txBody>
          <a:bodyPr vert="horz" lIns="91440" tIns="45720" rIns="91440" bIns="45720" rtlCol="0" anchor="t">
            <a:normAutofit/>
          </a:bodyPr>
          <a:lstStyle/>
          <a:p>
            <a:pPr algn="l"/>
            <a:endParaRPr lang="en-IN" sz="2000" dirty="0">
              <a:solidFill>
                <a:schemeClr val="tx1"/>
              </a:solidFill>
              <a:cs typeface="Calibri"/>
            </a:endParaRPr>
          </a:p>
          <a:p>
            <a:pPr algn="l"/>
            <a:r>
              <a:rPr lang="en-IN" sz="2000" dirty="0">
                <a:solidFill>
                  <a:schemeClr val="tx1"/>
                </a:solidFill>
                <a:cs typeface="Calibri"/>
              </a:rPr>
              <a:t>  </a:t>
            </a:r>
            <a:endParaRPr lang="en-US">
              <a:solidFill>
                <a:schemeClr val="tx1"/>
              </a:solidFill>
              <a:cs typeface="Calibri"/>
            </a:endParaRPr>
          </a:p>
          <a:p>
            <a:pPr algn="l">
              <a:buFont typeface="Arial" pitchFamily="34" charset="0"/>
              <a:buChar char="•"/>
            </a:pPr>
            <a:r>
              <a:rPr lang="en-US" sz="2000" dirty="0">
                <a:solidFill>
                  <a:schemeClr val="tx1"/>
                </a:solidFill>
              </a:rPr>
              <a:t> Peer-to-peer (p2p) systems are the ordinary PC-users that have something        valuable to share</a:t>
            </a:r>
            <a:r>
              <a:rPr lang="en-US" sz="2000" dirty="0">
                <a:solidFill>
                  <a:schemeClr val="tx1"/>
                </a:solidFill>
                <a:cs typeface="Calibri"/>
              </a:rPr>
              <a:t>.</a:t>
            </a:r>
          </a:p>
          <a:p>
            <a:pPr algn="l">
              <a:buChar char="•"/>
            </a:pPr>
            <a:r>
              <a:rPr lang="en-US" sz="2000" dirty="0">
                <a:solidFill>
                  <a:schemeClr val="tx1"/>
                </a:solidFill>
                <a:cs typeface="Calibri"/>
              </a:rPr>
              <a:t>Each node in a Peer-to-Peer network acts as both a client and server.</a:t>
            </a:r>
          </a:p>
          <a:p>
            <a:pPr algn="l">
              <a:buChar char="•"/>
            </a:pPr>
            <a:r>
              <a:rPr lang="en-US" sz="2000" dirty="0">
                <a:solidFill>
                  <a:schemeClr val="tx1"/>
                </a:solidFill>
                <a:cs typeface="Calibri"/>
              </a:rPr>
              <a:t>Nodes are called “</a:t>
            </a:r>
            <a:r>
              <a:rPr lang="en-US" sz="2000" dirty="0" err="1">
                <a:solidFill>
                  <a:schemeClr val="tx1"/>
                </a:solidFill>
                <a:cs typeface="Calibri"/>
              </a:rPr>
              <a:t>Servents</a:t>
            </a:r>
            <a:r>
              <a:rPr lang="en-US" sz="2000" dirty="0">
                <a:solidFill>
                  <a:schemeClr val="tx1"/>
                </a:solidFill>
                <a:cs typeface="Calibri"/>
              </a:rPr>
              <a:t>”.</a:t>
            </a:r>
          </a:p>
          <a:p>
            <a:pPr algn="l">
              <a:buChar char="•"/>
            </a:pPr>
            <a:r>
              <a:rPr lang="en-US" sz="2000" dirty="0">
                <a:solidFill>
                  <a:schemeClr val="tx1"/>
                </a:solidFill>
                <a:cs typeface="Calibri"/>
              </a:rPr>
              <a:t>It may be network capacity, CPU-cycles or storing capacity.</a:t>
            </a:r>
          </a:p>
          <a:p>
            <a:pPr algn="l">
              <a:buFont typeface="Arial" pitchFamily="34" charset="0"/>
              <a:buChar char="•"/>
            </a:pPr>
            <a:r>
              <a:rPr lang="en-US" sz="2000" dirty="0">
                <a:solidFill>
                  <a:schemeClr val="tx1"/>
                </a:solidFill>
              </a:rPr>
              <a:t>These p2p nodes could locate other nodes, share files, and take part in distributed computing.  </a:t>
            </a:r>
            <a:endParaRPr lang="en-US" sz="2000" dirty="0">
              <a:solidFill>
                <a:schemeClr val="tx1"/>
              </a:solidFill>
              <a:cs typeface="Calibri"/>
            </a:endParaRPr>
          </a:p>
          <a:p>
            <a:pPr algn="l">
              <a:buChar char="•"/>
            </a:pPr>
            <a:r>
              <a:rPr lang="en-US" sz="2000" dirty="0">
                <a:solidFill>
                  <a:schemeClr val="tx1"/>
                </a:solidFill>
                <a:cs typeface="Calibri"/>
              </a:rPr>
              <a:t>Communication is done with the help of five message types: PING, PONG, QUERY, QUERYHIT, PUSH. </a:t>
            </a:r>
          </a:p>
          <a:p>
            <a:pPr algn="l"/>
            <a:endParaRPr lang="en-US" sz="2000" dirty="0">
              <a:solidFill>
                <a:schemeClr val="tx1"/>
              </a:solidFill>
              <a:cs typeface="Calibri"/>
            </a:endParaRPr>
          </a:p>
          <a:p>
            <a:pPr algn="l"/>
            <a:endParaRPr lang="en-US" sz="2000" dirty="0">
              <a:solidFill>
                <a:schemeClr val="tx1"/>
              </a:solidFill>
              <a:cs typeface="Calibri"/>
            </a:endParaRPr>
          </a:p>
          <a:p>
            <a:pPr algn="l"/>
            <a:endParaRPr lang="en-US" sz="2000" dirty="0">
              <a:solidFill>
                <a:srgbClr val="898989"/>
              </a:solidFill>
              <a:cs typeface="Calibri"/>
            </a:endParaRPr>
          </a:p>
          <a:p>
            <a:pPr marL="457200" indent="-457200" algn="l">
              <a:buFont typeface="Arial" pitchFamily="34" charset="0"/>
              <a:buAutoNum type="arabicPeriod"/>
            </a:pPr>
            <a:endParaRPr lang="en-US" sz="2000" dirty="0">
              <a:solidFill>
                <a:srgbClr val="898989"/>
              </a:solidFill>
              <a:cs typeface="Calibri"/>
            </a:endParaRPr>
          </a:p>
          <a:p>
            <a:pPr algn="l">
              <a:buFont typeface="Arial" pitchFamily="34" charset="0"/>
              <a:buChar char="•"/>
            </a:pPr>
            <a:endParaRPr lang="en-US" sz="2000" dirty="0">
              <a:solidFill>
                <a:schemeClr val="tx1"/>
              </a:solidFill>
              <a:cs typeface="Calibri"/>
            </a:endParaRPr>
          </a:p>
          <a:p>
            <a:pPr algn="l">
              <a:buFont typeface="Arial" pitchFamily="34" charset="0"/>
              <a:buChar char="•"/>
            </a:pPr>
            <a:endParaRPr lang="en-US" sz="2000" dirty="0">
              <a:solidFill>
                <a:schemeClr val="tx1"/>
              </a:solidFill>
              <a:cs typeface="Calibri"/>
            </a:endParaRPr>
          </a:p>
          <a:p>
            <a:pPr algn="l">
              <a:buFont typeface="Arial" pitchFamily="34" charset="0"/>
              <a:buChar char="•"/>
            </a:pPr>
            <a:endParaRPr lang="en-US" sz="2000" dirty="0">
              <a:solidFill>
                <a:schemeClr val="tx1"/>
              </a:solidFill>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Peer to peer paradigm</a:t>
            </a:r>
            <a:endParaRPr lang="en-US" sz="4000" b="1" dirty="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IN" sz="2000" dirty="0"/>
              <a:t>P2p majorly can be distilled into three concepts:</a:t>
            </a:r>
            <a:endParaRPr lang="en-US" sz="2000" dirty="0"/>
          </a:p>
          <a:p>
            <a:pPr lvl="1"/>
            <a:r>
              <a:rPr lang="en-US" sz="2000" dirty="0"/>
              <a:t>decentralization, self-organization and resource-sharing. </a:t>
            </a:r>
          </a:p>
          <a:p>
            <a:pPr marL="457200" lvl="1" indent="0">
              <a:buNone/>
            </a:pPr>
            <a:endParaRPr lang="en-US" sz="2000"/>
          </a:p>
          <a:p>
            <a:pPr marL="457200" lvl="1" indent="0">
              <a:buNone/>
            </a:pPr>
            <a:r>
              <a:rPr lang="en-US" sz="2000" dirty="0"/>
              <a:t>The locality and connectivity of the nodes.</a:t>
            </a:r>
            <a:endParaRPr lang="en-US" sz="2000" dirty="0">
              <a:cs typeface="Calibri"/>
            </a:endParaRPr>
          </a:p>
          <a:p>
            <a:pPr lvl="3"/>
            <a:r>
              <a:rPr lang="en-US" dirty="0"/>
              <a:t> Results in two sets of p2p criteria for classifying protocols and applications.</a:t>
            </a:r>
          </a:p>
          <a:p>
            <a:pPr lvl="3"/>
            <a:r>
              <a:rPr lang="en-US" dirty="0"/>
              <a:t>One emphasizes locality and connectivity of the nodes which does not consider the direct communication between nodes to be a constituting feature of the concept of p2p. The other gives prominence to decentralization, self-organization and direct communication between nodes.</a:t>
            </a:r>
          </a:p>
          <a:p>
            <a:pPr lvl="3"/>
            <a:endParaRPr lang="en-US" dirty="0"/>
          </a:p>
          <a:p>
            <a:pPr lvl="1">
              <a:buNone/>
            </a:pPr>
            <a:r>
              <a:rPr lang="en-US" dirty="0"/>
              <a:t>	</a:t>
            </a:r>
          </a:p>
          <a:p>
            <a:pPr lvl="1"/>
            <a:endParaRPr lang="en-IN" dirty="0"/>
          </a:p>
          <a:p>
            <a:pPr lvl="1"/>
            <a:endParaRPr lang="en-IN" dirty="0"/>
          </a:p>
          <a:p>
            <a:pPr lvl="1"/>
            <a:endParaRPr lang="en-IN" dirty="0"/>
          </a:p>
          <a:p>
            <a:pPr lvl="1"/>
            <a:endParaRPr lang="en-IN" dirty="0"/>
          </a:p>
          <a:p>
            <a:pPr lvl="1"/>
            <a:endParaRPr lang="en-US" dirty="0"/>
          </a:p>
          <a:p>
            <a:pPr lvl="1"/>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Gnutella protocol</a:t>
            </a:r>
            <a:endParaRPr lang="en-US" sz="4000" b="1" dirty="0"/>
          </a:p>
        </p:txBody>
      </p:sp>
      <p:sp>
        <p:nvSpPr>
          <p:cNvPr id="3" name="Content Placeholder 2"/>
          <p:cNvSpPr>
            <a:spLocks noGrp="1"/>
          </p:cNvSpPr>
          <p:nvPr>
            <p:ph idx="1"/>
          </p:nvPr>
        </p:nvSpPr>
        <p:spPr/>
        <p:txBody>
          <a:bodyPr vert="horz" lIns="91440" tIns="45720" rIns="91440" bIns="45720" rtlCol="0" anchor="t">
            <a:normAutofit/>
          </a:bodyPr>
          <a:lstStyle/>
          <a:p>
            <a:endParaRPr lang="en-IN" sz="2000" dirty="0"/>
          </a:p>
          <a:p>
            <a:endParaRPr lang="en-IN" sz="2000" dirty="0"/>
          </a:p>
          <a:p>
            <a:r>
              <a:rPr lang="en-IN" sz="2000" dirty="0"/>
              <a:t>All nodes have routing function. ping and query messages are used to register and search the nodes in the network respectively replies with pong or query hit message respectively through the same nodes those forwarded from source node. </a:t>
            </a:r>
            <a:endParaRPr lang="en-IN"/>
          </a:p>
          <a:p>
            <a:pPr>
              <a:buNone/>
            </a:pPr>
            <a:endParaRPr lang="en-IN" sz="2000" dirty="0"/>
          </a:p>
          <a:p>
            <a:r>
              <a:rPr lang="en-IN" sz="2000" dirty="0"/>
              <a:t>In order to avoid traffic in network, modern Gnutella protocol forwards the ping messages to the nodes that do not have addresses in pong cache. </a:t>
            </a:r>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Implementation </a:t>
            </a:r>
            <a:endParaRPr lang="en-US" sz="4000" b="1" dirty="0"/>
          </a:p>
        </p:txBody>
      </p:sp>
      <p:sp>
        <p:nvSpPr>
          <p:cNvPr id="3" name="Content Placeholder 2"/>
          <p:cNvSpPr>
            <a:spLocks noGrp="1"/>
          </p:cNvSpPr>
          <p:nvPr>
            <p:ph idx="1"/>
          </p:nvPr>
        </p:nvSpPr>
        <p:spPr>
          <a:xfrm>
            <a:off x="173225" y="1429816"/>
            <a:ext cx="8698159" cy="5226744"/>
          </a:xfrm>
        </p:spPr>
        <p:txBody>
          <a:bodyPr vert="horz" lIns="91440" tIns="45720" rIns="91440" bIns="45720" rtlCol="0" anchor="t">
            <a:normAutofit fontScale="55000" lnSpcReduction="20000"/>
          </a:bodyPr>
          <a:lstStyle/>
          <a:p>
            <a:r>
              <a:rPr lang="en-IN" sz="3600" b="1" dirty="0"/>
              <a:t>Elements of the Local P2P node.</a:t>
            </a:r>
            <a:endParaRPr lang="en-IN" sz="3600" b="1" dirty="0">
              <a:cs typeface="Calibri"/>
            </a:endParaRPr>
          </a:p>
          <a:p>
            <a:pPr lvl="1"/>
            <a:r>
              <a:rPr lang="en-IN" sz="3600" dirty="0"/>
              <a:t>A P2P node consists of 3 structural entities:</a:t>
            </a:r>
            <a:endParaRPr lang="en-US" sz="3600" dirty="0">
              <a:cs typeface="Calibri"/>
            </a:endParaRPr>
          </a:p>
          <a:p>
            <a:pPr lvl="1">
              <a:buNone/>
            </a:pPr>
            <a:r>
              <a:rPr lang="en-US" sz="3600" dirty="0"/>
              <a:t>1)</a:t>
            </a:r>
            <a:r>
              <a:rPr lang="en-US" sz="3600" dirty="0">
                <a:cs typeface="Calibri"/>
              </a:rPr>
              <a:t>The Node</a:t>
            </a:r>
          </a:p>
          <a:p>
            <a:pPr>
              <a:buNone/>
            </a:pPr>
            <a:r>
              <a:rPr lang="en-IN" sz="3600" dirty="0"/>
              <a:t>        2)The Command-line user Interface.</a:t>
            </a:r>
            <a:endParaRPr lang="en-US" sz="3600" dirty="0">
              <a:cs typeface="Calibri"/>
            </a:endParaRPr>
          </a:p>
          <a:p>
            <a:pPr>
              <a:buNone/>
            </a:pPr>
            <a:r>
              <a:rPr lang="en-IN" sz="3600" dirty="0"/>
              <a:t>        3)Data structures to store information about files, messages and peers.</a:t>
            </a:r>
            <a:endParaRPr lang="en-IN" sz="3600" dirty="0">
              <a:cs typeface="Calibri"/>
            </a:endParaRPr>
          </a:p>
          <a:p>
            <a:pPr>
              <a:buNone/>
            </a:pPr>
            <a:r>
              <a:rPr lang="en-IN" sz="3600" dirty="0">
                <a:cs typeface="Calibri"/>
              </a:rPr>
              <a:t>     </a:t>
            </a:r>
          </a:p>
          <a:p>
            <a:pPr>
              <a:buNone/>
            </a:pPr>
            <a:r>
              <a:rPr lang="en-IN" sz="3600" dirty="0">
                <a:cs typeface="Calibri"/>
              </a:rPr>
              <a:t>   </a:t>
            </a:r>
            <a:r>
              <a:rPr lang="en-IN" sz="3600" b="1" dirty="0">
                <a:cs typeface="Calibri"/>
              </a:rPr>
              <a:t> Command-line user Interface</a:t>
            </a:r>
            <a:r>
              <a:rPr lang="en-IN" sz="3600" dirty="0">
                <a:cs typeface="Calibri"/>
              </a:rPr>
              <a:t> – Using various python libraries and act as a user-interface.</a:t>
            </a:r>
          </a:p>
          <a:p>
            <a:pPr>
              <a:buNone/>
            </a:pPr>
            <a:r>
              <a:rPr lang="en-IN" sz="3600" dirty="0">
                <a:cs typeface="Calibri"/>
              </a:rPr>
              <a:t>  </a:t>
            </a:r>
          </a:p>
          <a:p>
            <a:pPr>
              <a:buNone/>
            </a:pPr>
            <a:r>
              <a:rPr lang="en-IN" sz="3600" b="1" dirty="0">
                <a:cs typeface="Calibri"/>
              </a:rPr>
              <a:t>    Data Structures – </a:t>
            </a:r>
            <a:r>
              <a:rPr lang="en-IN" sz="3600" dirty="0">
                <a:cs typeface="Calibri"/>
              </a:rPr>
              <a:t>Two Data Structure used :-</a:t>
            </a:r>
          </a:p>
          <a:p>
            <a:pPr>
              <a:buNone/>
            </a:pPr>
            <a:r>
              <a:rPr lang="en-IN" sz="3600" dirty="0">
                <a:cs typeface="Calibri"/>
              </a:rPr>
              <a:t>    1) - File repository</a:t>
            </a:r>
          </a:p>
          <a:p>
            <a:pPr>
              <a:buNone/>
            </a:pPr>
            <a:r>
              <a:rPr lang="en-IN" sz="3600" dirty="0">
                <a:cs typeface="Calibri"/>
              </a:rPr>
              <a:t>    2) - Peer table</a:t>
            </a:r>
          </a:p>
          <a:p>
            <a:pPr>
              <a:buNone/>
            </a:pPr>
            <a:endParaRPr lang="en-IN" sz="3600" dirty="0">
              <a:cs typeface="Calibri"/>
            </a:endParaRPr>
          </a:p>
          <a:p>
            <a:pPr>
              <a:buNone/>
            </a:pPr>
            <a:r>
              <a:rPr lang="en-IN" sz="3600" dirty="0">
                <a:cs typeface="Calibri"/>
              </a:rPr>
              <a:t> </a:t>
            </a:r>
            <a:r>
              <a:rPr lang="en-IN" sz="3600" b="1" dirty="0">
                <a:cs typeface="Calibri"/>
              </a:rPr>
              <a:t>   Node </a:t>
            </a:r>
            <a:r>
              <a:rPr lang="en-IN" sz="3600" dirty="0">
                <a:cs typeface="Calibri"/>
              </a:rPr>
              <a:t>- Node receive messages from both the network and the user interface. Act both as client, server and route various messages to another node.</a:t>
            </a:r>
          </a:p>
          <a:p>
            <a:pPr>
              <a:buNone/>
            </a:pPr>
            <a:br>
              <a:rPr lang="en-US" dirty="0"/>
            </a:br>
            <a:endParaRPr lang="en-US" sz="3600" dirty="0">
              <a:cs typeface="Calibri"/>
            </a:endParaRPr>
          </a:p>
          <a:p>
            <a:pPr>
              <a:buNone/>
            </a:pPr>
            <a:endParaRPr lang="en-IN" sz="2000" dirty="0">
              <a:cs typeface="Calibri"/>
            </a:endParaRPr>
          </a:p>
          <a:p>
            <a:pPr>
              <a:buNone/>
            </a:pPr>
            <a:endParaRPr lang="en-IN" sz="2000" dirty="0">
              <a:cs typeface="Calibri"/>
            </a:endParaRPr>
          </a:p>
          <a:p>
            <a:pPr>
              <a:buNone/>
            </a:pPr>
            <a:endParaRPr lang="en-IN" sz="2000" dirty="0">
              <a:cs typeface="Calibri"/>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IN" sz="3200" dirty="0"/>
              <a:t>LOCAL NODE ARCHITECTURE</a:t>
            </a:r>
            <a:endParaRPr lang="en-US" sz="3200" dirty="0"/>
          </a:p>
        </p:txBody>
      </p:sp>
      <p:pic>
        <p:nvPicPr>
          <p:cNvPr id="6" name="Picture 6">
            <a:extLst>
              <a:ext uri="{FF2B5EF4-FFF2-40B4-BE49-F238E27FC236}">
                <a16:creationId xmlns:a16="http://schemas.microsoft.com/office/drawing/2014/main" id="{692AF27B-66AC-4380-B4C3-2A4BE730D130}"/>
              </a:ext>
            </a:extLst>
          </p:cNvPr>
          <p:cNvPicPr>
            <a:picLocks noGrp="1" noChangeAspect="1"/>
          </p:cNvPicPr>
          <p:nvPr>
            <p:ph idx="1"/>
          </p:nvPr>
        </p:nvPicPr>
        <p:blipFill>
          <a:blip r:embed="rId2"/>
          <a:stretch>
            <a:fillRect/>
          </a:stretch>
        </p:blipFill>
        <p:spPr>
          <a:xfrm>
            <a:off x="428803" y="1998024"/>
            <a:ext cx="8229600" cy="38297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P2P Communication using HTTP</a:t>
            </a:r>
            <a:br>
              <a:rPr lang="en-US" b="1" dirty="0"/>
            </a:br>
            <a:endParaRPr lang="en-US" dirty="0"/>
          </a:p>
        </p:txBody>
      </p:sp>
      <p:pic>
        <p:nvPicPr>
          <p:cNvPr id="5" name="Picture 5">
            <a:extLst>
              <a:ext uri="{FF2B5EF4-FFF2-40B4-BE49-F238E27FC236}">
                <a16:creationId xmlns:a16="http://schemas.microsoft.com/office/drawing/2014/main" id="{1579CFFF-7A70-4482-A665-2D8AB2F29DD2}"/>
              </a:ext>
            </a:extLst>
          </p:cNvPr>
          <p:cNvPicPr>
            <a:picLocks noGrp="1" noChangeAspect="1"/>
          </p:cNvPicPr>
          <p:nvPr>
            <p:ph idx="1"/>
          </p:nvPr>
        </p:nvPicPr>
        <p:blipFill>
          <a:blip r:embed="rId2"/>
          <a:stretch>
            <a:fillRect/>
          </a:stretch>
        </p:blipFill>
        <p:spPr>
          <a:xfrm>
            <a:off x="45436" y="1756645"/>
            <a:ext cx="9010532" cy="42840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730D-63C5-4553-BD9A-4D52C50562E3}"/>
              </a:ext>
            </a:extLst>
          </p:cNvPr>
          <p:cNvSpPr>
            <a:spLocks noGrp="1"/>
          </p:cNvSpPr>
          <p:nvPr>
            <p:ph type="title"/>
          </p:nvPr>
        </p:nvSpPr>
        <p:spPr/>
        <p:txBody>
          <a:bodyPr/>
          <a:lstStyle/>
          <a:p>
            <a:r>
              <a:rPr lang="en-US" dirty="0">
                <a:cs typeface="Calibri"/>
              </a:rPr>
              <a:t>WORKING</a:t>
            </a:r>
            <a:endParaRPr lang="en-US" dirty="0"/>
          </a:p>
        </p:txBody>
      </p:sp>
      <p:sp>
        <p:nvSpPr>
          <p:cNvPr id="3" name="Content Placeholder 2">
            <a:extLst>
              <a:ext uri="{FF2B5EF4-FFF2-40B4-BE49-F238E27FC236}">
                <a16:creationId xmlns:a16="http://schemas.microsoft.com/office/drawing/2014/main" id="{41D96468-5284-4D69-B252-4E9C347BFB3A}"/>
              </a:ext>
            </a:extLst>
          </p:cNvPr>
          <p:cNvSpPr>
            <a:spLocks noGrp="1"/>
          </p:cNvSpPr>
          <p:nvPr>
            <p:ph idx="1"/>
          </p:nvPr>
        </p:nvSpPr>
        <p:spPr/>
        <p:txBody>
          <a:bodyPr vert="horz" lIns="91440" tIns="45720" rIns="91440" bIns="45720" rtlCol="0" anchor="t">
            <a:normAutofit fontScale="85000" lnSpcReduction="10000"/>
          </a:bodyPr>
          <a:lstStyle/>
          <a:p>
            <a:r>
              <a:rPr lang="en-US" dirty="0">
                <a:cs typeface="Calibri"/>
              </a:rPr>
              <a:t>Our node is implemented using sockets in python. A socket is one endpoint of a two-way communication link between two programs running on the network. A socket is bound to a port number.</a:t>
            </a:r>
          </a:p>
          <a:p>
            <a:pPr marL="0" indent="0">
              <a:buNone/>
            </a:pPr>
            <a:br>
              <a:rPr lang="en-US" dirty="0"/>
            </a:br>
            <a:endParaRPr lang="en-US" dirty="0">
              <a:cs typeface="Calibri"/>
            </a:endParaRPr>
          </a:p>
          <a:p>
            <a:r>
              <a:rPr lang="en-US" dirty="0">
                <a:cs typeface="Calibri"/>
              </a:rPr>
              <a:t>We start our </a:t>
            </a:r>
            <a:r>
              <a:rPr lang="en-US" dirty="0" err="1">
                <a:cs typeface="Calibri"/>
              </a:rPr>
              <a:t>gnutella</a:t>
            </a:r>
            <a:r>
              <a:rPr lang="en-US" dirty="0">
                <a:cs typeface="Calibri"/>
              </a:rPr>
              <a:t> network by starting a primary node, we will call it node A. We then start user interface and another node which we will call node B. We then connect both user interface and node B to node A.</a:t>
            </a:r>
            <a:endParaRPr lang="en-US" dirty="0"/>
          </a:p>
          <a:p>
            <a:endParaRPr lang="en-US" dirty="0">
              <a:ea typeface="+mn-lt"/>
              <a:cs typeface="+mn-lt"/>
            </a:endParaRPr>
          </a:p>
        </p:txBody>
      </p:sp>
    </p:spTree>
    <p:extLst>
      <p:ext uri="{BB962C8B-B14F-4D97-AF65-F5344CB8AC3E}">
        <p14:creationId xmlns:p14="http://schemas.microsoft.com/office/powerpoint/2010/main" val="3468765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451</Words>
  <Application>Microsoft Office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Presentation On Peer-to-Peer Protocol </vt:lpstr>
      <vt:lpstr>Content</vt:lpstr>
      <vt:lpstr>INTRODUCTION</vt:lpstr>
      <vt:lpstr>Peer to peer paradigm</vt:lpstr>
      <vt:lpstr>Gnutella protocol</vt:lpstr>
      <vt:lpstr>Implementation </vt:lpstr>
      <vt:lpstr>LOCAL NODE ARCHITECTURE</vt:lpstr>
      <vt:lpstr>P2P Communication using HTTP </vt:lpstr>
      <vt:lpstr>WORKING</vt:lpstr>
      <vt:lpstr>Screenshots</vt:lpstr>
      <vt:lpstr>PowerPoint Presentation</vt:lpstr>
      <vt:lpstr>PowerPoint Presentation</vt:lpstr>
      <vt:lpstr> Future Aspects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based peer to peer protocol</dc:title>
  <dc:creator>rahul lunavath</dc:creator>
  <cp:lastModifiedBy>rahul lunavath</cp:lastModifiedBy>
  <cp:revision>422</cp:revision>
  <dcterms:created xsi:type="dcterms:W3CDTF">2018-11-21T04:31:08Z</dcterms:created>
  <dcterms:modified xsi:type="dcterms:W3CDTF">2018-11-21T18:00:43Z</dcterms:modified>
</cp:coreProperties>
</file>