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87">
          <p15:clr>
            <a:srgbClr val="000000"/>
          </p15:clr>
        </p15:guide>
        <p15:guide id="2" pos="2942">
          <p15:clr>
            <a:srgbClr val="000000"/>
          </p15:clr>
        </p15:guide>
      </p15:sldGuideLst>
    </p:ext>
    <p:ext uri="http://customooxmlschemas.google.com/">
      <go:slidesCustomData xmlns:go="http://customooxmlschemas.google.com/" r:id="rId53" roundtripDataSignature="AMtx7miqNM6eXtHEipn0+l5Dgvy/9XNR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32FA57-7665-481D-BD05-4F2D098CB64C}">
  <a:tblStyle styleId="{9C32FA57-7665-481D-BD05-4F2D098CB64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0AB00E9-8C7F-475E-9950-8715F333E3E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87" orient="horz"/>
        <p:guide pos="294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customschemas.google.com/relationships/presentationmetadata" Target="metadata"/><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ae49b75c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ae49b75c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9487d9ec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99487d9ec6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91ea892e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a91ea892eb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379b314d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b379b314d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ae49b75c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aae49b75c4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54588dcd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a54588dcd3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ae49b75c4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aae49b75c4_0_9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cb4b461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cb4b461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cb4b461ba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cb4b461b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ae49b75c4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ae49b75c4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ae49b75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aae49b75c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ae49b75c4_0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aae49b75c4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ccfbed6e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ccfbed6e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ccfbed6ec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ccfbed6ec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ccfbed6ec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ccfbed6e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ccfbed6e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ccfbed6ec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ccfbed6ec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ccfbed6ec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cb4b461b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cb4b461b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cb4b461ba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cb4b461ba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cb4b461b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cb4b461ba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ae49b75c4_0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aae49b75c4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ae49b75c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ae49b75c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cb4b461b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ccb4b461b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ccfbed6e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ccfbed6e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cb4b461b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cb4b461b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cb4b461ba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cb4b461ba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cb4b461b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cb4b461b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ccfbed6e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ccfbed6e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afa00cf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afa00cf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cb4b461b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cb4b461b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ccfbed6e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cccfbed6e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c59d86d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c59d86d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cb4b461b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cb4b461b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c9e4d7725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9c9e4d7725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7ddd5f6b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a7ddd5f6b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d04cb227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9d04cb227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6d5bcce5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6d5bcce5a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53abe3dd8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53abe3dd8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91ea892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a91ea892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4fb957e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b4fb957e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4fb957e0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b4fb957e06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4fb957e0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b4fb957e06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4fb957e0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b4fb957e06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ae49b75c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ae49b75c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35"/>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3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2" name="Google Shape;4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librosa.org/doc/0.8.0/generated/librosa.feature.tonnetz.html#id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scopus.com/results/results.uri?sort=plf-f&amp;src=s&amp;sid=b826fb8e962ce1d1f6513a3889ead595&amp;sot=a&amp;sdt=a&amp;sl=23&amp;s=SOURCE-ID+%2821100373959%29&amp;origin=sourceinfo&amp;zone=CSCYpreview&amp;txGid=8fecf90c00addc360a6364db08f8d62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219300" y="277200"/>
            <a:ext cx="8520600" cy="1521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IN" sz="3600"/>
              <a:t>Emotion-based Classification of Music using Lyrics and Audio</a:t>
            </a:r>
            <a:endParaRPr sz="3600"/>
          </a:p>
        </p:txBody>
      </p:sp>
      <p:sp>
        <p:nvSpPr>
          <p:cNvPr id="55" name="Google Shape;55;p1"/>
          <p:cNvSpPr txBox="1"/>
          <p:nvPr>
            <p:ph idx="1" type="subTitle"/>
          </p:nvPr>
        </p:nvSpPr>
        <p:spPr>
          <a:xfrm>
            <a:off x="311700" y="2195400"/>
            <a:ext cx="8520600" cy="27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sz="2700">
                <a:solidFill>
                  <a:schemeClr val="dk1"/>
                </a:solidFill>
              </a:rPr>
              <a:t>Domain : Machine Learning </a:t>
            </a:r>
            <a:endParaRPr sz="2700">
              <a:solidFill>
                <a:schemeClr val="dk1"/>
              </a:solidFill>
            </a:endParaRPr>
          </a:p>
          <a:p>
            <a:pPr indent="0" lvl="0" marL="0" rtl="0" algn="l">
              <a:lnSpc>
                <a:spcPct val="100000"/>
              </a:lnSpc>
              <a:spcBef>
                <a:spcPts val="0"/>
              </a:spcBef>
              <a:spcAft>
                <a:spcPts val="0"/>
              </a:spcAft>
              <a:buSzPts val="2800"/>
              <a:buNone/>
            </a:pPr>
            <a:r>
              <a:t/>
            </a:r>
            <a:endParaRPr sz="1800">
              <a:solidFill>
                <a:schemeClr val="dk1"/>
              </a:solidFill>
            </a:endParaRPr>
          </a:p>
          <a:p>
            <a:pPr indent="0" lvl="0" marL="0" rtl="0" algn="ctr">
              <a:lnSpc>
                <a:spcPct val="100000"/>
              </a:lnSpc>
              <a:spcBef>
                <a:spcPts val="0"/>
              </a:spcBef>
              <a:spcAft>
                <a:spcPts val="0"/>
              </a:spcAft>
              <a:buSzPts val="2800"/>
              <a:buNone/>
            </a:pPr>
            <a:r>
              <a:rPr b="1" lang="en-IN" sz="1900">
                <a:solidFill>
                  <a:schemeClr val="dk1"/>
                </a:solidFill>
              </a:rPr>
              <a:t>PROJECT GUIDE : </a:t>
            </a:r>
            <a:r>
              <a:rPr b="1" lang="en-IN" sz="1700">
                <a:solidFill>
                  <a:schemeClr val="dk1"/>
                </a:solidFill>
              </a:rPr>
              <a:t>Mrs.R.L.Jasmine</a:t>
            </a:r>
            <a:endParaRPr b="1" sz="1700">
              <a:solidFill>
                <a:schemeClr val="dk1"/>
              </a:solidFill>
            </a:endParaRPr>
          </a:p>
          <a:p>
            <a:pPr indent="0" lvl="0" marL="0" rtl="0" algn="ctr">
              <a:lnSpc>
                <a:spcPct val="100000"/>
              </a:lnSpc>
              <a:spcBef>
                <a:spcPts val="0"/>
              </a:spcBef>
              <a:spcAft>
                <a:spcPts val="0"/>
              </a:spcAft>
              <a:buSzPts val="2800"/>
              <a:buNone/>
            </a:pPr>
            <a:r>
              <a:rPr b="1" lang="en-IN" sz="1700">
                <a:solidFill>
                  <a:srgbClr val="FFFFFF"/>
                </a:solidFill>
              </a:rPr>
              <a:t>CO – GUIDE : Dr.R.Geetha Ramani</a:t>
            </a:r>
            <a:endParaRPr b="1" sz="1700">
              <a:solidFill>
                <a:schemeClr val="dk1"/>
              </a:solidFill>
            </a:endParaRPr>
          </a:p>
          <a:p>
            <a:pPr indent="0" lvl="0" marL="0" rtl="0" algn="ctr">
              <a:lnSpc>
                <a:spcPct val="100000"/>
              </a:lnSpc>
              <a:spcBef>
                <a:spcPts val="0"/>
              </a:spcBef>
              <a:spcAft>
                <a:spcPts val="0"/>
              </a:spcAft>
              <a:buSzPts val="2800"/>
              <a:buNone/>
            </a:pPr>
            <a:r>
              <a:t/>
            </a:r>
            <a:endParaRPr b="1" sz="1900">
              <a:solidFill>
                <a:schemeClr val="dk1"/>
              </a:solidFill>
            </a:endParaRPr>
          </a:p>
          <a:p>
            <a:pPr indent="0" lvl="0" marL="0" rtl="0" algn="ctr">
              <a:lnSpc>
                <a:spcPct val="100000"/>
              </a:lnSpc>
              <a:spcBef>
                <a:spcPts val="0"/>
              </a:spcBef>
              <a:spcAft>
                <a:spcPts val="0"/>
              </a:spcAft>
              <a:buSzPts val="2800"/>
              <a:buNone/>
            </a:pPr>
            <a:r>
              <a:t/>
            </a:r>
            <a:endParaRPr b="1" sz="1900">
              <a:solidFill>
                <a:schemeClr val="dk1"/>
              </a:solidFill>
            </a:endParaRPr>
          </a:p>
          <a:p>
            <a:pPr indent="0" lvl="0" marL="0" rtl="0" algn="l">
              <a:lnSpc>
                <a:spcPct val="115000"/>
              </a:lnSpc>
              <a:spcBef>
                <a:spcPts val="0"/>
              </a:spcBef>
              <a:spcAft>
                <a:spcPts val="0"/>
              </a:spcAft>
              <a:buSzPts val="2800"/>
              <a:buNone/>
            </a:pPr>
            <a:r>
              <a:rPr b="1" lang="en-IN" sz="1700">
                <a:solidFill>
                  <a:schemeClr val="dk1"/>
                </a:solidFill>
              </a:rPr>
              <a:t>Monica Jawahar (2017115619)  		                B.Tech IT – 8</a:t>
            </a:r>
            <a:r>
              <a:rPr b="1" baseline="30000" lang="en-IN">
                <a:solidFill>
                  <a:schemeClr val="dk1"/>
                </a:solidFill>
              </a:rPr>
              <a:t>th</a:t>
            </a:r>
            <a:r>
              <a:rPr b="1" lang="en-IN" sz="1700">
                <a:solidFill>
                  <a:schemeClr val="dk1"/>
                </a:solidFill>
              </a:rPr>
              <a:t> Semester</a:t>
            </a:r>
            <a:endParaRPr b="1" sz="1700">
              <a:solidFill>
                <a:schemeClr val="dk1"/>
              </a:solidFill>
            </a:endParaRPr>
          </a:p>
          <a:p>
            <a:pPr indent="0" lvl="0" marL="0" rtl="0" algn="l">
              <a:lnSpc>
                <a:spcPct val="115000"/>
              </a:lnSpc>
              <a:spcBef>
                <a:spcPts val="0"/>
              </a:spcBef>
              <a:spcAft>
                <a:spcPts val="0"/>
              </a:spcAft>
              <a:buSzPts val="2800"/>
              <a:buNone/>
            </a:pPr>
            <a:r>
              <a:t/>
            </a:r>
            <a:endParaRPr b="1" sz="1700">
              <a:solidFill>
                <a:schemeClr val="dk1"/>
              </a:solidFill>
            </a:endParaRPr>
          </a:p>
          <a:p>
            <a:pPr indent="0" lvl="0" marL="0" rtl="0" algn="l">
              <a:lnSpc>
                <a:spcPct val="100000"/>
              </a:lnSpc>
              <a:spcBef>
                <a:spcPts val="0"/>
              </a:spcBef>
              <a:spcAft>
                <a:spcPts val="0"/>
              </a:spcAft>
              <a:buSzPts val="2800"/>
              <a:buNone/>
            </a:pPr>
            <a:r>
              <a:t/>
            </a:r>
            <a:endParaRPr b="1" sz="1600">
              <a:solidFill>
                <a:schemeClr val="dk1"/>
              </a:solidFill>
            </a:endParaRPr>
          </a:p>
        </p:txBody>
      </p:sp>
      <p:sp>
        <p:nvSpPr>
          <p:cNvPr id="56" name="Google Shape;5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4" name="Shape 114"/>
        <p:cNvGrpSpPr/>
        <p:nvPr/>
      </p:nvGrpSpPr>
      <p:grpSpPr>
        <a:xfrm>
          <a:off x="0" y="0"/>
          <a:ext cx="0" cy="0"/>
          <a:chOff x="0" y="0"/>
          <a:chExt cx="0" cy="0"/>
        </a:xfrm>
      </p:grpSpPr>
      <p:sp>
        <p:nvSpPr>
          <p:cNvPr id="115" name="Google Shape;115;gaae49b75c4_0_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IN"/>
              <a:t>Motivation </a:t>
            </a:r>
            <a:endParaRPr b="1"/>
          </a:p>
          <a:p>
            <a:pPr indent="0" lvl="0" marL="0" rtl="0" algn="ctr">
              <a:spcBef>
                <a:spcPts val="0"/>
              </a:spcBef>
              <a:spcAft>
                <a:spcPts val="0"/>
              </a:spcAft>
              <a:buNone/>
            </a:pPr>
            <a:r>
              <a:t/>
            </a:r>
            <a:endParaRPr/>
          </a:p>
        </p:txBody>
      </p:sp>
      <p:sp>
        <p:nvSpPr>
          <p:cNvPr id="116" name="Google Shape;116;gaae49b75c4_0_109"/>
          <p:cNvSpPr txBox="1"/>
          <p:nvPr>
            <p:ph idx="1" type="body"/>
          </p:nvPr>
        </p:nvSpPr>
        <p:spPr>
          <a:xfrm>
            <a:off x="311700" y="1152200"/>
            <a:ext cx="8301300" cy="3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342900" lvl="0" marL="914400" rtl="0" algn="l">
              <a:spcBef>
                <a:spcPts val="0"/>
              </a:spcBef>
              <a:spcAft>
                <a:spcPts val="0"/>
              </a:spcAft>
              <a:buClr>
                <a:srgbClr val="FFFFFF"/>
              </a:buClr>
              <a:buSzPts val="1800"/>
              <a:buChar char="●"/>
            </a:pPr>
            <a:r>
              <a:rPr lang="en-IN">
                <a:solidFill>
                  <a:srgbClr val="FFFFFF"/>
                </a:solidFill>
              </a:rPr>
              <a:t>In the music industry, the demands for music retrieval attract lots</a:t>
            </a:r>
            <a:endParaRPr>
              <a:solidFill>
                <a:srgbClr val="FFFFFF"/>
              </a:solidFill>
            </a:endParaRPr>
          </a:p>
          <a:p>
            <a:pPr indent="457200" lvl="0" marL="457200" rtl="0" algn="l">
              <a:spcBef>
                <a:spcPts val="0"/>
              </a:spcBef>
              <a:spcAft>
                <a:spcPts val="0"/>
              </a:spcAft>
              <a:buNone/>
            </a:pPr>
            <a:r>
              <a:rPr lang="en-IN">
                <a:solidFill>
                  <a:srgbClr val="FFFFFF"/>
                </a:solidFill>
              </a:rPr>
              <a:t>of people to explore.</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42900" lvl="0" marL="914400" rtl="0" algn="l">
              <a:spcBef>
                <a:spcPts val="0"/>
              </a:spcBef>
              <a:spcAft>
                <a:spcPts val="0"/>
              </a:spcAft>
              <a:buClr>
                <a:srgbClr val="FFFFFF"/>
              </a:buClr>
              <a:buSzPts val="1800"/>
              <a:buChar char="●"/>
            </a:pPr>
            <a:r>
              <a:rPr lang="en-IN">
                <a:solidFill>
                  <a:srgbClr val="FFFFFF"/>
                </a:solidFill>
              </a:rPr>
              <a:t>Unlike video or image processing, there are fewer significant music features with strong link to the emotion perception. </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42900" lvl="0" marL="914400" rtl="0" algn="l">
              <a:spcBef>
                <a:spcPts val="0"/>
              </a:spcBef>
              <a:spcAft>
                <a:spcPts val="0"/>
              </a:spcAft>
              <a:buClr>
                <a:srgbClr val="FFFFFF"/>
              </a:buClr>
              <a:buSzPts val="1800"/>
              <a:buChar char="●"/>
            </a:pPr>
            <a:r>
              <a:rPr lang="en-IN">
                <a:solidFill>
                  <a:srgbClr val="FFFFFF"/>
                </a:solidFill>
              </a:rPr>
              <a:t>Moreover, users’ emotional responses to music change from person to person as music’s nature is complex.</a:t>
            </a:r>
            <a:endParaRPr>
              <a:solidFill>
                <a:srgbClr val="FFFFFF"/>
              </a:solidFill>
            </a:endParaRPr>
          </a:p>
          <a:p>
            <a:pPr indent="0" lvl="0" marL="457200" rtl="0" algn="l">
              <a:spcBef>
                <a:spcPts val="0"/>
              </a:spcBef>
              <a:spcAft>
                <a:spcPts val="0"/>
              </a:spcAft>
              <a:buNone/>
            </a:pPr>
            <a:r>
              <a:t/>
            </a:r>
            <a:endParaRPr>
              <a:solidFill>
                <a:srgbClr val="FFFFFF"/>
              </a:solidFill>
            </a:endParaRPr>
          </a:p>
        </p:txBody>
      </p:sp>
      <p:sp>
        <p:nvSpPr>
          <p:cNvPr id="117" name="Google Shape;117;gaae49b75c4_0_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99487d9ec6_0_3"/>
          <p:cNvSpPr txBox="1"/>
          <p:nvPr>
            <p:ph type="ctrTitle"/>
          </p:nvPr>
        </p:nvSpPr>
        <p:spPr>
          <a:xfrm>
            <a:off x="311700" y="366600"/>
            <a:ext cx="8520600" cy="49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2700"/>
              <a:t>Objective</a:t>
            </a:r>
            <a:r>
              <a:rPr lang="en-IN" sz="2700"/>
              <a:t> </a:t>
            </a:r>
            <a:endParaRPr sz="2700"/>
          </a:p>
        </p:txBody>
      </p:sp>
      <p:sp>
        <p:nvSpPr>
          <p:cNvPr id="123" name="Google Shape;123;g99487d9ec6_0_3"/>
          <p:cNvSpPr txBox="1"/>
          <p:nvPr>
            <p:ph idx="1" type="subTitle"/>
          </p:nvPr>
        </p:nvSpPr>
        <p:spPr>
          <a:xfrm>
            <a:off x="311700" y="1045425"/>
            <a:ext cx="8520600" cy="3930900"/>
          </a:xfrm>
          <a:prstGeom prst="rect">
            <a:avLst/>
          </a:prstGeom>
          <a:noFill/>
          <a:ln>
            <a:noFill/>
          </a:ln>
        </p:spPr>
        <p:txBody>
          <a:bodyPr anchorCtr="0" anchor="t" bIns="91425" lIns="91425" spcFirstLastPara="1" rIns="91425" wrap="square" tIns="91425">
            <a:noAutofit/>
          </a:bodyPr>
          <a:lstStyle/>
          <a:p>
            <a:pPr indent="-450850" lvl="0" marL="457200" rtl="0" algn="l">
              <a:lnSpc>
                <a:spcPct val="100000"/>
              </a:lnSpc>
              <a:spcBef>
                <a:spcPts val="0"/>
              </a:spcBef>
              <a:spcAft>
                <a:spcPts val="0"/>
              </a:spcAft>
              <a:buClr>
                <a:srgbClr val="FFFFFF"/>
              </a:buClr>
              <a:buSzPts val="1700"/>
              <a:buChar char="●"/>
            </a:pPr>
            <a:r>
              <a:rPr lang="en-IN" sz="1700">
                <a:solidFill>
                  <a:srgbClr val="FFFFFF"/>
                </a:solidFill>
              </a:rPr>
              <a:t>The main objective of this project is to build a better model for Music Emotion Recognition(MER) using both lyrics and audio data.</a:t>
            </a:r>
            <a:endParaRPr sz="1700">
              <a:solidFill>
                <a:srgbClr val="FFFFFF"/>
              </a:solidFill>
            </a:endParaRPr>
          </a:p>
          <a:p>
            <a:pPr indent="0" lvl="0" marL="457200" rtl="0" algn="l">
              <a:lnSpc>
                <a:spcPct val="100000"/>
              </a:lnSpc>
              <a:spcBef>
                <a:spcPts val="0"/>
              </a:spcBef>
              <a:spcAft>
                <a:spcPts val="0"/>
              </a:spcAft>
              <a:buSzPts val="2800"/>
              <a:buNone/>
            </a:pPr>
            <a:r>
              <a:t/>
            </a:r>
            <a:endParaRPr sz="1700">
              <a:solidFill>
                <a:srgbClr val="FFFFFF"/>
              </a:solidFill>
            </a:endParaRPr>
          </a:p>
          <a:p>
            <a:pPr indent="-450850" lvl="0" marL="457200" rtl="0" algn="l">
              <a:lnSpc>
                <a:spcPct val="100000"/>
              </a:lnSpc>
              <a:spcBef>
                <a:spcPts val="0"/>
              </a:spcBef>
              <a:spcAft>
                <a:spcPts val="0"/>
              </a:spcAft>
              <a:buClr>
                <a:srgbClr val="FFFFFF"/>
              </a:buClr>
              <a:buSzPts val="1700"/>
              <a:buChar char="●"/>
            </a:pPr>
            <a:r>
              <a:rPr lang="en-IN" sz="1700">
                <a:solidFill>
                  <a:srgbClr val="FFFFFF"/>
                </a:solidFill>
              </a:rPr>
              <a:t>Compare various preprocessing methods, feature engineering technique and apply various classification models to lyrics and audio data.</a:t>
            </a:r>
            <a:endParaRPr sz="1700">
              <a:solidFill>
                <a:srgbClr val="FFFFFF"/>
              </a:solidFill>
            </a:endParaRPr>
          </a:p>
          <a:p>
            <a:pPr indent="0" lvl="0" marL="457200" rtl="0" algn="l">
              <a:lnSpc>
                <a:spcPct val="100000"/>
              </a:lnSpc>
              <a:spcBef>
                <a:spcPts val="0"/>
              </a:spcBef>
              <a:spcAft>
                <a:spcPts val="0"/>
              </a:spcAft>
              <a:buNone/>
            </a:pPr>
            <a:r>
              <a:t/>
            </a:r>
            <a:endParaRPr sz="1700">
              <a:solidFill>
                <a:srgbClr val="FFFFFF"/>
              </a:solidFill>
            </a:endParaRPr>
          </a:p>
          <a:p>
            <a:pPr indent="-450850" lvl="0" marL="457200" rtl="0" algn="l">
              <a:lnSpc>
                <a:spcPct val="100000"/>
              </a:lnSpc>
              <a:spcBef>
                <a:spcPts val="0"/>
              </a:spcBef>
              <a:spcAft>
                <a:spcPts val="0"/>
              </a:spcAft>
              <a:buClr>
                <a:srgbClr val="FFFFFF"/>
              </a:buClr>
              <a:buSzPts val="1700"/>
              <a:buChar char="●"/>
            </a:pPr>
            <a:r>
              <a:rPr lang="en-IN" sz="1700">
                <a:solidFill>
                  <a:srgbClr val="FFFFFF"/>
                </a:solidFill>
              </a:rPr>
              <a:t>Compare various features of lyrics and audio data then apply different classification model.</a:t>
            </a:r>
            <a:endParaRPr sz="1700">
              <a:solidFill>
                <a:srgbClr val="FFFFFF"/>
              </a:solidFill>
            </a:endParaRPr>
          </a:p>
          <a:p>
            <a:pPr indent="0" lvl="0" marL="457200" rtl="0" algn="l">
              <a:lnSpc>
                <a:spcPct val="100000"/>
              </a:lnSpc>
              <a:spcBef>
                <a:spcPts val="0"/>
              </a:spcBef>
              <a:spcAft>
                <a:spcPts val="0"/>
              </a:spcAft>
              <a:buNone/>
            </a:pPr>
            <a:r>
              <a:t/>
            </a:r>
            <a:endParaRPr sz="1700">
              <a:solidFill>
                <a:srgbClr val="FFFFFF"/>
              </a:solidFill>
            </a:endParaRPr>
          </a:p>
          <a:p>
            <a:pPr indent="-450850" lvl="0" marL="457200" rtl="0" algn="l">
              <a:lnSpc>
                <a:spcPct val="100000"/>
              </a:lnSpc>
              <a:spcBef>
                <a:spcPts val="0"/>
              </a:spcBef>
              <a:spcAft>
                <a:spcPts val="0"/>
              </a:spcAft>
              <a:buClr>
                <a:srgbClr val="FFFFFF"/>
              </a:buClr>
              <a:buSzPts val="1700"/>
              <a:buChar char="●"/>
            </a:pPr>
            <a:r>
              <a:rPr lang="en-IN" sz="1700">
                <a:solidFill>
                  <a:srgbClr val="FFFFFF"/>
                </a:solidFill>
              </a:rPr>
              <a:t>To classify the music into 4 classes of emotion based on Russell’s V-A model:</a:t>
            </a:r>
            <a:endParaRPr sz="1700">
              <a:solidFill>
                <a:srgbClr val="FFFFFF"/>
              </a:solidFill>
            </a:endParaRPr>
          </a:p>
          <a:p>
            <a:pPr indent="-336550" lvl="0" marL="914400" rtl="0" algn="l">
              <a:lnSpc>
                <a:spcPct val="100000"/>
              </a:lnSpc>
              <a:spcBef>
                <a:spcPts val="0"/>
              </a:spcBef>
              <a:spcAft>
                <a:spcPts val="0"/>
              </a:spcAft>
              <a:buClr>
                <a:srgbClr val="FFFFFF"/>
              </a:buClr>
              <a:buSzPts val="1700"/>
              <a:buAutoNum type="arabicPeriod"/>
            </a:pPr>
            <a:r>
              <a:rPr lang="en-IN" sz="1700">
                <a:solidFill>
                  <a:srgbClr val="FFFFFF"/>
                </a:solidFill>
              </a:rPr>
              <a:t>Sad</a:t>
            </a:r>
            <a:endParaRPr sz="1700">
              <a:solidFill>
                <a:srgbClr val="FFFFFF"/>
              </a:solidFill>
            </a:endParaRPr>
          </a:p>
          <a:p>
            <a:pPr indent="-336550" lvl="0" marL="914400" rtl="0" algn="l">
              <a:lnSpc>
                <a:spcPct val="100000"/>
              </a:lnSpc>
              <a:spcBef>
                <a:spcPts val="0"/>
              </a:spcBef>
              <a:spcAft>
                <a:spcPts val="0"/>
              </a:spcAft>
              <a:buClr>
                <a:srgbClr val="FFFFFF"/>
              </a:buClr>
              <a:buSzPts val="1700"/>
              <a:buAutoNum type="arabicPeriod"/>
            </a:pPr>
            <a:r>
              <a:rPr lang="en-IN" sz="1700">
                <a:solidFill>
                  <a:srgbClr val="FFFFFF"/>
                </a:solidFill>
              </a:rPr>
              <a:t>Angry</a:t>
            </a:r>
            <a:endParaRPr sz="1700">
              <a:solidFill>
                <a:srgbClr val="FFFFFF"/>
              </a:solidFill>
            </a:endParaRPr>
          </a:p>
          <a:p>
            <a:pPr indent="-336550" lvl="0" marL="914400" rtl="0" algn="l">
              <a:lnSpc>
                <a:spcPct val="100000"/>
              </a:lnSpc>
              <a:spcBef>
                <a:spcPts val="0"/>
              </a:spcBef>
              <a:spcAft>
                <a:spcPts val="0"/>
              </a:spcAft>
              <a:buClr>
                <a:srgbClr val="FFFFFF"/>
              </a:buClr>
              <a:buSzPts val="1700"/>
              <a:buAutoNum type="arabicPeriod"/>
            </a:pPr>
            <a:r>
              <a:rPr lang="en-IN" sz="1700">
                <a:solidFill>
                  <a:srgbClr val="FFFFFF"/>
                </a:solidFill>
              </a:rPr>
              <a:t>Happy</a:t>
            </a:r>
            <a:endParaRPr sz="1700">
              <a:solidFill>
                <a:srgbClr val="FFFFFF"/>
              </a:solidFill>
            </a:endParaRPr>
          </a:p>
          <a:p>
            <a:pPr indent="-336550" lvl="0" marL="914400" rtl="0" algn="l">
              <a:lnSpc>
                <a:spcPct val="100000"/>
              </a:lnSpc>
              <a:spcBef>
                <a:spcPts val="0"/>
              </a:spcBef>
              <a:spcAft>
                <a:spcPts val="0"/>
              </a:spcAft>
              <a:buClr>
                <a:srgbClr val="FFFFFF"/>
              </a:buClr>
              <a:buSzPts val="1700"/>
              <a:buAutoNum type="arabicPeriod"/>
            </a:pPr>
            <a:r>
              <a:rPr lang="en-IN" sz="1700">
                <a:solidFill>
                  <a:srgbClr val="FFFFFF"/>
                </a:solidFill>
              </a:rPr>
              <a:t>Relaxed/ Calm</a:t>
            </a:r>
            <a:endParaRPr sz="1700">
              <a:solidFill>
                <a:srgbClr val="FFFFFF"/>
              </a:solidFill>
            </a:endParaRPr>
          </a:p>
          <a:p>
            <a:pPr indent="0" lvl="0" marL="0" rtl="0" algn="l">
              <a:lnSpc>
                <a:spcPct val="100000"/>
              </a:lnSpc>
              <a:spcBef>
                <a:spcPts val="0"/>
              </a:spcBef>
              <a:spcAft>
                <a:spcPts val="0"/>
              </a:spcAft>
              <a:buSzPts val="2800"/>
              <a:buNone/>
            </a:pPr>
            <a:r>
              <a:t/>
            </a:r>
            <a:endParaRPr sz="1700">
              <a:solidFill>
                <a:srgbClr val="FFFFFF"/>
              </a:solidFill>
            </a:endParaRPr>
          </a:p>
          <a:p>
            <a:pPr indent="0" lvl="0" marL="1828800" rtl="0" algn="l">
              <a:lnSpc>
                <a:spcPct val="100000"/>
              </a:lnSpc>
              <a:spcBef>
                <a:spcPts val="0"/>
              </a:spcBef>
              <a:spcAft>
                <a:spcPts val="0"/>
              </a:spcAft>
              <a:buSzPts val="2800"/>
              <a:buNone/>
            </a:pPr>
            <a:r>
              <a:t/>
            </a:r>
            <a:endParaRPr sz="1700">
              <a:solidFill>
                <a:srgbClr val="FFFFFF"/>
              </a:solidFill>
            </a:endParaRPr>
          </a:p>
          <a:p>
            <a:pPr indent="0" lvl="0" marL="1828800" rtl="0" algn="l">
              <a:lnSpc>
                <a:spcPct val="100000"/>
              </a:lnSpc>
              <a:spcBef>
                <a:spcPts val="0"/>
              </a:spcBef>
              <a:spcAft>
                <a:spcPts val="0"/>
              </a:spcAft>
              <a:buSzPts val="2800"/>
              <a:buNone/>
            </a:pPr>
            <a:r>
              <a:t/>
            </a:r>
            <a:endParaRPr sz="2000">
              <a:solidFill>
                <a:srgbClr val="FFFFFF"/>
              </a:solidFill>
            </a:endParaRPr>
          </a:p>
          <a:p>
            <a:pPr indent="0" lvl="0" marL="0" rtl="0" algn="l">
              <a:lnSpc>
                <a:spcPct val="100000"/>
              </a:lnSpc>
              <a:spcBef>
                <a:spcPts val="0"/>
              </a:spcBef>
              <a:spcAft>
                <a:spcPts val="0"/>
              </a:spcAft>
              <a:buSzPts val="2800"/>
              <a:buNone/>
            </a:pPr>
            <a:r>
              <a:t/>
            </a:r>
            <a:endParaRPr>
              <a:solidFill>
                <a:srgbClr val="FFFFFF"/>
              </a:solidFill>
            </a:endParaRPr>
          </a:p>
        </p:txBody>
      </p:sp>
      <p:sp>
        <p:nvSpPr>
          <p:cNvPr id="124" name="Google Shape;124;g99487d9ec6_0_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a91ea892eb_0_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pic>
        <p:nvPicPr>
          <p:cNvPr id="130" name="Google Shape;130;ga91ea892eb_0_46"/>
          <p:cNvPicPr preferRelativeResize="0"/>
          <p:nvPr/>
        </p:nvPicPr>
        <p:blipFill rotWithShape="1">
          <a:blip r:embed="rId3">
            <a:alphaModFix/>
          </a:blip>
          <a:srcRect b="0" l="0" r="0" t="0"/>
          <a:stretch/>
        </p:blipFill>
        <p:spPr>
          <a:xfrm>
            <a:off x="1451500" y="1077875"/>
            <a:ext cx="5934075" cy="3585350"/>
          </a:xfrm>
          <a:prstGeom prst="rect">
            <a:avLst/>
          </a:prstGeom>
          <a:noFill/>
          <a:ln>
            <a:noFill/>
          </a:ln>
        </p:spPr>
      </p:pic>
      <p:sp>
        <p:nvSpPr>
          <p:cNvPr id="131" name="Google Shape;131;ga91ea892eb_0_46"/>
          <p:cNvSpPr txBox="1"/>
          <p:nvPr/>
        </p:nvSpPr>
        <p:spPr>
          <a:xfrm>
            <a:off x="3047900" y="368075"/>
            <a:ext cx="6083400" cy="70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IN" sz="2300" u="none" cap="none" strike="noStrike">
                <a:solidFill>
                  <a:srgbClr val="FFFFFF"/>
                </a:solidFill>
                <a:latin typeface="Arial"/>
                <a:ea typeface="Arial"/>
                <a:cs typeface="Arial"/>
                <a:sym typeface="Arial"/>
              </a:rPr>
              <a:t>Russell's VA Model</a:t>
            </a:r>
            <a:endParaRPr b="0" i="0" sz="23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b379b314df_0_12"/>
          <p:cNvSpPr txBox="1"/>
          <p:nvPr/>
        </p:nvSpPr>
        <p:spPr>
          <a:xfrm>
            <a:off x="1854175" y="199750"/>
            <a:ext cx="5342400" cy="393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2400" u="none" cap="none" strike="noStrike">
                <a:solidFill>
                  <a:srgbClr val="FFFFFF"/>
                </a:solidFill>
                <a:latin typeface="Arial"/>
                <a:ea typeface="Arial"/>
                <a:cs typeface="Arial"/>
                <a:sym typeface="Arial"/>
              </a:rPr>
              <a:t>Architecture Diagra</a:t>
            </a:r>
            <a:r>
              <a:rPr b="1" lang="en-IN" sz="2400">
                <a:solidFill>
                  <a:srgbClr val="FFFFFF"/>
                </a:solidFill>
              </a:rPr>
              <a:t>m</a:t>
            </a:r>
            <a:endParaRPr b="0" i="0" sz="2400" u="none" cap="none" strike="noStrike">
              <a:solidFill>
                <a:srgbClr val="000000"/>
              </a:solidFill>
              <a:latin typeface="Arial"/>
              <a:ea typeface="Arial"/>
              <a:cs typeface="Arial"/>
              <a:sym typeface="Arial"/>
            </a:endParaRPr>
          </a:p>
        </p:txBody>
      </p:sp>
      <p:sp>
        <p:nvSpPr>
          <p:cNvPr id="137" name="Google Shape;137;gb379b314df_0_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pic>
        <p:nvPicPr>
          <p:cNvPr id="138" name="Google Shape;138;gb379b314df_0_12"/>
          <p:cNvPicPr preferRelativeResize="0"/>
          <p:nvPr/>
        </p:nvPicPr>
        <p:blipFill>
          <a:blip r:embed="rId3">
            <a:alphaModFix/>
          </a:blip>
          <a:stretch>
            <a:fillRect/>
          </a:stretch>
        </p:blipFill>
        <p:spPr>
          <a:xfrm>
            <a:off x="372775" y="898150"/>
            <a:ext cx="8398433" cy="37650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aae49b75c4_0_51"/>
          <p:cNvSpPr txBox="1"/>
          <p:nvPr>
            <p:ph type="title"/>
          </p:nvPr>
        </p:nvSpPr>
        <p:spPr>
          <a:xfrm>
            <a:off x="311700" y="118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2400"/>
              <a:t>Challenges Faced</a:t>
            </a:r>
            <a:r>
              <a:rPr lang="en-IN"/>
              <a:t> </a:t>
            </a:r>
            <a:endParaRPr/>
          </a:p>
        </p:txBody>
      </p:sp>
      <p:sp>
        <p:nvSpPr>
          <p:cNvPr id="144" name="Google Shape;144;gaae49b75c4_0_51"/>
          <p:cNvSpPr txBox="1"/>
          <p:nvPr>
            <p:ph idx="1" type="body"/>
          </p:nvPr>
        </p:nvSpPr>
        <p:spPr>
          <a:xfrm>
            <a:off x="311700" y="860475"/>
            <a:ext cx="8520600" cy="380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b="1" lang="en-IN" u="sng">
                <a:solidFill>
                  <a:srgbClr val="FFFFFF"/>
                </a:solidFill>
              </a:rPr>
              <a:t>Construction and collection of data set</a:t>
            </a:r>
            <a:endParaRPr b="1" u="sng">
              <a:solidFill>
                <a:srgbClr val="FFFFFF"/>
              </a:solidFill>
            </a:endParaRPr>
          </a:p>
          <a:p>
            <a:pPr indent="0" lvl="0" marL="457200" rtl="0" algn="l">
              <a:lnSpc>
                <a:spcPct val="115000"/>
              </a:lnSpc>
              <a:spcBef>
                <a:spcPts val="0"/>
              </a:spcBef>
              <a:spcAft>
                <a:spcPts val="0"/>
              </a:spcAft>
              <a:buSzPts val="1800"/>
              <a:buNone/>
            </a:pPr>
            <a:r>
              <a:rPr lang="en-IN">
                <a:solidFill>
                  <a:srgbClr val="FFFFFF"/>
                </a:solidFill>
              </a:rPr>
              <a:t>Audio</a:t>
            </a:r>
            <a:r>
              <a:rPr lang="en-IN">
                <a:solidFill>
                  <a:srgbClr val="FFFFFF"/>
                </a:solidFill>
              </a:rPr>
              <a:t> has a lot of copyright issues so we had to mail many authors of papers for which we didn’t receive any response. Later, used various legal sites to get audio but got various parts of the audio where our accuracy and results weren’t great. Finally, using in-built python API and libraries, we fetched all audios.</a:t>
            </a:r>
            <a:endParaRPr>
              <a:solidFill>
                <a:srgbClr val="FFFFFF"/>
              </a:solidFill>
            </a:endParaRPr>
          </a:p>
          <a:p>
            <a:pPr indent="0" lvl="0" marL="457200" rtl="0" algn="l">
              <a:lnSpc>
                <a:spcPct val="115000"/>
              </a:lnSpc>
              <a:spcBef>
                <a:spcPts val="0"/>
              </a:spcBef>
              <a:spcAft>
                <a:spcPts val="0"/>
              </a:spcAft>
              <a:buSzPts val="1800"/>
              <a:buNone/>
            </a:pPr>
            <a:r>
              <a:t/>
            </a:r>
            <a:endParaRPr b="1" u="sng">
              <a:solidFill>
                <a:srgbClr val="FFFFFF"/>
              </a:solidFill>
            </a:endParaRPr>
          </a:p>
          <a:p>
            <a:pPr indent="0" lvl="0" marL="457200" rtl="0" algn="l">
              <a:lnSpc>
                <a:spcPct val="115000"/>
              </a:lnSpc>
              <a:spcBef>
                <a:spcPts val="0"/>
              </a:spcBef>
              <a:spcAft>
                <a:spcPts val="0"/>
              </a:spcAft>
              <a:buSzPts val="1800"/>
              <a:buNone/>
            </a:pPr>
            <a:r>
              <a:rPr b="1" lang="en-IN" u="sng">
                <a:solidFill>
                  <a:srgbClr val="FFFFFF"/>
                </a:solidFill>
              </a:rPr>
              <a:t>Deciding which features to use, feature engineering and classification model to use</a:t>
            </a:r>
            <a:endParaRPr b="1" u="sng">
              <a:solidFill>
                <a:srgbClr val="FFFFFF"/>
              </a:solidFill>
            </a:endParaRPr>
          </a:p>
          <a:p>
            <a:pPr indent="0" lvl="0" marL="457200" rtl="0" algn="l">
              <a:lnSpc>
                <a:spcPct val="115000"/>
              </a:lnSpc>
              <a:spcBef>
                <a:spcPts val="0"/>
              </a:spcBef>
              <a:spcAft>
                <a:spcPts val="0"/>
              </a:spcAft>
              <a:buSzPts val="1800"/>
              <a:buNone/>
            </a:pPr>
            <a:r>
              <a:rPr lang="en-IN">
                <a:solidFill>
                  <a:srgbClr val="FFFFFF"/>
                </a:solidFill>
              </a:rPr>
              <a:t>Among the plenty of technics and models, we had to choose the ones which gives us maximum accuracy and better results without using the same methods from paper. </a:t>
            </a:r>
            <a:endParaRPr/>
          </a:p>
        </p:txBody>
      </p:sp>
      <p:sp>
        <p:nvSpPr>
          <p:cNvPr id="145" name="Google Shape;145;gaae49b75c4_0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a54588dcd3_2_1"/>
          <p:cNvSpPr txBox="1"/>
          <p:nvPr>
            <p:ph type="ctrTitle"/>
          </p:nvPr>
        </p:nvSpPr>
        <p:spPr>
          <a:xfrm>
            <a:off x="311700" y="95700"/>
            <a:ext cx="8520600" cy="65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2800"/>
              <a:t>Project Flow For Phase II</a:t>
            </a:r>
            <a:endParaRPr b="1" sz="2800"/>
          </a:p>
        </p:txBody>
      </p:sp>
      <p:sp>
        <p:nvSpPr>
          <p:cNvPr id="151" name="Google Shape;151;ga54588dcd3_2_1"/>
          <p:cNvSpPr txBox="1"/>
          <p:nvPr>
            <p:ph idx="1" type="subTitle"/>
          </p:nvPr>
        </p:nvSpPr>
        <p:spPr>
          <a:xfrm>
            <a:off x="311700" y="751500"/>
            <a:ext cx="8520600" cy="407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1700">
                <a:solidFill>
                  <a:schemeClr val="dk1"/>
                </a:solidFill>
              </a:rPr>
              <a:t>Obtain Audio Dataset :</a:t>
            </a:r>
            <a:endParaRPr sz="1700">
              <a:solidFill>
                <a:schemeClr val="dk1"/>
              </a:solidFill>
            </a:endParaRPr>
          </a:p>
          <a:p>
            <a:pPr indent="-336550" lvl="0" marL="457200" rtl="0" algn="l">
              <a:spcBef>
                <a:spcPts val="0"/>
              </a:spcBef>
              <a:spcAft>
                <a:spcPts val="0"/>
              </a:spcAft>
              <a:buClr>
                <a:schemeClr val="dk1"/>
              </a:buClr>
              <a:buSzPts val="1700"/>
              <a:buChar char="●"/>
            </a:pPr>
            <a:r>
              <a:rPr lang="en-IN" sz="1700">
                <a:solidFill>
                  <a:schemeClr val="dk1"/>
                </a:solidFill>
              </a:rPr>
              <a:t>Using Deezer API and librosa  </a:t>
            </a:r>
            <a:endParaRPr sz="1700">
              <a:solidFill>
                <a:schemeClr val="dk1"/>
              </a:solidFill>
            </a:endParaRPr>
          </a:p>
          <a:p>
            <a:pPr indent="0" lvl="0" marL="0" rtl="0" algn="l">
              <a:lnSpc>
                <a:spcPct val="100000"/>
              </a:lnSpc>
              <a:spcBef>
                <a:spcPts val="0"/>
              </a:spcBef>
              <a:spcAft>
                <a:spcPts val="0"/>
              </a:spcAft>
              <a:buSzPts val="2800"/>
              <a:buNone/>
            </a:pPr>
            <a:r>
              <a:t/>
            </a:r>
            <a:endParaRPr sz="1700">
              <a:solidFill>
                <a:schemeClr val="dk1"/>
              </a:solidFill>
            </a:endParaRPr>
          </a:p>
          <a:p>
            <a:pPr indent="0" lvl="0" marL="0" rtl="0" algn="l">
              <a:lnSpc>
                <a:spcPct val="100000"/>
              </a:lnSpc>
              <a:spcBef>
                <a:spcPts val="0"/>
              </a:spcBef>
              <a:spcAft>
                <a:spcPts val="0"/>
              </a:spcAft>
              <a:buSzPts val="2800"/>
              <a:buNone/>
            </a:pPr>
            <a:r>
              <a:rPr lang="en-IN" sz="1700">
                <a:solidFill>
                  <a:schemeClr val="dk1"/>
                </a:solidFill>
              </a:rPr>
              <a:t>Features to be extracted : </a:t>
            </a:r>
            <a:endParaRPr sz="1700">
              <a:solidFill>
                <a:schemeClr val="dk1"/>
              </a:solidFill>
            </a:endParaRPr>
          </a:p>
          <a:p>
            <a:pPr indent="0" lvl="0" marL="0" rtl="0" algn="l">
              <a:lnSpc>
                <a:spcPct val="100000"/>
              </a:lnSpc>
              <a:spcBef>
                <a:spcPts val="0"/>
              </a:spcBef>
              <a:spcAft>
                <a:spcPts val="0"/>
              </a:spcAft>
              <a:buSzPts val="2800"/>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IN" sz="1700">
                <a:solidFill>
                  <a:schemeClr val="dk1"/>
                </a:solidFill>
              </a:rPr>
              <a:t>Audio Effects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IN" sz="1700">
                <a:solidFill>
                  <a:schemeClr val="dk1"/>
                </a:solidFill>
              </a:rPr>
              <a:t>Spectral features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IN" sz="1700">
                <a:solidFill>
                  <a:schemeClr val="dk1"/>
                </a:solidFill>
              </a:rPr>
              <a:t>Temporal features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IN" sz="1700">
                <a:solidFill>
                  <a:schemeClr val="dk1"/>
                </a:solidFill>
              </a:rPr>
              <a:t>Rhythmic features</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IN" sz="1700">
                <a:solidFill>
                  <a:schemeClr val="dk1"/>
                </a:solidFill>
              </a:rPr>
              <a:t>Core IO and DSP</a:t>
            </a:r>
            <a:endParaRPr sz="1400">
              <a:solidFill>
                <a:srgbClr val="000000"/>
              </a:solidFill>
              <a:latin typeface="Georgia"/>
              <a:ea typeface="Georgia"/>
              <a:cs typeface="Georgia"/>
              <a:sym typeface="Georgia"/>
            </a:endParaRPr>
          </a:p>
          <a:p>
            <a:pPr indent="-336550" lvl="0" marL="457200" rtl="0" algn="l">
              <a:lnSpc>
                <a:spcPct val="100000"/>
              </a:lnSpc>
              <a:spcBef>
                <a:spcPts val="0"/>
              </a:spcBef>
              <a:spcAft>
                <a:spcPts val="0"/>
              </a:spcAft>
              <a:buClr>
                <a:schemeClr val="dk1"/>
              </a:buClr>
              <a:buSzPts val="1700"/>
              <a:buChar char="●"/>
            </a:pPr>
            <a:r>
              <a:rPr lang="en-IN" sz="1700">
                <a:solidFill>
                  <a:schemeClr val="dk1"/>
                </a:solidFill>
              </a:rPr>
              <a:t>Feature </a:t>
            </a:r>
            <a:r>
              <a:rPr lang="en-IN" sz="1700">
                <a:solidFill>
                  <a:schemeClr val="dk1"/>
                </a:solidFill>
              </a:rPr>
              <a:t>Manipulation</a:t>
            </a:r>
            <a:r>
              <a:rPr lang="en-IN" sz="1700">
                <a:solidFill>
                  <a:schemeClr val="dk1"/>
                </a:solidFill>
              </a:rPr>
              <a:t> </a:t>
            </a:r>
            <a:endParaRPr sz="1700">
              <a:solidFill>
                <a:schemeClr val="dk1"/>
              </a:solidFill>
            </a:endParaRPr>
          </a:p>
          <a:p>
            <a:pPr indent="0" lvl="0" marL="0" rtl="0" algn="l">
              <a:spcBef>
                <a:spcPts val="0"/>
              </a:spcBef>
              <a:spcAft>
                <a:spcPts val="0"/>
              </a:spcAft>
              <a:buClr>
                <a:srgbClr val="000000"/>
              </a:buClr>
              <a:buSzPts val="1800"/>
              <a:buFont typeface="Arial"/>
              <a:buNone/>
            </a:pPr>
            <a:r>
              <a:t/>
            </a:r>
            <a:endParaRPr sz="1800">
              <a:solidFill>
                <a:schemeClr val="dk1"/>
              </a:solidFill>
            </a:endParaRPr>
          </a:p>
          <a:p>
            <a:pPr indent="0" lvl="0" marL="0" rtl="0" algn="l">
              <a:spcBef>
                <a:spcPts val="0"/>
              </a:spcBef>
              <a:spcAft>
                <a:spcPts val="0"/>
              </a:spcAft>
              <a:buClr>
                <a:srgbClr val="000000"/>
              </a:buClr>
              <a:buSzPts val="1800"/>
              <a:buFont typeface="Arial"/>
              <a:buNone/>
            </a:pPr>
            <a:r>
              <a:rPr lang="en-IN" sz="1800">
                <a:solidFill>
                  <a:schemeClr val="dk1"/>
                </a:solidFill>
              </a:rPr>
              <a:t>Models used:</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SVM</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LSTM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CNN</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0" lvl="0" marL="457200" rtl="0" algn="l">
              <a:lnSpc>
                <a:spcPct val="100000"/>
              </a:lnSpc>
              <a:spcBef>
                <a:spcPts val="0"/>
              </a:spcBef>
              <a:spcAft>
                <a:spcPts val="0"/>
              </a:spcAft>
              <a:buSzPts val="2800"/>
              <a:buNone/>
            </a:pPr>
            <a:r>
              <a:t/>
            </a:r>
            <a:endParaRPr sz="1700">
              <a:solidFill>
                <a:schemeClr val="dk1"/>
              </a:solidFill>
            </a:endParaRPr>
          </a:p>
          <a:p>
            <a:pPr indent="0" lvl="0" marL="457200" rtl="0" algn="l">
              <a:lnSpc>
                <a:spcPct val="100000"/>
              </a:lnSpc>
              <a:spcBef>
                <a:spcPts val="0"/>
              </a:spcBef>
              <a:spcAft>
                <a:spcPts val="0"/>
              </a:spcAft>
              <a:buSzPts val="2800"/>
              <a:buNone/>
            </a:pPr>
            <a:r>
              <a:rPr lang="en-IN" sz="1700">
                <a:solidFill>
                  <a:schemeClr val="dk1"/>
                </a:solidFill>
              </a:rPr>
              <a:t> </a:t>
            </a:r>
            <a:endParaRPr sz="1700">
              <a:solidFill>
                <a:schemeClr val="dk1"/>
              </a:solidFill>
            </a:endParaRPr>
          </a:p>
        </p:txBody>
      </p:sp>
      <p:sp>
        <p:nvSpPr>
          <p:cNvPr id="152" name="Google Shape;152;ga54588dcd3_2_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aae49b75c4_0_999"/>
          <p:cNvSpPr txBox="1"/>
          <p:nvPr>
            <p:ph type="title"/>
          </p:nvPr>
        </p:nvSpPr>
        <p:spPr>
          <a:xfrm>
            <a:off x="311700" y="212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a:t>Web Scraping Module </a:t>
            </a:r>
            <a:endParaRPr/>
          </a:p>
        </p:txBody>
      </p:sp>
      <p:sp>
        <p:nvSpPr>
          <p:cNvPr id="158" name="Google Shape;158;gaae49b75c4_0_999"/>
          <p:cNvSpPr txBox="1"/>
          <p:nvPr>
            <p:ph idx="1" type="body"/>
          </p:nvPr>
        </p:nvSpPr>
        <p:spPr>
          <a:xfrm>
            <a:off x="464100" y="1020313"/>
            <a:ext cx="8520600" cy="3701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IN">
                <a:solidFill>
                  <a:srgbClr val="FFFFFF"/>
                </a:solidFill>
              </a:rPr>
              <a:t>In this approach, the initial data set was taken from https://github.com/deezer/deezer\_mood\_detection\_dataset. </a:t>
            </a:r>
            <a:endParaRPr>
              <a:solidFill>
                <a:srgbClr val="FFFFFF"/>
              </a:solidFill>
            </a:endParaRPr>
          </a:p>
          <a:p>
            <a:pPr indent="0" lvl="0" marL="457200" rtl="0" algn="l">
              <a:lnSpc>
                <a:spcPct val="115000"/>
              </a:lnSpc>
              <a:spcBef>
                <a:spcPts val="0"/>
              </a:spcBef>
              <a:spcAft>
                <a:spcPts val="0"/>
              </a:spcAft>
              <a:buSzPts val="1800"/>
              <a:buNone/>
            </a:pPr>
            <a:r>
              <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IN">
                <a:solidFill>
                  <a:srgbClr val="FFFFFF"/>
                </a:solidFill>
              </a:rPr>
              <a:t>Input:  Deezer ID of the song as mentioned in excel.</a:t>
            </a:r>
            <a:endParaRPr>
              <a:solidFill>
                <a:srgbClr val="FFFFFF"/>
              </a:solidFill>
            </a:endParaRPr>
          </a:p>
          <a:p>
            <a:pPr indent="0" lvl="0" marL="0" rtl="0" algn="l">
              <a:lnSpc>
                <a:spcPct val="115000"/>
              </a:lnSpc>
              <a:spcBef>
                <a:spcPts val="0"/>
              </a:spcBef>
              <a:spcAft>
                <a:spcPts val="0"/>
              </a:spcAft>
              <a:buSzPts val="1800"/>
              <a:buNone/>
            </a:pPr>
            <a:r>
              <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IN">
                <a:solidFill>
                  <a:srgbClr val="FFFFFF"/>
                </a:solidFill>
              </a:rPr>
              <a:t>Process: a API query will be created as a request and the audio will be scrapped from the response.</a:t>
            </a:r>
            <a:endParaRPr>
              <a:solidFill>
                <a:srgbClr val="FFFFFF"/>
              </a:solidFill>
            </a:endParaRPr>
          </a:p>
          <a:p>
            <a:pPr indent="0" lvl="0" marL="457200" rtl="0" algn="l">
              <a:lnSpc>
                <a:spcPct val="115000"/>
              </a:lnSpc>
              <a:spcBef>
                <a:spcPts val="0"/>
              </a:spcBef>
              <a:spcAft>
                <a:spcPts val="0"/>
              </a:spcAft>
              <a:buSzPts val="1800"/>
              <a:buNone/>
            </a:pPr>
            <a:r>
              <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IN">
                <a:solidFill>
                  <a:srgbClr val="FFFFFF"/>
                </a:solidFill>
              </a:rPr>
              <a:t>Output: Audio of the song stored in the separate file.</a:t>
            </a:r>
            <a:endParaRPr>
              <a:solidFill>
                <a:srgbClr val="FFFFFF"/>
              </a:solidFill>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sp>
        <p:nvSpPr>
          <p:cNvPr id="159" name="Google Shape;159;gaae49b75c4_0_9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ccb4b461ba_1_0"/>
          <p:cNvSpPr txBox="1"/>
          <p:nvPr>
            <p:ph type="title"/>
          </p:nvPr>
        </p:nvSpPr>
        <p:spPr>
          <a:xfrm>
            <a:off x="311700" y="279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t>Code Snippet </a:t>
            </a:r>
            <a:endParaRPr/>
          </a:p>
        </p:txBody>
      </p:sp>
      <p:sp>
        <p:nvSpPr>
          <p:cNvPr id="165" name="Google Shape;165;gccb4b461ba_1_0"/>
          <p:cNvSpPr txBox="1"/>
          <p:nvPr>
            <p:ph idx="1" type="body"/>
          </p:nvPr>
        </p:nvSpPr>
        <p:spPr>
          <a:xfrm>
            <a:off x="311700" y="933501"/>
            <a:ext cx="8520600" cy="3729600"/>
          </a:xfrm>
          <a:prstGeom prst="rect">
            <a:avLst/>
          </a:prstGeom>
        </p:spPr>
        <p:txBody>
          <a:bodyPr anchorCtr="0" anchor="t" bIns="91425" lIns="91425" spcFirstLastPara="1" rIns="91425" wrap="square" tIns="91425">
            <a:noAutofit/>
          </a:bodyPr>
          <a:lstStyle/>
          <a:p>
            <a:pPr indent="0" lvl="0" marL="0" rtl="0" algn="l">
              <a:lnSpc>
                <a:spcPct val="131250"/>
              </a:lnSpc>
              <a:spcBef>
                <a:spcPts val="0"/>
              </a:spcBef>
              <a:spcAft>
                <a:spcPts val="0"/>
              </a:spcAft>
              <a:buNone/>
            </a:pPr>
            <a:r>
              <a:rPr lang="en-IN" sz="1400">
                <a:solidFill>
                  <a:srgbClr val="FFFFFF"/>
                </a:solidFill>
              </a:rPr>
              <a:t>for rowNumber in range(1,10247):</a:t>
            </a:r>
            <a:endParaRPr sz="1400">
              <a:solidFill>
                <a:srgbClr val="FFFFFF"/>
              </a:solidFill>
            </a:endParaRPr>
          </a:p>
          <a:p>
            <a:pPr indent="0" lvl="0" marL="0" rtl="0" algn="l">
              <a:lnSpc>
                <a:spcPct val="131250"/>
              </a:lnSpc>
              <a:spcBef>
                <a:spcPts val="0"/>
              </a:spcBef>
              <a:spcAft>
                <a:spcPts val="0"/>
              </a:spcAft>
              <a:buNone/>
            </a:pPr>
            <a:r>
              <a:rPr lang="en-IN" sz="1400">
                <a:solidFill>
                  <a:srgbClr val="FFFFFF"/>
                </a:solidFill>
              </a:rPr>
              <a:t>    deezer = str(ws.cell(row=rowNumber,column=1).value)</a:t>
            </a:r>
            <a:endParaRPr sz="1400">
              <a:solidFill>
                <a:srgbClr val="FFFFFF"/>
              </a:solidFill>
            </a:endParaRPr>
          </a:p>
          <a:p>
            <a:pPr indent="0" lvl="0" marL="0" rtl="0" algn="l">
              <a:lnSpc>
                <a:spcPct val="131250"/>
              </a:lnSpc>
              <a:spcBef>
                <a:spcPts val="0"/>
              </a:spcBef>
              <a:spcAft>
                <a:spcPts val="0"/>
              </a:spcAft>
              <a:buNone/>
            </a:pPr>
            <a:r>
              <a:rPr lang="en-IN" sz="1400">
                <a:solidFill>
                  <a:srgbClr val="FFFFFF"/>
                </a:solidFill>
              </a:rPr>
              <a:t>    deezer = str(int(float(deezer)))</a:t>
            </a:r>
            <a:endParaRPr sz="1400">
              <a:solidFill>
                <a:srgbClr val="FFFFFF"/>
              </a:solidFill>
            </a:endParaRPr>
          </a:p>
          <a:p>
            <a:pPr indent="0" lvl="0" marL="0" rtl="0" algn="l">
              <a:lnSpc>
                <a:spcPct val="131250"/>
              </a:lnSpc>
              <a:spcBef>
                <a:spcPts val="0"/>
              </a:spcBef>
              <a:spcAft>
                <a:spcPts val="0"/>
              </a:spcAft>
              <a:buNone/>
            </a:pPr>
            <a:r>
              <a:rPr lang="en-IN" sz="1400">
                <a:solidFill>
                  <a:srgbClr val="FFFFFF"/>
                </a:solidFill>
              </a:rPr>
              <a:t>    URL = "https://api.deezer.com/track/"+deezer</a:t>
            </a:r>
            <a:endParaRPr sz="1400">
              <a:solidFill>
                <a:srgbClr val="FFFFFF"/>
              </a:solidFill>
            </a:endParaRPr>
          </a:p>
          <a:p>
            <a:pPr indent="0" lvl="0" marL="0" rtl="0" algn="l">
              <a:lnSpc>
                <a:spcPct val="131250"/>
              </a:lnSpc>
              <a:spcBef>
                <a:spcPts val="0"/>
              </a:spcBef>
              <a:spcAft>
                <a:spcPts val="0"/>
              </a:spcAft>
              <a:buNone/>
            </a:pPr>
            <a:r>
              <a:rPr lang="en-IN" sz="1400">
                <a:solidFill>
                  <a:srgbClr val="FFFFFF"/>
                </a:solidFill>
              </a:rPr>
              <a:t>    r = requests.get(url = URL)</a:t>
            </a:r>
            <a:endParaRPr sz="1400">
              <a:solidFill>
                <a:srgbClr val="FFFFFF"/>
              </a:solidFill>
            </a:endParaRPr>
          </a:p>
          <a:p>
            <a:pPr indent="0" lvl="0" marL="0" rtl="0" algn="l">
              <a:lnSpc>
                <a:spcPct val="131250"/>
              </a:lnSpc>
              <a:spcBef>
                <a:spcPts val="0"/>
              </a:spcBef>
              <a:spcAft>
                <a:spcPts val="0"/>
              </a:spcAft>
              <a:buNone/>
            </a:pPr>
            <a:r>
              <a:rPr lang="en-IN" sz="1400">
                <a:solidFill>
                  <a:srgbClr val="FFFFFF"/>
                </a:solidFill>
              </a:rPr>
              <a:t>    te = r.json()</a:t>
            </a:r>
            <a:endParaRPr sz="1400">
              <a:solidFill>
                <a:srgbClr val="FFFFFF"/>
              </a:solidFill>
            </a:endParaRPr>
          </a:p>
          <a:p>
            <a:pPr indent="0" lvl="0" marL="0" rtl="0" algn="l">
              <a:lnSpc>
                <a:spcPct val="131250"/>
              </a:lnSpc>
              <a:spcBef>
                <a:spcPts val="0"/>
              </a:spcBef>
              <a:spcAft>
                <a:spcPts val="0"/>
              </a:spcAft>
              <a:buNone/>
            </a:pPr>
            <a:r>
              <a:rPr lang="en-IN" sz="1400">
                <a:solidFill>
                  <a:srgbClr val="FFFFFF"/>
                </a:solidFill>
              </a:rPr>
              <a:t>    mp3 = te['preview']</a:t>
            </a:r>
            <a:endParaRPr sz="1400">
              <a:solidFill>
                <a:srgbClr val="FFFFFF"/>
              </a:solidFill>
            </a:endParaRPr>
          </a:p>
          <a:p>
            <a:pPr indent="0" lvl="0" marL="0" rtl="0" algn="l">
              <a:lnSpc>
                <a:spcPct val="131250"/>
              </a:lnSpc>
              <a:spcBef>
                <a:spcPts val="0"/>
              </a:spcBef>
              <a:spcAft>
                <a:spcPts val="0"/>
              </a:spcAft>
              <a:buNone/>
            </a:pPr>
            <a:r>
              <a:rPr lang="en-IN" sz="1400">
                <a:solidFill>
                  <a:srgbClr val="FFFFFF"/>
                </a:solidFill>
              </a:rPr>
              <a:t>    if(mp3!=""):</a:t>
            </a:r>
            <a:endParaRPr sz="1400">
              <a:solidFill>
                <a:srgbClr val="FFFFFF"/>
              </a:solidFill>
            </a:endParaRPr>
          </a:p>
          <a:p>
            <a:pPr indent="0" lvl="0" marL="0" rtl="0" algn="l">
              <a:lnSpc>
                <a:spcPct val="131250"/>
              </a:lnSpc>
              <a:spcBef>
                <a:spcPts val="0"/>
              </a:spcBef>
              <a:spcAft>
                <a:spcPts val="0"/>
              </a:spcAft>
              <a:buNone/>
            </a:pPr>
            <a:r>
              <a:rPr lang="en-IN" sz="1400">
                <a:solidFill>
                  <a:srgbClr val="FFFFFF"/>
                </a:solidFill>
              </a:rPr>
              <a:t>        r = requests.get(mp3)</a:t>
            </a:r>
            <a:endParaRPr sz="1400">
              <a:solidFill>
                <a:srgbClr val="FFFFFF"/>
              </a:solidFill>
            </a:endParaRPr>
          </a:p>
          <a:p>
            <a:pPr indent="0" lvl="0" marL="0" rtl="0" algn="l">
              <a:lnSpc>
                <a:spcPct val="131250"/>
              </a:lnSpc>
              <a:spcBef>
                <a:spcPts val="0"/>
              </a:spcBef>
              <a:spcAft>
                <a:spcPts val="0"/>
              </a:spcAft>
              <a:buNone/>
            </a:pPr>
            <a:r>
              <a:rPr lang="en-IN" sz="1400">
                <a:solidFill>
                  <a:srgbClr val="FFFFFF"/>
                </a:solidFill>
              </a:rPr>
              <a:t>        filename = deezer+".mp3"</a:t>
            </a:r>
            <a:endParaRPr sz="1400">
              <a:solidFill>
                <a:srgbClr val="FFFFFF"/>
              </a:solidFill>
            </a:endParaRPr>
          </a:p>
          <a:p>
            <a:pPr indent="0" lvl="0" marL="0" rtl="0" algn="l">
              <a:lnSpc>
                <a:spcPct val="131250"/>
              </a:lnSpc>
              <a:spcBef>
                <a:spcPts val="0"/>
              </a:spcBef>
              <a:spcAft>
                <a:spcPts val="0"/>
              </a:spcAft>
              <a:buNone/>
            </a:pPr>
            <a:r>
              <a:rPr lang="en-IN" sz="1400">
                <a:solidFill>
                  <a:srgbClr val="FFFFFF"/>
                </a:solidFill>
              </a:rPr>
              <a:t>        path = 'path'+filename </a:t>
            </a:r>
            <a:endParaRPr sz="1400">
              <a:solidFill>
                <a:srgbClr val="FFFFFF"/>
              </a:solidFill>
            </a:endParaRPr>
          </a:p>
          <a:p>
            <a:pPr indent="0" lvl="0" marL="0" rtl="0" algn="l">
              <a:lnSpc>
                <a:spcPct val="131250"/>
              </a:lnSpc>
              <a:spcBef>
                <a:spcPts val="0"/>
              </a:spcBef>
              <a:spcAft>
                <a:spcPts val="0"/>
              </a:spcAft>
              <a:buNone/>
            </a:pPr>
            <a:r>
              <a:rPr lang="en-IN" sz="1400">
                <a:solidFill>
                  <a:srgbClr val="FFFFFF"/>
                </a:solidFill>
              </a:rPr>
              <a:t>        with open(path,'wb') as f: </a:t>
            </a:r>
            <a:endParaRPr sz="1400">
              <a:solidFill>
                <a:srgbClr val="FFFFFF"/>
              </a:solidFill>
            </a:endParaRPr>
          </a:p>
          <a:p>
            <a:pPr indent="0" lvl="0" marL="0" rtl="0" algn="l">
              <a:lnSpc>
                <a:spcPct val="131250"/>
              </a:lnSpc>
              <a:spcBef>
                <a:spcPts val="0"/>
              </a:spcBef>
              <a:spcAft>
                <a:spcPts val="0"/>
              </a:spcAft>
              <a:buNone/>
            </a:pPr>
            <a:r>
              <a:rPr lang="en-IN" sz="1400">
                <a:solidFill>
                  <a:srgbClr val="FFFFFF"/>
                </a:solidFill>
              </a:rPr>
              <a:t>            f.write(r.content)</a:t>
            </a:r>
            <a:endParaRPr sz="1400">
              <a:solidFill>
                <a:srgbClr val="FFFFFF"/>
              </a:solidFill>
            </a:endParaRPr>
          </a:p>
          <a:p>
            <a:pPr indent="0" lvl="0" marL="0" rtl="0" algn="l">
              <a:spcBef>
                <a:spcPts val="0"/>
              </a:spcBef>
              <a:spcAft>
                <a:spcPts val="0"/>
              </a:spcAft>
              <a:buNone/>
            </a:pPr>
            <a:r>
              <a:t/>
            </a:r>
            <a:endParaRPr sz="2000">
              <a:solidFill>
                <a:srgbClr val="FFFFFF"/>
              </a:solidFill>
            </a:endParaRPr>
          </a:p>
        </p:txBody>
      </p:sp>
      <p:sp>
        <p:nvSpPr>
          <p:cNvPr id="166" name="Google Shape;166;gccb4b461ba_1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ccb4b461ba_1_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t>Output of web scraping </a:t>
            </a:r>
            <a:endParaRPr/>
          </a:p>
        </p:txBody>
      </p:sp>
      <p:sp>
        <p:nvSpPr>
          <p:cNvPr id="172" name="Google Shape;172;gccb4b461ba_1_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pic>
        <p:nvPicPr>
          <p:cNvPr id="173" name="Google Shape;173;gccb4b461ba_1_53"/>
          <p:cNvPicPr preferRelativeResize="0"/>
          <p:nvPr/>
        </p:nvPicPr>
        <p:blipFill>
          <a:blip r:embed="rId3">
            <a:alphaModFix/>
          </a:blip>
          <a:stretch>
            <a:fillRect/>
          </a:stretch>
        </p:blipFill>
        <p:spPr>
          <a:xfrm>
            <a:off x="660325" y="1170125"/>
            <a:ext cx="8020212" cy="33406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7" name="Shape 177"/>
        <p:cNvGrpSpPr/>
        <p:nvPr/>
      </p:nvGrpSpPr>
      <p:grpSpPr>
        <a:xfrm>
          <a:off x="0" y="0"/>
          <a:ext cx="0" cy="0"/>
          <a:chOff x="0" y="0"/>
          <a:chExt cx="0" cy="0"/>
        </a:xfrm>
      </p:grpSpPr>
      <p:sp>
        <p:nvSpPr>
          <p:cNvPr id="178" name="Google Shape;178;gaae49b75c4_0_1006"/>
          <p:cNvSpPr txBox="1"/>
          <p:nvPr>
            <p:ph type="title"/>
          </p:nvPr>
        </p:nvSpPr>
        <p:spPr>
          <a:xfrm>
            <a:off x="311700" y="279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t>Visualization of audio data </a:t>
            </a:r>
            <a:endParaRPr/>
          </a:p>
        </p:txBody>
      </p:sp>
      <p:sp>
        <p:nvSpPr>
          <p:cNvPr id="179" name="Google Shape;179;gaae49b75c4_0_1006"/>
          <p:cNvSpPr txBox="1"/>
          <p:nvPr>
            <p:ph idx="1" type="body"/>
          </p:nvPr>
        </p:nvSpPr>
        <p:spPr>
          <a:xfrm>
            <a:off x="311700" y="1000075"/>
            <a:ext cx="8520600" cy="3663300"/>
          </a:xfrm>
          <a:prstGeom prst="rect">
            <a:avLst/>
          </a:prstGeom>
        </p:spPr>
        <p:txBody>
          <a:bodyPr anchorCtr="0" anchor="t" bIns="91425" lIns="91425" spcFirstLastPara="1" rIns="91425" wrap="square" tIns="91425">
            <a:noAutofit/>
          </a:bodyPr>
          <a:lstStyle/>
          <a:p>
            <a:pPr indent="-342900" lvl="0" marL="457200" marR="190500" rtl="0" algn="l">
              <a:lnSpc>
                <a:spcPct val="100000"/>
              </a:lnSpc>
              <a:spcBef>
                <a:spcPts val="0"/>
              </a:spcBef>
              <a:spcAft>
                <a:spcPts val="0"/>
              </a:spcAft>
              <a:buClr>
                <a:schemeClr val="dk1"/>
              </a:buClr>
              <a:buSzPts val="1800"/>
              <a:buChar char="➢"/>
            </a:pPr>
            <a:r>
              <a:rPr lang="en-IN">
                <a:solidFill>
                  <a:schemeClr val="dk1"/>
                </a:solidFill>
              </a:rPr>
              <a:t>Spectrogram</a:t>
            </a:r>
            <a:endParaRPr>
              <a:solidFill>
                <a:schemeClr val="dk1"/>
              </a:solidFill>
            </a:endParaRPr>
          </a:p>
          <a:p>
            <a:pPr indent="-342900" lvl="0" marL="457200" marR="190500" rtl="0" algn="l">
              <a:lnSpc>
                <a:spcPct val="100000"/>
              </a:lnSpc>
              <a:spcBef>
                <a:spcPts val="0"/>
              </a:spcBef>
              <a:spcAft>
                <a:spcPts val="0"/>
              </a:spcAft>
              <a:buClr>
                <a:schemeClr val="dk1"/>
              </a:buClr>
              <a:buSzPts val="1800"/>
              <a:buChar char="➢"/>
            </a:pPr>
            <a:r>
              <a:rPr lang="en-IN">
                <a:solidFill>
                  <a:schemeClr val="dk1"/>
                </a:solidFill>
              </a:rPr>
              <a:t>MFCC </a:t>
            </a:r>
            <a:endParaRPr>
              <a:solidFill>
                <a:schemeClr val="dk1"/>
              </a:solidFill>
            </a:endParaRPr>
          </a:p>
          <a:p>
            <a:pPr indent="-342900" lvl="0" marL="457200" marR="190500" rtl="0" algn="l">
              <a:lnSpc>
                <a:spcPct val="100000"/>
              </a:lnSpc>
              <a:spcBef>
                <a:spcPts val="600"/>
              </a:spcBef>
              <a:spcAft>
                <a:spcPts val="0"/>
              </a:spcAft>
              <a:buClr>
                <a:schemeClr val="dk1"/>
              </a:buClr>
              <a:buSzPts val="1800"/>
              <a:buChar char="➢"/>
            </a:pPr>
            <a:r>
              <a:rPr lang="en-IN">
                <a:solidFill>
                  <a:schemeClr val="dk1"/>
                </a:solidFill>
              </a:rPr>
              <a:t>Melspectrogram </a:t>
            </a:r>
            <a:endParaRPr>
              <a:solidFill>
                <a:schemeClr val="dk1"/>
              </a:solidFill>
            </a:endParaRPr>
          </a:p>
          <a:p>
            <a:pPr indent="-342900" lvl="0" marL="457200" marR="190500" rtl="0" algn="l">
              <a:lnSpc>
                <a:spcPct val="100000"/>
              </a:lnSpc>
              <a:spcBef>
                <a:spcPts val="600"/>
              </a:spcBef>
              <a:spcAft>
                <a:spcPts val="0"/>
              </a:spcAft>
              <a:buClr>
                <a:schemeClr val="dk1"/>
              </a:buClr>
              <a:buSzPts val="1800"/>
              <a:buChar char="➢"/>
            </a:pPr>
            <a:r>
              <a:rPr lang="en-IN">
                <a:solidFill>
                  <a:schemeClr val="dk1"/>
                </a:solidFill>
              </a:rPr>
              <a:t>Frequency Domain </a:t>
            </a:r>
            <a:endParaRPr>
              <a:solidFill>
                <a:schemeClr val="dk1"/>
              </a:solidFill>
            </a:endParaRPr>
          </a:p>
          <a:p>
            <a:pPr indent="-342900" lvl="1" marL="914400" marR="190500" rtl="0" algn="l">
              <a:lnSpc>
                <a:spcPct val="100000"/>
              </a:lnSpc>
              <a:spcBef>
                <a:spcPts val="600"/>
              </a:spcBef>
              <a:spcAft>
                <a:spcPts val="0"/>
              </a:spcAft>
              <a:buClr>
                <a:schemeClr val="dk1"/>
              </a:buClr>
              <a:buSzPts val="1800"/>
              <a:buChar char="○"/>
            </a:pPr>
            <a:r>
              <a:rPr lang="en-IN" sz="1800">
                <a:solidFill>
                  <a:schemeClr val="dk1"/>
                </a:solidFill>
              </a:rPr>
              <a:t>Band Energy Ratio (BER)</a:t>
            </a:r>
            <a:endParaRPr sz="1800">
              <a:solidFill>
                <a:schemeClr val="dk1"/>
              </a:solidFill>
            </a:endParaRPr>
          </a:p>
          <a:p>
            <a:pPr indent="-342900" lvl="1" marL="914400" marR="190500" rtl="0" algn="l">
              <a:lnSpc>
                <a:spcPct val="100000"/>
              </a:lnSpc>
              <a:spcBef>
                <a:spcPts val="600"/>
              </a:spcBef>
              <a:spcAft>
                <a:spcPts val="0"/>
              </a:spcAft>
              <a:buClr>
                <a:schemeClr val="dk1"/>
              </a:buClr>
              <a:buSzPts val="1800"/>
              <a:buChar char="○"/>
            </a:pPr>
            <a:r>
              <a:rPr lang="en-IN" sz="1800">
                <a:solidFill>
                  <a:schemeClr val="dk1"/>
                </a:solidFill>
              </a:rPr>
              <a:t>Spectral bandwidth </a:t>
            </a:r>
            <a:endParaRPr sz="1800">
              <a:solidFill>
                <a:schemeClr val="dk1"/>
              </a:solidFill>
            </a:endParaRPr>
          </a:p>
          <a:p>
            <a:pPr indent="-342900" lvl="1" marL="914400" marR="190500" rtl="0" algn="l">
              <a:lnSpc>
                <a:spcPct val="100000"/>
              </a:lnSpc>
              <a:spcBef>
                <a:spcPts val="600"/>
              </a:spcBef>
              <a:spcAft>
                <a:spcPts val="0"/>
              </a:spcAft>
              <a:buClr>
                <a:schemeClr val="dk1"/>
              </a:buClr>
              <a:buSzPts val="1800"/>
              <a:buChar char="○"/>
            </a:pPr>
            <a:r>
              <a:rPr lang="en-IN" sz="1800">
                <a:solidFill>
                  <a:schemeClr val="dk1"/>
                </a:solidFill>
              </a:rPr>
              <a:t>Spectral Centroid </a:t>
            </a:r>
            <a:endParaRPr>
              <a:solidFill>
                <a:schemeClr val="dk1"/>
              </a:solidFill>
            </a:endParaRPr>
          </a:p>
          <a:p>
            <a:pPr indent="-342900" lvl="0" marL="457200" marR="190500" rtl="0" algn="l">
              <a:lnSpc>
                <a:spcPct val="100000"/>
              </a:lnSpc>
              <a:spcBef>
                <a:spcPts val="600"/>
              </a:spcBef>
              <a:spcAft>
                <a:spcPts val="0"/>
              </a:spcAft>
              <a:buClr>
                <a:schemeClr val="dk1"/>
              </a:buClr>
              <a:buSzPts val="1800"/>
              <a:buChar char="➢"/>
            </a:pPr>
            <a:r>
              <a:rPr lang="en-IN">
                <a:solidFill>
                  <a:schemeClr val="dk1"/>
                </a:solidFill>
              </a:rPr>
              <a:t>Time domain </a:t>
            </a:r>
            <a:endParaRPr>
              <a:solidFill>
                <a:schemeClr val="dk1"/>
              </a:solidFill>
            </a:endParaRPr>
          </a:p>
          <a:p>
            <a:pPr indent="-342900" lvl="1" marL="914400" marR="190500" rtl="0" algn="l">
              <a:lnSpc>
                <a:spcPct val="100000"/>
              </a:lnSpc>
              <a:spcBef>
                <a:spcPts val="600"/>
              </a:spcBef>
              <a:spcAft>
                <a:spcPts val="0"/>
              </a:spcAft>
              <a:buClr>
                <a:schemeClr val="dk1"/>
              </a:buClr>
              <a:buSzPts val="1800"/>
              <a:buChar char="○"/>
            </a:pPr>
            <a:r>
              <a:rPr lang="en-IN" sz="1800">
                <a:solidFill>
                  <a:schemeClr val="dk1"/>
                </a:solidFill>
              </a:rPr>
              <a:t>Zero Cross Rate (ZCR) </a:t>
            </a:r>
            <a:endParaRPr sz="1800">
              <a:solidFill>
                <a:schemeClr val="dk1"/>
              </a:solidFill>
            </a:endParaRPr>
          </a:p>
          <a:p>
            <a:pPr indent="-342900" lvl="1" marL="914400" marR="190500" rtl="0" algn="l">
              <a:lnSpc>
                <a:spcPct val="100000"/>
              </a:lnSpc>
              <a:spcBef>
                <a:spcPts val="600"/>
              </a:spcBef>
              <a:spcAft>
                <a:spcPts val="0"/>
              </a:spcAft>
              <a:buClr>
                <a:schemeClr val="dk1"/>
              </a:buClr>
              <a:buSzPts val="1800"/>
              <a:buChar char="○"/>
            </a:pPr>
            <a:r>
              <a:rPr lang="en-IN" sz="1800">
                <a:solidFill>
                  <a:schemeClr val="dk1"/>
                </a:solidFill>
              </a:rPr>
              <a:t>Root Mean Square (RMS) </a:t>
            </a:r>
            <a:r>
              <a:rPr lang="en-IN">
                <a:solidFill>
                  <a:schemeClr val="dk1"/>
                </a:solidFill>
              </a:rPr>
              <a:t> </a:t>
            </a:r>
            <a:endParaRPr>
              <a:solidFill>
                <a:schemeClr val="dk1"/>
              </a:solidFill>
            </a:endParaRPr>
          </a:p>
          <a:p>
            <a:pPr indent="0" lvl="0" marL="0" marR="190500" rtl="0" algn="l">
              <a:lnSpc>
                <a:spcPct val="100000"/>
              </a:lnSpc>
              <a:spcBef>
                <a:spcPts val="600"/>
              </a:spcBef>
              <a:spcAft>
                <a:spcPts val="0"/>
              </a:spcAft>
              <a:buNone/>
            </a:pPr>
            <a:r>
              <a:t/>
            </a:r>
            <a:endParaRPr>
              <a:solidFill>
                <a:schemeClr val="dk1"/>
              </a:solidFill>
            </a:endParaRPr>
          </a:p>
          <a:p>
            <a:pPr indent="0" lvl="0" marL="0" rtl="0" algn="l">
              <a:spcBef>
                <a:spcPts val="600"/>
              </a:spcBef>
              <a:spcAft>
                <a:spcPts val="0"/>
              </a:spcAft>
              <a:buNone/>
            </a:pPr>
            <a:r>
              <a:t/>
            </a:r>
            <a:endParaRPr/>
          </a:p>
        </p:txBody>
      </p:sp>
      <p:sp>
        <p:nvSpPr>
          <p:cNvPr id="180" name="Google Shape;180;gaae49b75c4_0_10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aae49b75c4_0_0"/>
          <p:cNvSpPr txBox="1"/>
          <p:nvPr>
            <p:ph type="ctrTitle"/>
          </p:nvPr>
        </p:nvSpPr>
        <p:spPr>
          <a:xfrm>
            <a:off x="270600" y="85425"/>
            <a:ext cx="8602800" cy="61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2800"/>
              <a:t>Introduction</a:t>
            </a:r>
            <a:endParaRPr b="1" sz="2800"/>
          </a:p>
        </p:txBody>
      </p:sp>
      <p:sp>
        <p:nvSpPr>
          <p:cNvPr id="62" name="Google Shape;62;gaae49b75c4_0_0"/>
          <p:cNvSpPr txBox="1"/>
          <p:nvPr>
            <p:ph idx="1" type="subTitle"/>
          </p:nvPr>
        </p:nvSpPr>
        <p:spPr>
          <a:xfrm>
            <a:off x="187275" y="878150"/>
            <a:ext cx="8833800" cy="409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sz="1700">
              <a:solidFill>
                <a:schemeClr val="dk1"/>
              </a:solidFill>
            </a:endParaRPr>
          </a:p>
          <a:p>
            <a:pPr indent="-450850" lvl="0" marL="457200" rtl="0" algn="l">
              <a:lnSpc>
                <a:spcPct val="100000"/>
              </a:lnSpc>
              <a:spcBef>
                <a:spcPts val="0"/>
              </a:spcBef>
              <a:spcAft>
                <a:spcPts val="0"/>
              </a:spcAft>
              <a:buClr>
                <a:schemeClr val="dk1"/>
              </a:buClr>
              <a:buSzPts val="1700"/>
              <a:buChar char="●"/>
            </a:pPr>
            <a:r>
              <a:rPr lang="en-IN" sz="1700">
                <a:solidFill>
                  <a:schemeClr val="dk1"/>
                </a:solidFill>
              </a:rPr>
              <a:t>Music, as one of the main carriers of people’s emotion, communication and information sharing, has been greatly improved in transmission speed and the field. </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450850" lvl="0" marL="457200" rtl="0" algn="l">
              <a:lnSpc>
                <a:spcPct val="100000"/>
              </a:lnSpc>
              <a:spcBef>
                <a:spcPts val="0"/>
              </a:spcBef>
              <a:spcAft>
                <a:spcPts val="0"/>
              </a:spcAft>
              <a:buClr>
                <a:schemeClr val="dk1"/>
              </a:buClr>
              <a:buSzPts val="1700"/>
              <a:buChar char="●"/>
            </a:pPr>
            <a:r>
              <a:rPr lang="en-IN" sz="1700">
                <a:solidFill>
                  <a:srgbClr val="FFFFFF"/>
                </a:solidFill>
              </a:rPr>
              <a:t>Music is also processed by the lower, sensory levels of the brain, making it impervious to later memory distortions.</a:t>
            </a:r>
            <a:endParaRPr sz="1700">
              <a:solidFill>
                <a:srgbClr val="FFFFFF"/>
              </a:solidFill>
            </a:endParaRPr>
          </a:p>
          <a:p>
            <a:pPr indent="0" lvl="0" marL="457200" rtl="0" algn="l">
              <a:lnSpc>
                <a:spcPct val="100000"/>
              </a:lnSpc>
              <a:spcBef>
                <a:spcPts val="0"/>
              </a:spcBef>
              <a:spcAft>
                <a:spcPts val="0"/>
              </a:spcAft>
              <a:buNone/>
            </a:pPr>
            <a:r>
              <a:t/>
            </a:r>
            <a:endParaRPr sz="1700">
              <a:solidFill>
                <a:schemeClr val="dk1"/>
              </a:solidFill>
            </a:endParaRPr>
          </a:p>
          <a:p>
            <a:pPr indent="-450850" lvl="0" marL="457200" rtl="0" algn="l">
              <a:lnSpc>
                <a:spcPct val="100000"/>
              </a:lnSpc>
              <a:spcBef>
                <a:spcPts val="0"/>
              </a:spcBef>
              <a:spcAft>
                <a:spcPts val="0"/>
              </a:spcAft>
              <a:buClr>
                <a:schemeClr val="dk1"/>
              </a:buClr>
              <a:buSzPts val="1700"/>
              <a:buChar char="●"/>
            </a:pPr>
            <a:r>
              <a:rPr lang="en-IN" sz="1700">
                <a:solidFill>
                  <a:schemeClr val="dk1"/>
                </a:solidFill>
              </a:rPr>
              <a:t>Music Emotion Recognition(MER) and Music Information Retrieval (MIR) are  challenging fields of study addressed in musicology, cognitive science, etc.</a:t>
            </a:r>
            <a:endParaRPr sz="1700">
              <a:solidFill>
                <a:schemeClr val="dk1"/>
              </a:solidFill>
            </a:endParaRPr>
          </a:p>
          <a:p>
            <a:pPr indent="0" lvl="0" marL="457200" rtl="0" algn="l">
              <a:lnSpc>
                <a:spcPct val="100000"/>
              </a:lnSpc>
              <a:spcBef>
                <a:spcPts val="0"/>
              </a:spcBef>
              <a:spcAft>
                <a:spcPts val="0"/>
              </a:spcAft>
              <a:buSzPts val="2800"/>
              <a:buNone/>
            </a:pPr>
            <a:r>
              <a:t/>
            </a:r>
            <a:endParaRPr sz="1700">
              <a:solidFill>
                <a:schemeClr val="dk1"/>
              </a:solidFill>
            </a:endParaRPr>
          </a:p>
          <a:p>
            <a:pPr indent="-450850" lvl="0" marL="457200" rtl="0" algn="l">
              <a:lnSpc>
                <a:spcPct val="100000"/>
              </a:lnSpc>
              <a:spcBef>
                <a:spcPts val="0"/>
              </a:spcBef>
              <a:spcAft>
                <a:spcPts val="0"/>
              </a:spcAft>
              <a:buClr>
                <a:schemeClr val="dk1"/>
              </a:buClr>
              <a:buSzPts val="1700"/>
              <a:buChar char="●"/>
            </a:pPr>
            <a:r>
              <a:rPr lang="en-IN" sz="1700">
                <a:solidFill>
                  <a:schemeClr val="dk1"/>
                </a:solidFill>
              </a:rPr>
              <a:t>Deeper analyses of music feature and emotions can help people psychologically.</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457200" lvl="0" marL="457200" rtl="0" algn="l">
              <a:lnSpc>
                <a:spcPct val="100000"/>
              </a:lnSpc>
              <a:spcBef>
                <a:spcPts val="0"/>
              </a:spcBef>
              <a:spcAft>
                <a:spcPts val="0"/>
              </a:spcAft>
              <a:buClr>
                <a:srgbClr val="FFFFFF"/>
              </a:buClr>
              <a:buSzPts val="1800"/>
              <a:buChar char="●"/>
            </a:pPr>
            <a:r>
              <a:rPr lang="en-IN" sz="1700">
                <a:solidFill>
                  <a:srgbClr val="FFFFFF"/>
                </a:solidFill>
              </a:rPr>
              <a:t>Perhaps songs, lyrics and chords are their own forms of saying hello, goodbye, or to presumably reinforce the unsilent silence we wish others could understand.</a:t>
            </a:r>
            <a:endParaRPr sz="1700">
              <a:solidFill>
                <a:srgbClr val="FFFFFF"/>
              </a:solidFill>
            </a:endParaRPr>
          </a:p>
          <a:p>
            <a:pPr indent="0" lvl="0" marL="457200" rtl="0" algn="l">
              <a:lnSpc>
                <a:spcPct val="100000"/>
              </a:lnSpc>
              <a:spcBef>
                <a:spcPts val="0"/>
              </a:spcBef>
              <a:spcAft>
                <a:spcPts val="0"/>
              </a:spcAft>
              <a:buNone/>
            </a:pPr>
            <a:r>
              <a:t/>
            </a:r>
            <a:endParaRPr sz="1700">
              <a:solidFill>
                <a:srgbClr val="FFFFFF"/>
              </a:solidFill>
            </a:endParaRPr>
          </a:p>
          <a:p>
            <a:pPr indent="0" lvl="0" marL="457200" rtl="0" algn="l">
              <a:lnSpc>
                <a:spcPct val="100000"/>
              </a:lnSpc>
              <a:spcBef>
                <a:spcPts val="0"/>
              </a:spcBef>
              <a:spcAft>
                <a:spcPts val="0"/>
              </a:spcAft>
              <a:buNone/>
            </a:pPr>
            <a:r>
              <a:t/>
            </a:r>
            <a:endParaRPr sz="1700">
              <a:solidFill>
                <a:srgbClr val="FFFFFF"/>
              </a:solidFill>
            </a:endParaRPr>
          </a:p>
          <a:p>
            <a:pPr indent="0" lvl="0" marL="457200" rtl="0" algn="l">
              <a:lnSpc>
                <a:spcPct val="100000"/>
              </a:lnSpc>
              <a:spcBef>
                <a:spcPts val="0"/>
              </a:spcBef>
              <a:spcAft>
                <a:spcPts val="0"/>
              </a:spcAft>
              <a:buSzPts val="2800"/>
              <a:buNone/>
            </a:pPr>
            <a:r>
              <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0" lvl="0" marL="457200" rtl="0" algn="l">
              <a:lnSpc>
                <a:spcPct val="100000"/>
              </a:lnSpc>
              <a:spcBef>
                <a:spcPts val="0"/>
              </a:spcBef>
              <a:spcAft>
                <a:spcPts val="0"/>
              </a:spcAft>
              <a:buSzPts val="2800"/>
              <a:buNone/>
            </a:pPr>
            <a:r>
              <a:t/>
            </a:r>
            <a:endParaRPr sz="1700">
              <a:solidFill>
                <a:schemeClr val="dk1"/>
              </a:solidFill>
            </a:endParaRPr>
          </a:p>
          <a:p>
            <a:pPr indent="0" lvl="0" marL="0" rtl="0" algn="l">
              <a:lnSpc>
                <a:spcPct val="100000"/>
              </a:lnSpc>
              <a:spcBef>
                <a:spcPts val="0"/>
              </a:spcBef>
              <a:spcAft>
                <a:spcPts val="0"/>
              </a:spcAft>
              <a:buSzPts val="2800"/>
              <a:buNone/>
            </a:pPr>
            <a:r>
              <a:t/>
            </a:r>
            <a:endParaRPr b="1" sz="1400"/>
          </a:p>
        </p:txBody>
      </p:sp>
      <p:sp>
        <p:nvSpPr>
          <p:cNvPr id="63" name="Google Shape;63;gaae49b75c4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aae49b75c4_0_231"/>
          <p:cNvSpPr txBox="1"/>
          <p:nvPr>
            <p:ph type="title"/>
          </p:nvPr>
        </p:nvSpPr>
        <p:spPr>
          <a:xfrm>
            <a:off x="311700" y="1493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a:t>Feature Extraction Module </a:t>
            </a:r>
            <a:endParaRPr/>
          </a:p>
        </p:txBody>
      </p:sp>
      <p:sp>
        <p:nvSpPr>
          <p:cNvPr id="186" name="Google Shape;186;gaae49b75c4_0_231"/>
          <p:cNvSpPr txBox="1"/>
          <p:nvPr>
            <p:ph idx="1" type="body"/>
          </p:nvPr>
        </p:nvSpPr>
        <p:spPr>
          <a:xfrm>
            <a:off x="311700" y="1147075"/>
            <a:ext cx="8520600" cy="3680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FFFFFF"/>
              </a:buClr>
              <a:buSzPts val="1700"/>
              <a:buChar char="➔"/>
            </a:pPr>
            <a:r>
              <a:rPr lang="en-IN" sz="1700">
                <a:solidFill>
                  <a:srgbClr val="FFFFFF"/>
                </a:solidFill>
              </a:rPr>
              <a:t>The data provided of </a:t>
            </a:r>
            <a:r>
              <a:rPr b="1" lang="en-IN" sz="1700">
                <a:solidFill>
                  <a:srgbClr val="FFFFFF"/>
                </a:solidFill>
              </a:rPr>
              <a:t>audio</a:t>
            </a:r>
            <a:r>
              <a:rPr lang="en-IN" sz="1700">
                <a:solidFill>
                  <a:srgbClr val="FFFFFF"/>
                </a:solidFill>
              </a:rPr>
              <a:t> cannot be understood by the models directly.</a:t>
            </a:r>
            <a:endParaRPr sz="1700">
              <a:solidFill>
                <a:srgbClr val="FFFFFF"/>
              </a:solidFill>
            </a:endParaRPr>
          </a:p>
          <a:p>
            <a:pPr indent="0" lvl="0" marL="457200" rtl="0" algn="l">
              <a:lnSpc>
                <a:spcPct val="115000"/>
              </a:lnSpc>
              <a:spcBef>
                <a:spcPts val="0"/>
              </a:spcBef>
              <a:spcAft>
                <a:spcPts val="0"/>
              </a:spcAft>
              <a:buNone/>
            </a:pPr>
            <a:r>
              <a:t/>
            </a:r>
            <a:endParaRPr sz="1700">
              <a:solidFill>
                <a:srgbClr val="FFFFFF"/>
              </a:solidFill>
            </a:endParaRPr>
          </a:p>
          <a:p>
            <a:pPr indent="-336550" lvl="0" marL="457200" rtl="0" algn="l">
              <a:lnSpc>
                <a:spcPct val="115000"/>
              </a:lnSpc>
              <a:spcBef>
                <a:spcPts val="0"/>
              </a:spcBef>
              <a:spcAft>
                <a:spcPts val="0"/>
              </a:spcAft>
              <a:buClr>
                <a:srgbClr val="FFFFFF"/>
              </a:buClr>
              <a:buSzPts val="1700"/>
              <a:buChar char="➔"/>
            </a:pPr>
            <a:r>
              <a:rPr lang="en-IN" sz="1700">
                <a:solidFill>
                  <a:srgbClr val="FFFFFF"/>
                </a:solidFill>
              </a:rPr>
              <a:t>So, to convert them into an understandable format </a:t>
            </a:r>
            <a:r>
              <a:rPr b="1" lang="en-IN" sz="1700">
                <a:solidFill>
                  <a:srgbClr val="FFFFFF"/>
                </a:solidFill>
              </a:rPr>
              <a:t>feature extraction</a:t>
            </a:r>
            <a:r>
              <a:rPr lang="en-IN" sz="1700">
                <a:solidFill>
                  <a:srgbClr val="FFFFFF"/>
                </a:solidFill>
              </a:rPr>
              <a:t> is used. </a:t>
            </a:r>
            <a:endParaRPr sz="1700">
              <a:solidFill>
                <a:srgbClr val="FFFFFF"/>
              </a:solidFill>
            </a:endParaRPr>
          </a:p>
          <a:p>
            <a:pPr indent="0" lvl="0" marL="457200" rtl="0" algn="l">
              <a:lnSpc>
                <a:spcPct val="115000"/>
              </a:lnSpc>
              <a:spcBef>
                <a:spcPts val="0"/>
              </a:spcBef>
              <a:spcAft>
                <a:spcPts val="0"/>
              </a:spcAft>
              <a:buNone/>
            </a:pPr>
            <a:r>
              <a:t/>
            </a:r>
            <a:endParaRPr b="1" sz="1700">
              <a:solidFill>
                <a:srgbClr val="FFFFFF"/>
              </a:solidFill>
            </a:endParaRPr>
          </a:p>
          <a:p>
            <a:pPr indent="-336550" lvl="0" marL="457200" rtl="0" algn="l">
              <a:lnSpc>
                <a:spcPct val="115000"/>
              </a:lnSpc>
              <a:spcBef>
                <a:spcPts val="0"/>
              </a:spcBef>
              <a:spcAft>
                <a:spcPts val="0"/>
              </a:spcAft>
              <a:buClr>
                <a:srgbClr val="FFFFFF"/>
              </a:buClr>
              <a:buSzPts val="1700"/>
              <a:buChar char="➔"/>
            </a:pPr>
            <a:r>
              <a:rPr b="1" lang="en-IN" sz="1700">
                <a:solidFill>
                  <a:srgbClr val="FFFFFF"/>
                </a:solidFill>
              </a:rPr>
              <a:t>Feature extraction</a:t>
            </a:r>
            <a:r>
              <a:rPr lang="en-IN" sz="1700">
                <a:solidFill>
                  <a:srgbClr val="FFFFFF"/>
                </a:solidFill>
              </a:rPr>
              <a:t> is required for classification and prediction algorithms.</a:t>
            </a:r>
            <a:r>
              <a:rPr lang="en-IN" sz="1700">
                <a:solidFill>
                  <a:schemeClr val="dk1"/>
                </a:solidFill>
              </a:rPr>
              <a:t>	</a:t>
            </a:r>
            <a:endParaRPr sz="1700">
              <a:solidFill>
                <a:schemeClr val="dk1"/>
              </a:solidFill>
            </a:endParaRPr>
          </a:p>
          <a:p>
            <a:pPr indent="0" lvl="0" marL="457200" rtl="0" algn="l">
              <a:lnSpc>
                <a:spcPct val="115000"/>
              </a:lnSpc>
              <a:spcBef>
                <a:spcPts val="0"/>
              </a:spcBef>
              <a:spcAft>
                <a:spcPts val="0"/>
              </a:spcAft>
              <a:buNone/>
            </a:pPr>
            <a:r>
              <a:t/>
            </a:r>
            <a:endParaRPr sz="1700">
              <a:solidFill>
                <a:srgbClr val="FFFFFF"/>
              </a:solidFill>
            </a:endParaRPr>
          </a:p>
          <a:p>
            <a:pPr indent="0" lvl="0" marL="457200" rtl="0" algn="l">
              <a:lnSpc>
                <a:spcPct val="115000"/>
              </a:lnSpc>
              <a:spcBef>
                <a:spcPts val="0"/>
              </a:spcBef>
              <a:spcAft>
                <a:spcPts val="0"/>
              </a:spcAft>
              <a:buSzPts val="1800"/>
              <a:buNone/>
            </a:pPr>
            <a:r>
              <a:t/>
            </a:r>
            <a:endParaRPr/>
          </a:p>
        </p:txBody>
      </p:sp>
      <p:sp>
        <p:nvSpPr>
          <p:cNvPr id="187" name="Google Shape;187;gaae49b75c4_0_2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cccfbed6ec_1_34"/>
          <p:cNvSpPr txBox="1"/>
          <p:nvPr>
            <p:ph idx="1" type="body"/>
          </p:nvPr>
        </p:nvSpPr>
        <p:spPr>
          <a:xfrm>
            <a:off x="311700" y="317475"/>
            <a:ext cx="8520600" cy="4251300"/>
          </a:xfrm>
          <a:prstGeom prst="rect">
            <a:avLst/>
          </a:prstGeom>
        </p:spPr>
        <p:txBody>
          <a:bodyPr anchorCtr="0" anchor="t" bIns="91425" lIns="91425" spcFirstLastPara="1" rIns="91425" wrap="square" tIns="91425">
            <a:noAutofit/>
          </a:bodyPr>
          <a:lstStyle/>
          <a:p>
            <a:pPr indent="-336550" lvl="1" marL="914400" rtl="0" algn="l">
              <a:lnSpc>
                <a:spcPct val="100000"/>
              </a:lnSpc>
              <a:spcBef>
                <a:spcPts val="1600"/>
              </a:spcBef>
              <a:spcAft>
                <a:spcPts val="0"/>
              </a:spcAft>
              <a:buClr>
                <a:schemeClr val="dk1"/>
              </a:buClr>
              <a:buSzPts val="1700"/>
              <a:buChar char="◆"/>
            </a:pPr>
            <a:r>
              <a:rPr lang="en-IN" sz="1700">
                <a:solidFill>
                  <a:schemeClr val="dk1"/>
                </a:solidFill>
              </a:rPr>
              <a:t>Audio Effects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914400" rtl="0" algn="l">
              <a:lnSpc>
                <a:spcPct val="100000"/>
              </a:lnSpc>
              <a:spcBef>
                <a:spcPts val="0"/>
              </a:spcBef>
              <a:spcAft>
                <a:spcPts val="0"/>
              </a:spcAft>
              <a:buNone/>
            </a:pPr>
            <a:r>
              <a:t/>
            </a:r>
            <a:endParaRPr sz="1700">
              <a:solidFill>
                <a:schemeClr val="dk1"/>
              </a:solidFill>
            </a:endParaRPr>
          </a:p>
          <a:p>
            <a:pPr indent="0" lvl="0" marL="91440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336550" lvl="1" marL="914400" rtl="0" algn="l">
              <a:lnSpc>
                <a:spcPct val="100000"/>
              </a:lnSpc>
              <a:spcBef>
                <a:spcPts val="1600"/>
              </a:spcBef>
              <a:spcAft>
                <a:spcPts val="0"/>
              </a:spcAft>
              <a:buClr>
                <a:schemeClr val="dk1"/>
              </a:buClr>
              <a:buSzPts val="1700"/>
              <a:buChar char="◆"/>
            </a:pPr>
            <a:r>
              <a:rPr lang="en-IN" sz="1700">
                <a:solidFill>
                  <a:schemeClr val="dk1"/>
                </a:solidFill>
              </a:rPr>
              <a:t>Feature Manipulation </a:t>
            </a:r>
            <a:endParaRPr sz="1700">
              <a:solidFill>
                <a:schemeClr val="dk1"/>
              </a:solidFill>
            </a:endParaRPr>
          </a:p>
          <a:p>
            <a:pPr indent="0" lvl="0" marL="0" rtl="0" algn="l">
              <a:lnSpc>
                <a:spcPct val="100000"/>
              </a:lnSpc>
              <a:spcBef>
                <a:spcPts val="0"/>
              </a:spcBef>
              <a:spcAft>
                <a:spcPts val="0"/>
              </a:spcAft>
              <a:buNone/>
            </a:pPr>
            <a:r>
              <a:rPr lang="en-IN" sz="1700">
                <a:solidFill>
                  <a:schemeClr val="dk1"/>
                </a:solidFill>
              </a:rPr>
              <a:t>	</a:t>
            </a:r>
            <a:endParaRPr sz="1700">
              <a:solidFill>
                <a:schemeClr val="dk1"/>
              </a:solidFill>
            </a:endParaRPr>
          </a:p>
        </p:txBody>
      </p:sp>
      <p:sp>
        <p:nvSpPr>
          <p:cNvPr id="193" name="Google Shape;193;gcccfbed6ec_1_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graphicFrame>
        <p:nvGraphicFramePr>
          <p:cNvPr id="194" name="Google Shape;194;gcccfbed6ec_1_34"/>
          <p:cNvGraphicFramePr/>
          <p:nvPr/>
        </p:nvGraphicFramePr>
        <p:xfrm>
          <a:off x="862000" y="953300"/>
          <a:ext cx="3000000" cy="3000000"/>
        </p:xfrm>
        <a:graphic>
          <a:graphicData uri="http://schemas.openxmlformats.org/drawingml/2006/table">
            <a:tbl>
              <a:tblPr>
                <a:noFill/>
                <a:tableStyleId>{F0AB00E9-8C7F-475E-9950-8715F333E3E6}</a:tableStyleId>
              </a:tblPr>
              <a:tblGrid>
                <a:gridCol w="1779300"/>
                <a:gridCol w="5459700"/>
              </a:tblGrid>
              <a:tr h="605425">
                <a:tc>
                  <a:txBody>
                    <a:bodyPr/>
                    <a:lstStyle/>
                    <a:p>
                      <a:pPr indent="0" lvl="0" marL="0" rtl="0" algn="l">
                        <a:spcBef>
                          <a:spcPts val="0"/>
                        </a:spcBef>
                        <a:spcAft>
                          <a:spcPts val="0"/>
                        </a:spcAft>
                        <a:buNone/>
                      </a:pPr>
                      <a:r>
                        <a:rPr lang="en-IN" sz="1500">
                          <a:solidFill>
                            <a:srgbClr val="FFFFFF"/>
                          </a:solidFill>
                        </a:rPr>
                        <a:t>Harmonic </a:t>
                      </a:r>
                      <a:endParaRPr sz="1500">
                        <a:solidFill>
                          <a:srgbClr val="FFFFFF"/>
                        </a:solidFill>
                      </a:endParaRPr>
                    </a:p>
                  </a:txBody>
                  <a:tcPr marT="91425" marB="91425" marR="91425" marL="91425"/>
                </a:tc>
                <a:tc>
                  <a:txBody>
                    <a:bodyPr/>
                    <a:lstStyle/>
                    <a:p>
                      <a:pPr indent="0" lvl="0" marL="0" rtl="0" algn="l">
                        <a:lnSpc>
                          <a:spcPct val="115000"/>
                        </a:lnSpc>
                        <a:spcBef>
                          <a:spcPts val="1200"/>
                        </a:spcBef>
                        <a:spcAft>
                          <a:spcPts val="1200"/>
                        </a:spcAft>
                        <a:buNone/>
                      </a:pPr>
                      <a:r>
                        <a:rPr lang="en-IN" sz="1500">
                          <a:solidFill>
                            <a:srgbClr val="FFFFFF"/>
                          </a:solidFill>
                          <a:latin typeface="Georgia"/>
                          <a:ea typeface="Georgia"/>
                          <a:cs typeface="Georgia"/>
                          <a:sym typeface="Georgia"/>
                        </a:rPr>
                        <a:t>The simultaneous combination of notes and the ensuing relationships of intervals and chords.</a:t>
                      </a:r>
                      <a:endParaRPr sz="1500">
                        <a:solidFill>
                          <a:srgbClr val="FFFFFF"/>
                        </a:solidFill>
                      </a:endParaRPr>
                    </a:p>
                  </a:txBody>
                  <a:tcPr marT="91425" marB="91425" marR="91425" marL="91425"/>
                </a:tc>
              </a:tr>
              <a:tr h="779900">
                <a:tc>
                  <a:txBody>
                    <a:bodyPr/>
                    <a:lstStyle/>
                    <a:p>
                      <a:pPr indent="0" lvl="0" marL="0" rtl="0" algn="l">
                        <a:spcBef>
                          <a:spcPts val="0"/>
                        </a:spcBef>
                        <a:spcAft>
                          <a:spcPts val="0"/>
                        </a:spcAft>
                        <a:buNone/>
                      </a:pPr>
                      <a:r>
                        <a:rPr lang="en-IN" sz="1500">
                          <a:solidFill>
                            <a:srgbClr val="FFFFFF"/>
                          </a:solidFill>
                        </a:rPr>
                        <a:t>Percussive </a:t>
                      </a:r>
                      <a:endParaRPr sz="1500">
                        <a:solidFill>
                          <a:srgbClr val="FFFFFF"/>
                        </a:solidFill>
                      </a:endParaRPr>
                    </a:p>
                    <a:p>
                      <a:pPr indent="0" lvl="0" marL="0" rtl="0" algn="l">
                        <a:spcBef>
                          <a:spcPts val="0"/>
                        </a:spcBef>
                        <a:spcAft>
                          <a:spcPts val="0"/>
                        </a:spcAft>
                        <a:buNone/>
                      </a:pPr>
                      <a:r>
                        <a:t/>
                      </a:r>
                      <a:endParaRPr sz="1500">
                        <a:solidFill>
                          <a:srgbClr val="FFFFFF"/>
                        </a:solidFill>
                      </a:endParaRPr>
                    </a:p>
                    <a:p>
                      <a:pPr indent="0" lvl="0" marL="0" rtl="0" algn="l">
                        <a:spcBef>
                          <a:spcPts val="0"/>
                        </a:spcBef>
                        <a:spcAft>
                          <a:spcPts val="0"/>
                        </a:spcAft>
                        <a:buNone/>
                      </a:pPr>
                      <a:r>
                        <a:t/>
                      </a:r>
                      <a:endParaRPr sz="1500">
                        <a:solidFill>
                          <a:srgbClr val="FFFFFF"/>
                        </a:solidFill>
                      </a:endParaRPr>
                    </a:p>
                  </a:txBody>
                  <a:tcPr marT="91425" marB="91425" marR="91425" marL="91425"/>
                </a:tc>
                <a:tc>
                  <a:txBody>
                    <a:bodyPr/>
                    <a:lstStyle/>
                    <a:p>
                      <a:pPr indent="0" lvl="0" marL="0" rtl="0" algn="l">
                        <a:lnSpc>
                          <a:spcPct val="115000"/>
                        </a:lnSpc>
                        <a:spcBef>
                          <a:spcPts val="1200"/>
                        </a:spcBef>
                        <a:spcAft>
                          <a:spcPts val="1200"/>
                        </a:spcAft>
                        <a:buNone/>
                      </a:pPr>
                      <a:r>
                        <a:rPr lang="en-IN" sz="1500">
                          <a:solidFill>
                            <a:srgbClr val="FFFFFF"/>
                          </a:solidFill>
                          <a:latin typeface="Georgia"/>
                          <a:ea typeface="Georgia"/>
                          <a:cs typeface="Georgia"/>
                          <a:sym typeface="Georgia"/>
                        </a:rPr>
                        <a:t>The sounds we perceive when 2  objects are </a:t>
                      </a:r>
                      <a:r>
                        <a:rPr lang="en-IN" sz="1500">
                          <a:solidFill>
                            <a:srgbClr val="FFFFFF"/>
                          </a:solidFill>
                          <a:latin typeface="Georgia"/>
                          <a:ea typeface="Georgia"/>
                          <a:cs typeface="Georgia"/>
                          <a:sym typeface="Georgia"/>
                        </a:rPr>
                        <a:t>colliding</a:t>
                      </a:r>
                      <a:r>
                        <a:rPr lang="en-IN" sz="1500">
                          <a:solidFill>
                            <a:srgbClr val="FFFFFF"/>
                          </a:solidFill>
                          <a:latin typeface="Georgia"/>
                          <a:ea typeface="Georgia"/>
                          <a:cs typeface="Georgia"/>
                          <a:sym typeface="Georgia"/>
                        </a:rPr>
                        <a:t> without same pitch </a:t>
                      </a:r>
                      <a:endParaRPr sz="1500">
                        <a:solidFill>
                          <a:srgbClr val="FFFFFF"/>
                        </a:solidFill>
                      </a:endParaRPr>
                    </a:p>
                  </a:txBody>
                  <a:tcPr marT="91425" marB="91425" marR="91425" marL="91425"/>
                </a:tc>
              </a:tr>
            </a:tbl>
          </a:graphicData>
        </a:graphic>
      </p:graphicFrame>
      <p:graphicFrame>
        <p:nvGraphicFramePr>
          <p:cNvPr id="195" name="Google Shape;195;gcccfbed6ec_1_34"/>
          <p:cNvGraphicFramePr/>
          <p:nvPr/>
        </p:nvGraphicFramePr>
        <p:xfrm>
          <a:off x="862000" y="3363135"/>
          <a:ext cx="3000000" cy="3000000"/>
        </p:xfrm>
        <a:graphic>
          <a:graphicData uri="http://schemas.openxmlformats.org/drawingml/2006/table">
            <a:tbl>
              <a:tblPr>
                <a:noFill/>
                <a:tableStyleId>{F0AB00E9-8C7F-475E-9950-8715F333E3E6}</a:tableStyleId>
              </a:tblPr>
              <a:tblGrid>
                <a:gridCol w="1857400"/>
                <a:gridCol w="5276000"/>
              </a:tblGrid>
              <a:tr h="1383900">
                <a:tc>
                  <a:txBody>
                    <a:bodyPr/>
                    <a:lstStyle/>
                    <a:p>
                      <a:pPr indent="0" lvl="0" marL="0" rtl="0" algn="l">
                        <a:spcBef>
                          <a:spcPts val="0"/>
                        </a:spcBef>
                        <a:spcAft>
                          <a:spcPts val="0"/>
                        </a:spcAft>
                        <a:buNone/>
                      </a:pPr>
                      <a:r>
                        <a:rPr lang="en-IN" sz="1500">
                          <a:solidFill>
                            <a:srgbClr val="FFFFFF"/>
                          </a:solidFill>
                        </a:rPr>
                        <a:t>MFCC Delta </a:t>
                      </a:r>
                      <a:endParaRPr sz="15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None/>
                      </a:pPr>
                      <a:r>
                        <a:rPr lang="en-IN" sz="1500">
                          <a:solidFill>
                            <a:srgbClr val="FFFFFF"/>
                          </a:solidFill>
                          <a:latin typeface="Georgia"/>
                          <a:ea typeface="Georgia"/>
                          <a:cs typeface="Georgia"/>
                          <a:sym typeface="Georgia"/>
                        </a:rPr>
                        <a:t>The dynamics of the power spectrum is the  trajectory of MFCC over time</a:t>
                      </a:r>
                      <a:endParaRPr sz="1500">
                        <a:solidFill>
                          <a:srgbClr val="FFFFFF"/>
                        </a:solidFill>
                        <a:latin typeface="Georgia"/>
                        <a:ea typeface="Georgia"/>
                        <a:cs typeface="Georgia"/>
                        <a:sym typeface="Georgia"/>
                      </a:endParaRPr>
                    </a:p>
                    <a:p>
                      <a:pPr indent="0" lvl="0" marL="0" rtl="0" algn="l">
                        <a:lnSpc>
                          <a:spcPct val="115000"/>
                        </a:lnSpc>
                        <a:spcBef>
                          <a:spcPts val="1200"/>
                        </a:spcBef>
                        <a:spcAft>
                          <a:spcPts val="1200"/>
                        </a:spcAft>
                        <a:buNone/>
                      </a:pPr>
                      <a:r>
                        <a:rPr lang="en-IN" sz="1500">
                          <a:solidFill>
                            <a:srgbClr val="FFFFFF"/>
                          </a:solidFill>
                          <a:latin typeface="Georgia"/>
                          <a:ea typeface="Georgia"/>
                          <a:cs typeface="Georgia"/>
                          <a:sym typeface="Georgia"/>
                        </a:rPr>
                        <a:t>Where delta feature does local estimate of the derivative of the input data along the selected axis.</a:t>
                      </a:r>
                      <a:endParaRPr sz="1500">
                        <a:solidFill>
                          <a:srgbClr val="FFFFFF"/>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cccfbed6ec_1_40"/>
          <p:cNvSpPr txBox="1"/>
          <p:nvPr>
            <p:ph idx="1" type="body"/>
          </p:nvPr>
        </p:nvSpPr>
        <p:spPr>
          <a:xfrm>
            <a:off x="311700" y="332550"/>
            <a:ext cx="8520600" cy="4236300"/>
          </a:xfrm>
          <a:prstGeom prst="rect">
            <a:avLst/>
          </a:prstGeom>
        </p:spPr>
        <p:txBody>
          <a:bodyPr anchorCtr="0" anchor="t" bIns="91425" lIns="91425" spcFirstLastPara="1" rIns="91425" wrap="square" tIns="91425">
            <a:noAutofit/>
          </a:bodyPr>
          <a:lstStyle/>
          <a:p>
            <a:pPr indent="-336550" lvl="1" marL="914400" rtl="0" algn="l">
              <a:lnSpc>
                <a:spcPct val="100000"/>
              </a:lnSpc>
              <a:spcBef>
                <a:spcPts val="1600"/>
              </a:spcBef>
              <a:spcAft>
                <a:spcPts val="0"/>
              </a:spcAft>
              <a:buClr>
                <a:srgbClr val="FFFFFF"/>
              </a:buClr>
              <a:buSzPts val="1700"/>
              <a:buChar char="◆"/>
            </a:pPr>
            <a:r>
              <a:rPr lang="en-IN" sz="1700">
                <a:solidFill>
                  <a:srgbClr val="FFFFFF"/>
                </a:solidFill>
              </a:rPr>
              <a:t>Rhythmic features</a:t>
            </a:r>
            <a:endParaRPr sz="1700">
              <a:solidFill>
                <a:srgbClr val="FFFFFF"/>
              </a:solidFill>
            </a:endParaRPr>
          </a:p>
          <a:p>
            <a:pPr indent="0" lvl="0" marL="0" rtl="0" algn="l">
              <a:lnSpc>
                <a:spcPct val="100000"/>
              </a:lnSpc>
              <a:spcBef>
                <a:spcPts val="0"/>
              </a:spcBef>
              <a:spcAft>
                <a:spcPts val="0"/>
              </a:spcAft>
              <a:buNone/>
            </a:pPr>
            <a:r>
              <a:t/>
            </a:r>
            <a:endParaRPr sz="1700">
              <a:solidFill>
                <a:srgbClr val="FFFFFF"/>
              </a:solidFill>
            </a:endParaRPr>
          </a:p>
          <a:p>
            <a:pPr indent="0" lvl="0" marL="0" rtl="0" algn="l">
              <a:lnSpc>
                <a:spcPct val="100000"/>
              </a:lnSpc>
              <a:spcBef>
                <a:spcPts val="0"/>
              </a:spcBef>
              <a:spcAft>
                <a:spcPts val="0"/>
              </a:spcAft>
              <a:buNone/>
            </a:pPr>
            <a:r>
              <a:t/>
            </a:r>
            <a:endParaRPr sz="1700">
              <a:solidFill>
                <a:srgbClr val="FFFFFF"/>
              </a:solidFill>
            </a:endParaRPr>
          </a:p>
          <a:p>
            <a:pPr indent="0" lvl="0" marL="0" rtl="0" algn="l">
              <a:lnSpc>
                <a:spcPct val="100000"/>
              </a:lnSpc>
              <a:spcBef>
                <a:spcPts val="0"/>
              </a:spcBef>
              <a:spcAft>
                <a:spcPts val="0"/>
              </a:spcAft>
              <a:buNone/>
            </a:pPr>
            <a:r>
              <a:t/>
            </a:r>
            <a:endParaRPr sz="1700">
              <a:solidFill>
                <a:srgbClr val="FFFFFF"/>
              </a:solidFill>
            </a:endParaRPr>
          </a:p>
          <a:p>
            <a:pPr indent="0" lvl="0" marL="0" rtl="0" algn="l">
              <a:lnSpc>
                <a:spcPct val="100000"/>
              </a:lnSpc>
              <a:spcBef>
                <a:spcPts val="0"/>
              </a:spcBef>
              <a:spcAft>
                <a:spcPts val="0"/>
              </a:spcAft>
              <a:buNone/>
            </a:pPr>
            <a:r>
              <a:t/>
            </a:r>
            <a:endParaRPr sz="1700">
              <a:solidFill>
                <a:srgbClr val="FFFFFF"/>
              </a:solidFill>
            </a:endParaRPr>
          </a:p>
          <a:p>
            <a:pPr indent="0" lvl="0" marL="0" rtl="0" algn="l">
              <a:lnSpc>
                <a:spcPct val="100000"/>
              </a:lnSpc>
              <a:spcBef>
                <a:spcPts val="0"/>
              </a:spcBef>
              <a:spcAft>
                <a:spcPts val="0"/>
              </a:spcAft>
              <a:buNone/>
            </a:pPr>
            <a:r>
              <a:t/>
            </a:r>
            <a:endParaRPr sz="1700">
              <a:solidFill>
                <a:srgbClr val="FFFFFF"/>
              </a:solidFill>
            </a:endParaRPr>
          </a:p>
          <a:p>
            <a:pPr indent="0" lvl="0" marL="0" rtl="0" algn="l">
              <a:lnSpc>
                <a:spcPct val="100000"/>
              </a:lnSpc>
              <a:spcBef>
                <a:spcPts val="0"/>
              </a:spcBef>
              <a:spcAft>
                <a:spcPts val="0"/>
              </a:spcAft>
              <a:buNone/>
            </a:pPr>
            <a:r>
              <a:t/>
            </a:r>
            <a:endParaRPr sz="1700">
              <a:solidFill>
                <a:srgbClr val="FFFFFF"/>
              </a:solidFill>
            </a:endParaRPr>
          </a:p>
          <a:p>
            <a:pPr indent="-336550" lvl="1" marL="914400" rtl="0" algn="l">
              <a:lnSpc>
                <a:spcPct val="100000"/>
              </a:lnSpc>
              <a:spcBef>
                <a:spcPts val="1600"/>
              </a:spcBef>
              <a:spcAft>
                <a:spcPts val="0"/>
              </a:spcAft>
              <a:buClr>
                <a:srgbClr val="FFFFFF"/>
              </a:buClr>
              <a:buSzPts val="1700"/>
              <a:buChar char="◆"/>
            </a:pPr>
            <a:r>
              <a:rPr lang="en-IN" sz="1700">
                <a:solidFill>
                  <a:srgbClr val="FFFFFF"/>
                </a:solidFill>
              </a:rPr>
              <a:t>Temporal features </a:t>
            </a:r>
            <a:endParaRPr sz="1700">
              <a:solidFill>
                <a:srgbClr val="FFFFFF"/>
              </a:solidFill>
            </a:endParaRPr>
          </a:p>
          <a:p>
            <a:pPr indent="0" lvl="0" marL="0" rtl="0" algn="l">
              <a:lnSpc>
                <a:spcPct val="100000"/>
              </a:lnSpc>
              <a:spcBef>
                <a:spcPts val="0"/>
              </a:spcBef>
              <a:spcAft>
                <a:spcPts val="0"/>
              </a:spcAft>
              <a:buNone/>
            </a:pPr>
            <a:r>
              <a:rPr lang="en-IN" sz="1700">
                <a:solidFill>
                  <a:srgbClr val="FFFFFF"/>
                </a:solidFill>
              </a:rPr>
              <a:t> </a:t>
            </a:r>
            <a:endParaRPr sz="1700">
              <a:solidFill>
                <a:srgbClr val="FFFFFF"/>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201" name="Google Shape;201;gcccfbed6ec_1_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graphicFrame>
        <p:nvGraphicFramePr>
          <p:cNvPr id="202" name="Google Shape;202;gcccfbed6ec_1_40"/>
          <p:cNvGraphicFramePr/>
          <p:nvPr/>
        </p:nvGraphicFramePr>
        <p:xfrm>
          <a:off x="892150" y="1165075"/>
          <a:ext cx="3000000" cy="3000000"/>
        </p:xfrm>
        <a:graphic>
          <a:graphicData uri="http://schemas.openxmlformats.org/drawingml/2006/table">
            <a:tbl>
              <a:tblPr>
                <a:noFill/>
                <a:tableStyleId>{F0AB00E9-8C7F-475E-9950-8715F333E3E6}</a:tableStyleId>
              </a:tblPr>
              <a:tblGrid>
                <a:gridCol w="1236275"/>
                <a:gridCol w="6002725"/>
              </a:tblGrid>
              <a:tr h="381000">
                <a:tc>
                  <a:txBody>
                    <a:bodyPr/>
                    <a:lstStyle/>
                    <a:p>
                      <a:pPr indent="0" lvl="0" marL="0" rtl="0" algn="l">
                        <a:spcBef>
                          <a:spcPts val="0"/>
                        </a:spcBef>
                        <a:spcAft>
                          <a:spcPts val="0"/>
                        </a:spcAft>
                        <a:buNone/>
                      </a:pPr>
                      <a:r>
                        <a:rPr lang="en-IN" sz="1500">
                          <a:solidFill>
                            <a:srgbClr val="FFFFFF"/>
                          </a:solidFill>
                        </a:rPr>
                        <a:t>Tempo </a:t>
                      </a:r>
                      <a:endParaRPr sz="1500">
                        <a:solidFill>
                          <a:srgbClr val="FFFFFF"/>
                        </a:solidFill>
                      </a:endParaRPr>
                    </a:p>
                  </a:txBody>
                  <a:tcPr marT="91425" marB="91425" marR="91425" marL="91425"/>
                </a:tc>
                <a:tc>
                  <a:txBody>
                    <a:bodyPr/>
                    <a:lstStyle/>
                    <a:p>
                      <a:pPr indent="0" lvl="0" marL="0" rtl="0" algn="l">
                        <a:lnSpc>
                          <a:spcPct val="115000"/>
                        </a:lnSpc>
                        <a:spcBef>
                          <a:spcPts val="1200"/>
                        </a:spcBef>
                        <a:spcAft>
                          <a:spcPts val="1200"/>
                        </a:spcAft>
                        <a:buNone/>
                      </a:pPr>
                      <a:r>
                        <a:rPr lang="en-IN" sz="1500">
                          <a:solidFill>
                            <a:srgbClr val="FFFFFF"/>
                          </a:solidFill>
                          <a:latin typeface="Georgia"/>
                          <a:ea typeface="Georgia"/>
                          <a:cs typeface="Georgia"/>
                          <a:sym typeface="Georgia"/>
                        </a:rPr>
                        <a:t>The rate of speed or pace of the musical pulse. (grave, largo, adagio, andante, allegro, vivace) which is beats per minute.</a:t>
                      </a:r>
                      <a:endParaRPr sz="15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IN" sz="1500">
                          <a:solidFill>
                            <a:srgbClr val="FFFFFF"/>
                          </a:solidFill>
                        </a:rPr>
                        <a:t>Beats </a:t>
                      </a:r>
                      <a:endParaRPr sz="1500">
                        <a:solidFill>
                          <a:srgbClr val="FFFFFF"/>
                        </a:solidFill>
                      </a:endParaRPr>
                    </a:p>
                  </a:txBody>
                  <a:tcPr marT="91425" marB="91425" marR="91425" marL="91425"/>
                </a:tc>
                <a:tc>
                  <a:txBody>
                    <a:bodyPr/>
                    <a:lstStyle/>
                    <a:p>
                      <a:pPr indent="0" lvl="0" marL="0" rtl="0" algn="l">
                        <a:lnSpc>
                          <a:spcPct val="115000"/>
                        </a:lnSpc>
                        <a:spcBef>
                          <a:spcPts val="1200"/>
                        </a:spcBef>
                        <a:spcAft>
                          <a:spcPts val="1200"/>
                        </a:spcAft>
                        <a:buNone/>
                      </a:pPr>
                      <a:r>
                        <a:rPr lang="en-IN" sz="1500">
                          <a:solidFill>
                            <a:srgbClr val="FFFFFF"/>
                          </a:solidFill>
                          <a:latin typeface="Georgia"/>
                          <a:ea typeface="Georgia"/>
                          <a:cs typeface="Georgia"/>
                          <a:sym typeface="Georgia"/>
                        </a:rPr>
                        <a:t>Regular pulsation; a basic unit of length in musical time. </a:t>
                      </a:r>
                      <a:endParaRPr sz="1500">
                        <a:solidFill>
                          <a:srgbClr val="FFFFFF"/>
                        </a:solidFill>
                      </a:endParaRPr>
                    </a:p>
                  </a:txBody>
                  <a:tcPr marT="91425" marB="91425" marR="91425" marL="91425"/>
                </a:tc>
              </a:tr>
            </a:tbl>
          </a:graphicData>
        </a:graphic>
      </p:graphicFrame>
      <p:graphicFrame>
        <p:nvGraphicFramePr>
          <p:cNvPr id="203" name="Google Shape;203;gcccfbed6ec_1_40"/>
          <p:cNvGraphicFramePr/>
          <p:nvPr/>
        </p:nvGraphicFramePr>
        <p:xfrm>
          <a:off x="892150" y="3065600"/>
          <a:ext cx="3000000" cy="3000000"/>
        </p:xfrm>
        <a:graphic>
          <a:graphicData uri="http://schemas.openxmlformats.org/drawingml/2006/table">
            <a:tbl>
              <a:tblPr>
                <a:noFill/>
                <a:tableStyleId>{F0AB00E9-8C7F-475E-9950-8715F333E3E6}</a:tableStyleId>
              </a:tblPr>
              <a:tblGrid>
                <a:gridCol w="1673700"/>
                <a:gridCol w="5565300"/>
              </a:tblGrid>
              <a:tr h="813375">
                <a:tc>
                  <a:txBody>
                    <a:bodyPr/>
                    <a:lstStyle/>
                    <a:p>
                      <a:pPr indent="0" lvl="0" marL="0" rtl="0" algn="l">
                        <a:spcBef>
                          <a:spcPts val="0"/>
                        </a:spcBef>
                        <a:spcAft>
                          <a:spcPts val="0"/>
                        </a:spcAft>
                        <a:buNone/>
                      </a:pPr>
                      <a:r>
                        <a:rPr lang="en-IN" sz="1500">
                          <a:solidFill>
                            <a:srgbClr val="FFFFFF"/>
                          </a:solidFill>
                        </a:rPr>
                        <a:t>Root Mean Square</a:t>
                      </a:r>
                      <a:endParaRPr sz="1500">
                        <a:solidFill>
                          <a:srgbClr val="FFFFFF"/>
                        </a:solidFill>
                      </a:endParaRPr>
                    </a:p>
                    <a:p>
                      <a:pPr indent="0" lvl="0" marL="2286000" rtl="0" algn="l">
                        <a:spcBef>
                          <a:spcPts val="0"/>
                        </a:spcBef>
                        <a:spcAft>
                          <a:spcPts val="0"/>
                        </a:spcAft>
                        <a:buNone/>
                      </a:pPr>
                      <a:r>
                        <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IN" sz="1500">
                          <a:solidFill>
                            <a:srgbClr val="FFFFFF"/>
                          </a:solidFill>
                        </a:rPr>
                        <a:t>Used to characterize the “average” of continuous varying signals such as </a:t>
                      </a:r>
                      <a:r>
                        <a:rPr b="1" lang="en-IN" sz="1500">
                          <a:solidFill>
                            <a:srgbClr val="FFFFFF"/>
                          </a:solidFill>
                        </a:rPr>
                        <a:t>audio</a:t>
                      </a:r>
                      <a:r>
                        <a:rPr lang="en-IN" sz="1500">
                          <a:solidFill>
                            <a:srgbClr val="FFFFFF"/>
                          </a:solidFill>
                        </a:rPr>
                        <a:t>, electrical signals, </a:t>
                      </a:r>
                      <a:r>
                        <a:rPr b="1" lang="en-IN" sz="1500">
                          <a:solidFill>
                            <a:srgbClr val="FFFFFF"/>
                          </a:solidFill>
                        </a:rPr>
                        <a:t>sound</a:t>
                      </a:r>
                      <a:r>
                        <a:rPr lang="en-IN" sz="1500">
                          <a:solidFill>
                            <a:srgbClr val="FFFFFF"/>
                          </a:solidFill>
                        </a:rPr>
                        <a:t>, etc kind of continuous signal </a:t>
                      </a:r>
                      <a:endParaRPr sz="1500">
                        <a:solidFill>
                          <a:srgbClr val="FFFFFF"/>
                        </a:solidFill>
                      </a:endParaRPr>
                    </a:p>
                  </a:txBody>
                  <a:tcPr marT="91425" marB="91425" marR="91425" marL="91425"/>
                </a:tc>
              </a:tr>
              <a:tr h="548525">
                <a:tc>
                  <a:txBody>
                    <a:bodyPr/>
                    <a:lstStyle/>
                    <a:p>
                      <a:pPr indent="0" lvl="0" marL="0" rtl="0" algn="l">
                        <a:spcBef>
                          <a:spcPts val="0"/>
                        </a:spcBef>
                        <a:spcAft>
                          <a:spcPts val="0"/>
                        </a:spcAft>
                        <a:buNone/>
                      </a:pPr>
                      <a:r>
                        <a:rPr lang="en-IN" sz="1500">
                          <a:solidFill>
                            <a:srgbClr val="FFFFFF"/>
                          </a:solidFill>
                        </a:rPr>
                        <a:t>Zero Crossing  Rate </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IN" sz="1500">
                          <a:solidFill>
                            <a:srgbClr val="FFFFFF"/>
                          </a:solidFill>
                        </a:rPr>
                        <a:t>The rate of sign-changes of the signal during the duration of a particular frame.</a:t>
                      </a:r>
                      <a:endParaRPr sz="1500">
                        <a:solidFill>
                          <a:srgbClr val="FFFFFF"/>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cccfbed6ec_1_51"/>
          <p:cNvSpPr txBox="1"/>
          <p:nvPr>
            <p:ph idx="1" type="body"/>
          </p:nvPr>
        </p:nvSpPr>
        <p:spPr>
          <a:xfrm>
            <a:off x="311700" y="0"/>
            <a:ext cx="8520600" cy="4737000"/>
          </a:xfrm>
          <a:prstGeom prst="rect">
            <a:avLst/>
          </a:prstGeom>
        </p:spPr>
        <p:txBody>
          <a:bodyPr anchorCtr="0" anchor="t" bIns="91425" lIns="91425" spcFirstLastPara="1" rIns="91425" wrap="square" tIns="91425">
            <a:noAutofit/>
          </a:bodyPr>
          <a:lstStyle/>
          <a:p>
            <a:pPr indent="-336550" lvl="1" marL="914400" rtl="0" algn="l">
              <a:lnSpc>
                <a:spcPct val="100000"/>
              </a:lnSpc>
              <a:spcBef>
                <a:spcPts val="1600"/>
              </a:spcBef>
              <a:spcAft>
                <a:spcPts val="0"/>
              </a:spcAft>
              <a:buClr>
                <a:srgbClr val="FFFFFF"/>
              </a:buClr>
              <a:buSzPts val="1700"/>
              <a:buChar char="◆"/>
            </a:pPr>
            <a:r>
              <a:rPr lang="en-IN" sz="1700">
                <a:solidFill>
                  <a:srgbClr val="FFFFFF"/>
                </a:solidFill>
              </a:rPr>
              <a:t>Core IO and DSP</a:t>
            </a:r>
            <a:endParaRPr sz="1700">
              <a:solidFill>
                <a:srgbClr val="FFFFFF"/>
              </a:solidFill>
            </a:endParaRPr>
          </a:p>
          <a:p>
            <a:pPr indent="0" lvl="0" marL="0" rtl="0" algn="l">
              <a:lnSpc>
                <a:spcPct val="100000"/>
              </a:lnSpc>
              <a:spcBef>
                <a:spcPts val="0"/>
              </a:spcBef>
              <a:spcAft>
                <a:spcPts val="0"/>
              </a:spcAft>
              <a:buNone/>
            </a:pPr>
            <a:r>
              <a:t/>
            </a:r>
            <a:endParaRPr sz="1700">
              <a:solidFill>
                <a:srgbClr val="FFFFFF"/>
              </a:solidFill>
            </a:endParaRPr>
          </a:p>
          <a:p>
            <a:pPr indent="0" lvl="0" marL="0" rtl="0" algn="l">
              <a:lnSpc>
                <a:spcPct val="100000"/>
              </a:lnSpc>
              <a:spcBef>
                <a:spcPts val="0"/>
              </a:spcBef>
              <a:spcAft>
                <a:spcPts val="0"/>
              </a:spcAft>
              <a:buNone/>
            </a:pPr>
            <a:r>
              <a:t/>
            </a:r>
            <a:endParaRPr sz="1700">
              <a:solidFill>
                <a:srgbClr val="FFFFFF"/>
              </a:solidFill>
            </a:endParaRPr>
          </a:p>
          <a:p>
            <a:pPr indent="0" lvl="0" marL="0" rtl="0" algn="l">
              <a:lnSpc>
                <a:spcPct val="100000"/>
              </a:lnSpc>
              <a:spcBef>
                <a:spcPts val="0"/>
              </a:spcBef>
              <a:spcAft>
                <a:spcPts val="0"/>
              </a:spcAft>
              <a:buNone/>
            </a:pPr>
            <a:r>
              <a:t/>
            </a:r>
            <a:endParaRPr sz="1700">
              <a:solidFill>
                <a:srgbClr val="FFFFFF"/>
              </a:solidFill>
            </a:endParaRPr>
          </a:p>
          <a:p>
            <a:pPr indent="0" lvl="0" marL="0" rtl="0" algn="l">
              <a:lnSpc>
                <a:spcPct val="100000"/>
              </a:lnSpc>
              <a:spcBef>
                <a:spcPts val="0"/>
              </a:spcBef>
              <a:spcAft>
                <a:spcPts val="0"/>
              </a:spcAft>
              <a:buNone/>
            </a:pPr>
            <a:r>
              <a:t/>
            </a:r>
            <a:endParaRPr sz="1700">
              <a:solidFill>
                <a:srgbClr val="FFFFFF"/>
              </a:solidFill>
            </a:endParaRPr>
          </a:p>
          <a:p>
            <a:pPr indent="-336550" lvl="1" marL="914400" rtl="0" algn="l">
              <a:lnSpc>
                <a:spcPct val="100000"/>
              </a:lnSpc>
              <a:spcBef>
                <a:spcPts val="1600"/>
              </a:spcBef>
              <a:spcAft>
                <a:spcPts val="0"/>
              </a:spcAft>
              <a:buClr>
                <a:srgbClr val="FFFFFF"/>
              </a:buClr>
              <a:buSzPts val="1700"/>
              <a:buChar char="◆"/>
            </a:pPr>
            <a:r>
              <a:rPr lang="en-IN" sz="1700">
                <a:solidFill>
                  <a:srgbClr val="FFFFFF"/>
                </a:solidFill>
              </a:rPr>
              <a:t>Spectral features</a:t>
            </a:r>
            <a:endParaRPr sz="1700">
              <a:solidFill>
                <a:srgbClr val="FFFFFF"/>
              </a:solidFill>
            </a:endParaRPr>
          </a:p>
          <a:p>
            <a:pPr indent="0" lvl="0" marL="0" rtl="0" algn="l">
              <a:lnSpc>
                <a:spcPct val="100000"/>
              </a:lnSpc>
              <a:spcBef>
                <a:spcPts val="0"/>
              </a:spcBef>
              <a:spcAft>
                <a:spcPts val="0"/>
              </a:spcAft>
              <a:buNone/>
            </a:pPr>
            <a:r>
              <a:t/>
            </a:r>
            <a:endParaRPr sz="1700">
              <a:solidFill>
                <a:srgbClr val="FFFFFF"/>
              </a:solidFill>
            </a:endParaRPr>
          </a:p>
          <a:p>
            <a:pPr indent="0" lvl="0" marL="2286000" rtl="0" algn="l">
              <a:lnSpc>
                <a:spcPct val="100000"/>
              </a:lnSpc>
              <a:spcBef>
                <a:spcPts val="0"/>
              </a:spcBef>
              <a:spcAft>
                <a:spcPts val="0"/>
              </a:spcAft>
              <a:buNone/>
            </a:pPr>
            <a:r>
              <a:t/>
            </a:r>
            <a:endParaRPr sz="1700">
              <a:solidFill>
                <a:srgbClr val="FFFFFF"/>
              </a:solidFill>
            </a:endParaRPr>
          </a:p>
          <a:p>
            <a:pPr indent="0" lvl="0" marL="0" rtl="0" algn="l">
              <a:lnSpc>
                <a:spcPct val="100000"/>
              </a:lnSpc>
              <a:spcBef>
                <a:spcPts val="0"/>
              </a:spcBef>
              <a:spcAft>
                <a:spcPts val="0"/>
              </a:spcAft>
              <a:buNone/>
            </a:pPr>
            <a:r>
              <a:t/>
            </a:r>
            <a:endParaRPr sz="1700">
              <a:solidFill>
                <a:srgbClr val="FFFFFF"/>
              </a:solidFill>
            </a:endParaRPr>
          </a:p>
          <a:p>
            <a:pPr indent="0" lvl="0" marL="0" rtl="0" algn="l">
              <a:spcBef>
                <a:spcPts val="0"/>
              </a:spcBef>
              <a:spcAft>
                <a:spcPts val="0"/>
              </a:spcAft>
              <a:buNone/>
            </a:pPr>
            <a:r>
              <a:t/>
            </a:r>
            <a:endParaRPr/>
          </a:p>
        </p:txBody>
      </p:sp>
      <p:sp>
        <p:nvSpPr>
          <p:cNvPr id="209" name="Google Shape;209;gcccfbed6ec_1_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graphicFrame>
        <p:nvGraphicFramePr>
          <p:cNvPr id="210" name="Google Shape;210;gcccfbed6ec_1_51"/>
          <p:cNvGraphicFramePr/>
          <p:nvPr/>
        </p:nvGraphicFramePr>
        <p:xfrm>
          <a:off x="952500" y="775580"/>
          <a:ext cx="3000000" cy="3000000"/>
        </p:xfrm>
        <a:graphic>
          <a:graphicData uri="http://schemas.openxmlformats.org/drawingml/2006/table">
            <a:tbl>
              <a:tblPr>
                <a:noFill/>
                <a:tableStyleId>{F0AB00E9-8C7F-475E-9950-8715F333E3E6}</a:tableStyleId>
              </a:tblPr>
              <a:tblGrid>
                <a:gridCol w="1070375"/>
                <a:gridCol w="6168625"/>
              </a:tblGrid>
              <a:tr h="795675">
                <a:tc>
                  <a:txBody>
                    <a:bodyPr/>
                    <a:lstStyle/>
                    <a:p>
                      <a:pPr indent="0" lvl="0" marL="0" rtl="0" algn="l">
                        <a:spcBef>
                          <a:spcPts val="0"/>
                        </a:spcBef>
                        <a:spcAft>
                          <a:spcPts val="0"/>
                        </a:spcAft>
                        <a:buNone/>
                      </a:pPr>
                      <a:r>
                        <a:rPr lang="en-IN" sz="1500">
                          <a:solidFill>
                            <a:srgbClr val="FFFFFF"/>
                          </a:solidFill>
                        </a:rPr>
                        <a:t>Frames</a:t>
                      </a:r>
                      <a:endParaRPr sz="1500"/>
                    </a:p>
                  </a:txBody>
                  <a:tcPr marT="91425" marB="91425" marR="91425" marL="91425"/>
                </a:tc>
                <a:tc>
                  <a:txBody>
                    <a:bodyPr/>
                    <a:lstStyle/>
                    <a:p>
                      <a:pPr indent="0" lvl="0" marL="0" rtl="0" algn="l">
                        <a:lnSpc>
                          <a:spcPct val="115000"/>
                        </a:lnSpc>
                        <a:spcBef>
                          <a:spcPts val="1200"/>
                        </a:spcBef>
                        <a:spcAft>
                          <a:spcPts val="1200"/>
                        </a:spcAft>
                        <a:buNone/>
                      </a:pPr>
                      <a:r>
                        <a:rPr lang="en-IN" sz="1500">
                          <a:solidFill>
                            <a:srgbClr val="FFFFFF"/>
                          </a:solidFill>
                        </a:rPr>
                        <a:t>Converts frame counts to time (seconds). The result depends on the value of the fps attribute or parameter. </a:t>
                      </a:r>
                      <a:endParaRPr sz="1500"/>
                    </a:p>
                  </a:txBody>
                  <a:tcPr marT="91425" marB="91425" marR="91425" marL="91425"/>
                </a:tc>
              </a:tr>
            </a:tbl>
          </a:graphicData>
        </a:graphic>
      </p:graphicFrame>
      <p:graphicFrame>
        <p:nvGraphicFramePr>
          <p:cNvPr id="211" name="Google Shape;211;gcccfbed6ec_1_51"/>
          <p:cNvGraphicFramePr/>
          <p:nvPr/>
        </p:nvGraphicFramePr>
        <p:xfrm>
          <a:off x="872738" y="2217705"/>
          <a:ext cx="3000000" cy="3000000"/>
        </p:xfrm>
        <a:graphic>
          <a:graphicData uri="http://schemas.openxmlformats.org/drawingml/2006/table">
            <a:tbl>
              <a:tblPr>
                <a:noFill/>
                <a:tableStyleId>{F0AB00E9-8C7F-475E-9950-8715F333E3E6}</a:tableStyleId>
              </a:tblPr>
              <a:tblGrid>
                <a:gridCol w="2300150"/>
                <a:gridCol w="5295225"/>
              </a:tblGrid>
              <a:tr h="886925">
                <a:tc>
                  <a:txBody>
                    <a:bodyPr/>
                    <a:lstStyle/>
                    <a:p>
                      <a:pPr indent="0" lvl="0" marL="0" rtl="0" algn="l">
                        <a:spcBef>
                          <a:spcPts val="0"/>
                        </a:spcBef>
                        <a:spcAft>
                          <a:spcPts val="0"/>
                        </a:spcAft>
                        <a:buNone/>
                      </a:pPr>
                      <a:r>
                        <a:rPr lang="en-IN">
                          <a:solidFill>
                            <a:srgbClr val="FFFFFF"/>
                          </a:solidFill>
                        </a:rPr>
                        <a:t>Chroma short term fourier transform</a:t>
                      </a:r>
                      <a:endParaRPr>
                        <a:solidFill>
                          <a:srgbClr val="FFFFFF"/>
                        </a:solidFill>
                      </a:endParaRPr>
                    </a:p>
                  </a:txBody>
                  <a:tcPr marT="91425" marB="91425" marR="91425" marL="91425"/>
                </a:tc>
                <a:tc>
                  <a:txBody>
                    <a:bodyPr/>
                    <a:lstStyle/>
                    <a:p>
                      <a:pPr indent="0" lvl="0" marL="0" rtl="0" algn="l">
                        <a:lnSpc>
                          <a:spcPct val="115000"/>
                        </a:lnSpc>
                        <a:spcBef>
                          <a:spcPts val="1200"/>
                        </a:spcBef>
                        <a:spcAft>
                          <a:spcPts val="1200"/>
                        </a:spcAft>
                        <a:buNone/>
                      </a:pPr>
                      <a:r>
                        <a:rPr lang="en-IN">
                          <a:solidFill>
                            <a:srgbClr val="FFFFFF"/>
                          </a:solidFill>
                        </a:rPr>
                        <a:t>A  fourier-related transform used to determine the sinusoidal freq and phase content of local sections of a signal as it changes over time. </a:t>
                      </a:r>
                      <a:endParaRPr>
                        <a:solidFill>
                          <a:srgbClr val="FFFFFF"/>
                        </a:solidFill>
                      </a:endParaRPr>
                    </a:p>
                  </a:txBody>
                  <a:tcPr marT="91425" marB="91425" marR="91425" marL="91425"/>
                </a:tc>
              </a:tr>
              <a:tr h="886925">
                <a:tc>
                  <a:txBody>
                    <a:bodyPr/>
                    <a:lstStyle/>
                    <a:p>
                      <a:pPr indent="0" lvl="0" marL="0" rtl="0" algn="l">
                        <a:spcBef>
                          <a:spcPts val="0"/>
                        </a:spcBef>
                        <a:spcAft>
                          <a:spcPts val="0"/>
                        </a:spcAft>
                        <a:buNone/>
                      </a:pPr>
                      <a:r>
                        <a:rPr lang="en-IN">
                          <a:solidFill>
                            <a:srgbClr val="FFFFFF"/>
                          </a:solidFill>
                        </a:rPr>
                        <a:t>Chroma </a:t>
                      </a:r>
                      <a:r>
                        <a:rPr lang="en-IN">
                          <a:solidFill>
                            <a:srgbClr val="FFFFFF"/>
                          </a:solidFill>
                        </a:rPr>
                        <a:t>Chroma Energy Normalized</a:t>
                      </a:r>
                      <a:endParaRPr>
                        <a:solidFill>
                          <a:srgbClr val="FFFFFF"/>
                        </a:solidFill>
                      </a:endParaRPr>
                    </a:p>
                  </a:txBody>
                  <a:tcPr marT="91425" marB="91425" marR="91425" marL="91425"/>
                </a:tc>
                <a:tc>
                  <a:txBody>
                    <a:bodyPr/>
                    <a:lstStyle/>
                    <a:p>
                      <a:pPr indent="0" lvl="0" marL="0" rtl="0" algn="l">
                        <a:lnSpc>
                          <a:spcPct val="115000"/>
                        </a:lnSpc>
                        <a:spcBef>
                          <a:spcPts val="1200"/>
                        </a:spcBef>
                        <a:spcAft>
                          <a:spcPts val="1200"/>
                        </a:spcAft>
                        <a:buNone/>
                      </a:pPr>
                      <a:r>
                        <a:rPr lang="en-IN">
                          <a:solidFill>
                            <a:srgbClr val="FFFFFF"/>
                          </a:solidFill>
                        </a:rPr>
                        <a:t>CENS is that taking statistics over large windows smooths local deviations in tempo, circulation and musical ornaments such as trills and arpeggiated chords. </a:t>
                      </a:r>
                      <a:endParaRPr>
                        <a:solidFill>
                          <a:srgbClr val="FFFFFF"/>
                        </a:solidFill>
                      </a:endParaRPr>
                    </a:p>
                  </a:txBody>
                  <a:tcPr marT="91425" marB="91425" marR="91425" marL="91425"/>
                </a:tc>
              </a:tr>
              <a:tr h="822925">
                <a:tc>
                  <a:txBody>
                    <a:bodyPr/>
                    <a:lstStyle/>
                    <a:p>
                      <a:pPr indent="0" lvl="0" marL="0" rtl="0" algn="l">
                        <a:spcBef>
                          <a:spcPts val="0"/>
                        </a:spcBef>
                        <a:spcAft>
                          <a:spcPts val="0"/>
                        </a:spcAft>
                        <a:buNone/>
                      </a:pPr>
                      <a:r>
                        <a:rPr lang="en-IN">
                          <a:solidFill>
                            <a:srgbClr val="FFFFFF"/>
                          </a:solidFill>
                        </a:rPr>
                        <a:t>Chroma </a:t>
                      </a:r>
                      <a:r>
                        <a:rPr lang="en-IN">
                          <a:solidFill>
                            <a:srgbClr val="FFFFFF"/>
                          </a:solidFill>
                        </a:rPr>
                        <a:t>Constant-Q chromagram</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1800"/>
                        </a:spcAft>
                        <a:buNone/>
                      </a:pPr>
                      <a:r>
                        <a:rPr lang="en-IN">
                          <a:solidFill>
                            <a:srgbClr val="FFFFFF"/>
                          </a:solidFill>
                        </a:rPr>
                        <a:t>Unlike stft but similar to mel scale the cqt uses a log spaced freq axis</a:t>
                      </a:r>
                      <a:endParaRPr>
                        <a:solidFill>
                          <a:srgbClr val="FFFFFF"/>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cccfbed6ec_1_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graphicFrame>
        <p:nvGraphicFramePr>
          <p:cNvPr id="217" name="Google Shape;217;gcccfbed6ec_1_58"/>
          <p:cNvGraphicFramePr/>
          <p:nvPr/>
        </p:nvGraphicFramePr>
        <p:xfrm>
          <a:off x="387900" y="301917"/>
          <a:ext cx="3000000" cy="3000000"/>
        </p:xfrm>
        <a:graphic>
          <a:graphicData uri="http://schemas.openxmlformats.org/drawingml/2006/table">
            <a:tbl>
              <a:tblPr>
                <a:noFill/>
                <a:tableStyleId>{F0AB00E9-8C7F-475E-9950-8715F333E3E6}</a:tableStyleId>
              </a:tblPr>
              <a:tblGrid>
                <a:gridCol w="1897475"/>
                <a:gridCol w="6382300"/>
              </a:tblGrid>
              <a:tr h="935975">
                <a:tc>
                  <a:txBody>
                    <a:bodyPr/>
                    <a:lstStyle/>
                    <a:p>
                      <a:pPr indent="0" lvl="0" marL="0" rtl="0" algn="l">
                        <a:spcBef>
                          <a:spcPts val="0"/>
                        </a:spcBef>
                        <a:spcAft>
                          <a:spcPts val="0"/>
                        </a:spcAft>
                        <a:buNone/>
                      </a:pPr>
                      <a:r>
                        <a:rPr lang="en-IN" sz="1700">
                          <a:solidFill>
                            <a:srgbClr val="FFFFFF"/>
                          </a:solidFill>
                        </a:rPr>
                        <a:t>Melspectrogram </a:t>
                      </a:r>
                      <a:endParaRPr sz="1700">
                        <a:solidFill>
                          <a:srgbClr val="FFFFFF"/>
                        </a:solidFill>
                      </a:endParaRPr>
                    </a:p>
                  </a:txBody>
                  <a:tcPr marT="91425" marB="91425" marR="91425" marL="91425"/>
                </a:tc>
                <a:tc>
                  <a:txBody>
                    <a:bodyPr/>
                    <a:lstStyle/>
                    <a:p>
                      <a:pPr indent="0" lvl="0" marL="0" rtl="0" algn="l">
                        <a:lnSpc>
                          <a:spcPct val="115000"/>
                        </a:lnSpc>
                        <a:spcBef>
                          <a:spcPts val="1200"/>
                        </a:spcBef>
                        <a:spcAft>
                          <a:spcPts val="1200"/>
                        </a:spcAft>
                        <a:buNone/>
                      </a:pPr>
                      <a:r>
                        <a:rPr lang="en-IN" sz="1700">
                          <a:solidFill>
                            <a:srgbClr val="FFFFFF"/>
                          </a:solidFill>
                        </a:rPr>
                        <a:t>A spectrogram with mel scale as its y scale. The result of some non-linear transformation of freq scale </a:t>
                      </a:r>
                      <a:endParaRPr sz="1700">
                        <a:solidFill>
                          <a:srgbClr val="FFFFFF"/>
                        </a:solidFill>
                      </a:endParaRPr>
                    </a:p>
                  </a:txBody>
                  <a:tcPr marT="91425" marB="91425" marR="91425" marL="91425"/>
                </a:tc>
              </a:tr>
              <a:tr h="935975">
                <a:tc>
                  <a:txBody>
                    <a:bodyPr/>
                    <a:lstStyle/>
                    <a:p>
                      <a:pPr indent="0" lvl="0" marL="0" rtl="0" algn="l">
                        <a:spcBef>
                          <a:spcPts val="0"/>
                        </a:spcBef>
                        <a:spcAft>
                          <a:spcPts val="0"/>
                        </a:spcAft>
                        <a:buNone/>
                      </a:pPr>
                      <a:r>
                        <a:rPr lang="en-IN" sz="1700">
                          <a:solidFill>
                            <a:srgbClr val="FFFFFF"/>
                          </a:solidFill>
                        </a:rPr>
                        <a:t>MFCC</a:t>
                      </a:r>
                      <a:endParaRPr sz="1700">
                        <a:solidFill>
                          <a:srgbClr val="FFFFFF"/>
                        </a:solidFill>
                      </a:endParaRPr>
                    </a:p>
                  </a:txBody>
                  <a:tcPr marT="91425" marB="91425" marR="91425" marL="91425"/>
                </a:tc>
                <a:tc>
                  <a:txBody>
                    <a:bodyPr/>
                    <a:lstStyle/>
                    <a:p>
                      <a:pPr indent="0" lvl="0" marL="0" rtl="0" algn="l">
                        <a:lnSpc>
                          <a:spcPct val="115000"/>
                        </a:lnSpc>
                        <a:spcBef>
                          <a:spcPts val="1200"/>
                        </a:spcBef>
                        <a:spcAft>
                          <a:spcPts val="1200"/>
                        </a:spcAft>
                        <a:buNone/>
                      </a:pPr>
                      <a:r>
                        <a:rPr lang="en-IN" sz="1700">
                          <a:solidFill>
                            <a:srgbClr val="FFFFFF"/>
                          </a:solidFill>
                        </a:rPr>
                        <a:t>Mel freq cepstral coefficient of signal are a small set of features (10-12) which concisely describe the overall shape of a spectral envelope </a:t>
                      </a:r>
                      <a:endParaRPr sz="1700">
                        <a:solidFill>
                          <a:srgbClr val="FFFFFF"/>
                        </a:solidFill>
                      </a:endParaRPr>
                    </a:p>
                  </a:txBody>
                  <a:tcPr marT="91425" marB="91425" marR="91425" marL="91425"/>
                </a:tc>
              </a:tr>
              <a:tr h="1277775">
                <a:tc>
                  <a:txBody>
                    <a:bodyPr/>
                    <a:lstStyle/>
                    <a:p>
                      <a:pPr indent="0" lvl="0" marL="0" rtl="0" algn="l">
                        <a:spcBef>
                          <a:spcPts val="0"/>
                        </a:spcBef>
                        <a:spcAft>
                          <a:spcPts val="0"/>
                        </a:spcAft>
                        <a:buNone/>
                      </a:pPr>
                      <a:r>
                        <a:rPr lang="en-IN" sz="1700">
                          <a:solidFill>
                            <a:srgbClr val="FFFFFF"/>
                          </a:solidFill>
                        </a:rPr>
                        <a:t>Poly Features </a:t>
                      </a:r>
                      <a:endParaRPr sz="1700">
                        <a:solidFill>
                          <a:srgbClr val="FFFFFF"/>
                        </a:solidFill>
                      </a:endParaRPr>
                    </a:p>
                  </a:txBody>
                  <a:tcPr marT="91425" marB="91425" marR="91425" marL="91425"/>
                </a:tc>
                <a:tc>
                  <a:txBody>
                    <a:bodyPr/>
                    <a:lstStyle/>
                    <a:p>
                      <a:pPr indent="0" lvl="0" marL="0" rtl="0" algn="l">
                        <a:lnSpc>
                          <a:spcPct val="115000"/>
                        </a:lnSpc>
                        <a:spcBef>
                          <a:spcPts val="1200"/>
                        </a:spcBef>
                        <a:spcAft>
                          <a:spcPts val="1200"/>
                        </a:spcAft>
                        <a:buNone/>
                      </a:pPr>
                      <a:r>
                        <a:rPr lang="en-IN" sz="1700">
                          <a:solidFill>
                            <a:srgbClr val="FFFFFF"/>
                          </a:solidFill>
                        </a:rPr>
                        <a:t>The simultaneous use of several rhythmic patterns or meters. Get coefficients of fitting an nth-order polynomial to the columns of a spectrogram.</a:t>
                      </a:r>
                      <a:endParaRPr sz="1700">
                        <a:solidFill>
                          <a:srgbClr val="FFFFFF"/>
                        </a:solidFill>
                      </a:endParaRPr>
                    </a:p>
                  </a:txBody>
                  <a:tcPr marT="91425" marB="91425" marR="91425" marL="91425"/>
                </a:tc>
              </a:tr>
              <a:tr h="1277775">
                <a:tc>
                  <a:txBody>
                    <a:bodyPr/>
                    <a:lstStyle/>
                    <a:p>
                      <a:pPr indent="0" lvl="0" marL="0" rtl="0" algn="l">
                        <a:spcBef>
                          <a:spcPts val="0"/>
                        </a:spcBef>
                        <a:spcAft>
                          <a:spcPts val="0"/>
                        </a:spcAft>
                        <a:buNone/>
                      </a:pPr>
                      <a:r>
                        <a:rPr lang="en-IN" sz="1700">
                          <a:solidFill>
                            <a:srgbClr val="FFFFFF"/>
                          </a:solidFill>
                        </a:rPr>
                        <a:t>Tonnetz </a:t>
                      </a:r>
                      <a:endParaRPr sz="1700">
                        <a:solidFill>
                          <a:srgbClr val="FFFFFF"/>
                        </a:solidFill>
                      </a:endParaRPr>
                    </a:p>
                  </a:txBody>
                  <a:tcPr marT="91425" marB="91425" marR="91425" marL="91425"/>
                </a:tc>
                <a:tc>
                  <a:txBody>
                    <a:bodyPr/>
                    <a:lstStyle/>
                    <a:p>
                      <a:pPr indent="0" lvl="0" marL="0" rtl="0" algn="l">
                        <a:lnSpc>
                          <a:spcPct val="115000"/>
                        </a:lnSpc>
                        <a:spcBef>
                          <a:spcPts val="0"/>
                        </a:spcBef>
                        <a:spcAft>
                          <a:spcPts val="1800"/>
                        </a:spcAft>
                        <a:buNone/>
                      </a:pPr>
                      <a:r>
                        <a:rPr lang="en-IN" sz="1700">
                          <a:solidFill>
                            <a:srgbClr val="FFFFFF"/>
                          </a:solidFill>
                        </a:rPr>
                        <a:t>This representation uses the method of </a:t>
                      </a:r>
                      <a:r>
                        <a:rPr lang="en-IN" sz="1700">
                          <a:solidFill>
                            <a:srgbClr val="FFFFFF"/>
                          </a:solidFill>
                          <a:uFill>
                            <a:noFill/>
                          </a:uFill>
                          <a:hlinkClick r:id="rId3">
                            <a:extLst>
                              <a:ext uri="{A12FA001-AC4F-418D-AE19-62706E023703}">
                                <ahyp:hlinkClr val="tx"/>
                              </a:ext>
                            </a:extLst>
                          </a:hlinkClick>
                        </a:rPr>
                        <a:t>1</a:t>
                      </a:r>
                      <a:r>
                        <a:rPr lang="en-IN" sz="1700">
                          <a:solidFill>
                            <a:srgbClr val="FFFFFF"/>
                          </a:solidFill>
                        </a:rPr>
                        <a:t> to project chroma features onto a 6-dimensional basis representing the perfect fifth, minor third, and major third each as two-dimensional coordinates.</a:t>
                      </a:r>
                      <a:endParaRPr sz="1700">
                        <a:solidFill>
                          <a:srgbClr val="FFFFFF"/>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cccfbed6ec_1_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graphicFrame>
        <p:nvGraphicFramePr>
          <p:cNvPr id="223" name="Google Shape;223;gcccfbed6ec_1_66"/>
          <p:cNvGraphicFramePr/>
          <p:nvPr/>
        </p:nvGraphicFramePr>
        <p:xfrm>
          <a:off x="447450" y="369990"/>
          <a:ext cx="3000000" cy="3000000"/>
        </p:xfrm>
        <a:graphic>
          <a:graphicData uri="http://schemas.openxmlformats.org/drawingml/2006/table">
            <a:tbl>
              <a:tblPr>
                <a:noFill/>
                <a:tableStyleId>{F0AB00E9-8C7F-475E-9950-8715F333E3E6}</a:tableStyleId>
              </a:tblPr>
              <a:tblGrid>
                <a:gridCol w="2156425"/>
                <a:gridCol w="6078125"/>
              </a:tblGrid>
              <a:tr h="1191650">
                <a:tc>
                  <a:txBody>
                    <a:bodyPr/>
                    <a:lstStyle/>
                    <a:p>
                      <a:pPr indent="0" lvl="0" marL="0" rtl="0" algn="l">
                        <a:spcBef>
                          <a:spcPts val="0"/>
                        </a:spcBef>
                        <a:spcAft>
                          <a:spcPts val="0"/>
                        </a:spcAft>
                        <a:buNone/>
                      </a:pPr>
                      <a:r>
                        <a:rPr lang="en-IN" sz="1700">
                          <a:solidFill>
                            <a:srgbClr val="FFFFFF"/>
                          </a:solidFill>
                        </a:rPr>
                        <a:t>Spectral bandwidth</a:t>
                      </a:r>
                      <a:endParaRPr sz="1700">
                        <a:solidFill>
                          <a:srgbClr val="FFFFFF"/>
                        </a:solidFill>
                      </a:endParaRPr>
                    </a:p>
                    <a:p>
                      <a:pPr indent="0" lvl="0" marL="0" rtl="0" algn="l">
                        <a:spcBef>
                          <a:spcPts val="0"/>
                        </a:spcBef>
                        <a:spcAft>
                          <a:spcPts val="0"/>
                        </a:spcAft>
                        <a:buNone/>
                      </a:pPr>
                      <a:r>
                        <a:t/>
                      </a:r>
                      <a:endParaRPr sz="17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None/>
                      </a:pPr>
                      <a:r>
                        <a:rPr lang="en-IN" sz="1700">
                          <a:solidFill>
                            <a:srgbClr val="FFFFFF"/>
                          </a:solidFill>
                        </a:rPr>
                        <a:t>The width of the band of light at one-half the peak maximum or full width at half max (FWHM) </a:t>
                      </a:r>
                      <a:endParaRPr b="1" sz="1700">
                        <a:solidFill>
                          <a:srgbClr val="FFFFFF"/>
                        </a:solidFill>
                      </a:endParaRPr>
                    </a:p>
                    <a:p>
                      <a:pPr indent="0" lvl="0" marL="0" rtl="0" algn="l">
                        <a:spcBef>
                          <a:spcPts val="1200"/>
                        </a:spcBef>
                        <a:spcAft>
                          <a:spcPts val="0"/>
                        </a:spcAft>
                        <a:buNone/>
                      </a:pPr>
                      <a:r>
                        <a:t/>
                      </a:r>
                      <a:endParaRPr sz="1700">
                        <a:solidFill>
                          <a:srgbClr val="FFFFFF"/>
                        </a:solidFill>
                      </a:endParaRPr>
                    </a:p>
                  </a:txBody>
                  <a:tcPr marT="91425" marB="91425" marR="91425" marL="91425"/>
                </a:tc>
              </a:tr>
              <a:tr h="803650">
                <a:tc>
                  <a:txBody>
                    <a:bodyPr/>
                    <a:lstStyle/>
                    <a:p>
                      <a:pPr indent="0" lvl="0" marL="0" rtl="0" algn="l">
                        <a:spcBef>
                          <a:spcPts val="0"/>
                        </a:spcBef>
                        <a:spcAft>
                          <a:spcPts val="0"/>
                        </a:spcAft>
                        <a:buNone/>
                      </a:pPr>
                      <a:r>
                        <a:rPr lang="en-IN" sz="1700">
                          <a:solidFill>
                            <a:srgbClr val="FFFFFF"/>
                          </a:solidFill>
                        </a:rPr>
                        <a:t>Spectral </a:t>
                      </a:r>
                      <a:r>
                        <a:rPr lang="en-IN" sz="1700">
                          <a:solidFill>
                            <a:srgbClr val="FFFFFF"/>
                          </a:solidFill>
                        </a:rPr>
                        <a:t>rolloff</a:t>
                      </a:r>
                      <a:endParaRPr sz="1700">
                        <a:solidFill>
                          <a:srgbClr val="FFFFFF"/>
                        </a:solidFill>
                      </a:endParaRPr>
                    </a:p>
                  </a:txBody>
                  <a:tcPr marT="91425" marB="91425" marR="91425" marL="91425"/>
                </a:tc>
                <a:tc>
                  <a:txBody>
                    <a:bodyPr/>
                    <a:lstStyle/>
                    <a:p>
                      <a:pPr indent="0" lvl="0" marL="0" rtl="0" algn="l">
                        <a:spcBef>
                          <a:spcPts val="0"/>
                        </a:spcBef>
                        <a:spcAft>
                          <a:spcPts val="0"/>
                        </a:spcAft>
                        <a:buNone/>
                      </a:pPr>
                      <a:r>
                        <a:rPr lang="en-IN" sz="1700">
                          <a:solidFill>
                            <a:srgbClr val="FFFFFF"/>
                          </a:solidFill>
                        </a:rPr>
                        <a:t>The frequency below which 90% of the magnitude </a:t>
                      </a:r>
                      <a:r>
                        <a:rPr lang="en-IN" sz="1700">
                          <a:solidFill>
                            <a:srgbClr val="FFFFFF"/>
                          </a:solidFill>
                        </a:rPr>
                        <a:t>distribution</a:t>
                      </a:r>
                      <a:r>
                        <a:rPr lang="en-IN" sz="1700">
                          <a:solidFill>
                            <a:srgbClr val="FFFFFF"/>
                          </a:solidFill>
                        </a:rPr>
                        <a:t> of the spectrum is concentrated.</a:t>
                      </a:r>
                      <a:endParaRPr sz="1700">
                        <a:solidFill>
                          <a:srgbClr val="FFFFFF"/>
                        </a:solidFill>
                      </a:endParaRPr>
                    </a:p>
                  </a:txBody>
                  <a:tcPr marT="91425" marB="91425" marR="91425" marL="91425"/>
                </a:tc>
              </a:tr>
              <a:tr h="1106300">
                <a:tc>
                  <a:txBody>
                    <a:bodyPr/>
                    <a:lstStyle/>
                    <a:p>
                      <a:pPr indent="0" lvl="0" marL="0" rtl="0" algn="l">
                        <a:spcBef>
                          <a:spcPts val="0"/>
                        </a:spcBef>
                        <a:spcAft>
                          <a:spcPts val="0"/>
                        </a:spcAft>
                        <a:buNone/>
                      </a:pPr>
                      <a:r>
                        <a:rPr lang="en-IN" sz="1700">
                          <a:solidFill>
                            <a:srgbClr val="FFFFFF"/>
                          </a:solidFill>
                        </a:rPr>
                        <a:t>Spectral </a:t>
                      </a:r>
                      <a:r>
                        <a:rPr lang="en-IN" sz="1700">
                          <a:solidFill>
                            <a:srgbClr val="FFFFFF"/>
                          </a:solidFill>
                        </a:rPr>
                        <a:t>contrast</a:t>
                      </a:r>
                      <a:endParaRPr sz="1700">
                        <a:solidFill>
                          <a:srgbClr val="FFFFFF"/>
                        </a:solidFill>
                      </a:endParaRPr>
                    </a:p>
                  </a:txBody>
                  <a:tcPr marT="91425" marB="91425" marR="91425" marL="91425"/>
                </a:tc>
                <a:tc>
                  <a:txBody>
                    <a:bodyPr/>
                    <a:lstStyle/>
                    <a:p>
                      <a:pPr indent="0" lvl="0" marL="0" rtl="0" algn="l">
                        <a:lnSpc>
                          <a:spcPct val="115000"/>
                        </a:lnSpc>
                        <a:spcBef>
                          <a:spcPts val="1200"/>
                        </a:spcBef>
                        <a:spcAft>
                          <a:spcPts val="0"/>
                        </a:spcAft>
                        <a:buNone/>
                      </a:pPr>
                      <a:r>
                        <a:rPr lang="en-IN" sz="1700">
                          <a:solidFill>
                            <a:srgbClr val="FFFFFF"/>
                          </a:solidFill>
                        </a:rPr>
                        <a:t>Information  on spectral peak, valley and difference over time, per frequency subband encoded in this.</a:t>
                      </a:r>
                      <a:endParaRPr sz="1700">
                        <a:solidFill>
                          <a:srgbClr val="FFFFFF"/>
                        </a:solidFill>
                      </a:endParaRPr>
                    </a:p>
                    <a:p>
                      <a:pPr indent="0" lvl="0" marL="0" rtl="0" algn="l">
                        <a:spcBef>
                          <a:spcPts val="1200"/>
                        </a:spcBef>
                        <a:spcAft>
                          <a:spcPts val="0"/>
                        </a:spcAft>
                        <a:buNone/>
                      </a:pPr>
                      <a:r>
                        <a:t/>
                      </a:r>
                      <a:endParaRPr sz="1700">
                        <a:solidFill>
                          <a:srgbClr val="FFFFFF"/>
                        </a:solidFill>
                      </a:endParaRPr>
                    </a:p>
                  </a:txBody>
                  <a:tcPr marT="91425" marB="91425" marR="91425" marL="91425"/>
                </a:tc>
              </a:tr>
              <a:tr h="1191650">
                <a:tc>
                  <a:txBody>
                    <a:bodyPr/>
                    <a:lstStyle/>
                    <a:p>
                      <a:pPr indent="0" lvl="0" marL="0" rtl="0" algn="l">
                        <a:spcBef>
                          <a:spcPts val="0"/>
                        </a:spcBef>
                        <a:spcAft>
                          <a:spcPts val="0"/>
                        </a:spcAft>
                        <a:buNone/>
                      </a:pPr>
                      <a:r>
                        <a:rPr lang="en-IN" sz="1700">
                          <a:solidFill>
                            <a:srgbClr val="FFFFFF"/>
                          </a:solidFill>
                        </a:rPr>
                        <a:t>Spectral </a:t>
                      </a:r>
                      <a:r>
                        <a:rPr lang="en-IN" sz="1700">
                          <a:solidFill>
                            <a:srgbClr val="FFFFFF"/>
                          </a:solidFill>
                        </a:rPr>
                        <a:t>centroid</a:t>
                      </a:r>
                      <a:endParaRPr sz="1700">
                        <a:solidFill>
                          <a:srgbClr val="FFFFFF"/>
                        </a:solidFill>
                      </a:endParaRPr>
                    </a:p>
                    <a:p>
                      <a:pPr indent="0" lvl="0" marL="0" rtl="0" algn="l">
                        <a:spcBef>
                          <a:spcPts val="0"/>
                        </a:spcBef>
                        <a:spcAft>
                          <a:spcPts val="0"/>
                        </a:spcAft>
                        <a:buNone/>
                      </a:pPr>
                      <a:r>
                        <a:t/>
                      </a:r>
                      <a:endParaRPr sz="1700">
                        <a:solidFill>
                          <a:srgbClr val="FFFFFF"/>
                        </a:solidFill>
                      </a:endParaRPr>
                    </a:p>
                  </a:txBody>
                  <a:tcPr marT="91425" marB="91425" marR="91425" marL="91425"/>
                </a:tc>
                <a:tc>
                  <a:txBody>
                    <a:bodyPr/>
                    <a:lstStyle/>
                    <a:p>
                      <a:pPr indent="0" lvl="0" marL="0" rtl="0" algn="l">
                        <a:spcBef>
                          <a:spcPts val="0"/>
                        </a:spcBef>
                        <a:spcAft>
                          <a:spcPts val="0"/>
                        </a:spcAft>
                        <a:buNone/>
                      </a:pPr>
                      <a:r>
                        <a:rPr lang="en-IN" sz="1700">
                          <a:solidFill>
                            <a:srgbClr val="FFFFFF"/>
                          </a:solidFill>
                        </a:rPr>
                        <a:t>The centre of gravity of the spectrum. </a:t>
                      </a:r>
                      <a:endParaRPr sz="1700">
                        <a:solidFill>
                          <a:srgbClr val="FFFFFF"/>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ccb4b461ba_1_6"/>
          <p:cNvSpPr txBox="1"/>
          <p:nvPr>
            <p:ph type="title"/>
          </p:nvPr>
        </p:nvSpPr>
        <p:spPr>
          <a:xfrm>
            <a:off x="311700" y="2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t>Code snippet </a:t>
            </a:r>
            <a:endParaRPr/>
          </a:p>
        </p:txBody>
      </p:sp>
      <p:sp>
        <p:nvSpPr>
          <p:cNvPr id="229" name="Google Shape;229;gccb4b461ba_1_6"/>
          <p:cNvSpPr txBox="1"/>
          <p:nvPr>
            <p:ph idx="1" type="body"/>
          </p:nvPr>
        </p:nvSpPr>
        <p:spPr>
          <a:xfrm>
            <a:off x="311700" y="933488"/>
            <a:ext cx="8520600" cy="3635400"/>
          </a:xfrm>
          <a:prstGeom prst="rect">
            <a:avLst/>
          </a:prstGeom>
        </p:spPr>
        <p:txBody>
          <a:bodyPr anchorCtr="0" anchor="t" bIns="91425" lIns="91425" spcFirstLastPara="1" rIns="91425" wrap="square" tIns="91425">
            <a:noAutofit/>
          </a:bodyPr>
          <a:lstStyle/>
          <a:p>
            <a:pPr indent="0" lvl="0" marL="0" rtl="0" algn="l">
              <a:lnSpc>
                <a:spcPct val="131250"/>
              </a:lnSpc>
              <a:spcBef>
                <a:spcPts val="0"/>
              </a:spcBef>
              <a:spcAft>
                <a:spcPts val="0"/>
              </a:spcAft>
              <a:buNone/>
            </a:pPr>
            <a:r>
              <a:rPr lang="en-IN" sz="1700">
                <a:solidFill>
                  <a:srgbClr val="FFFFFF"/>
                </a:solidFill>
              </a:rPr>
              <a:t>tempo, beats = librosa.beat.beat_track(y=y, sr=sr)</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chroma_stft = librosa.feature.chroma_stft(y=y, sr=sr)</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chroma_cq = librosa.feature.chroma_cqt(y=y, sr=sr)</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chroma_cens = librosa.feature.chroma_cens(y=y, sr=sr)</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melspectrogram = librosa.feature.melspectrogram(y=y, sr=sr)</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rms = librosa.feature.rms(y=y)</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cent = librosa.feature.spectral_centroid(y=y, sr=sr)</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spec_bw = librosa.feature.spectral_bandwidth(y=y, sr=sr)</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 </a:t>
            </a:r>
            <a:endParaRPr sz="2300">
              <a:solidFill>
                <a:srgbClr val="FFFFFF"/>
              </a:solidFill>
            </a:endParaRPr>
          </a:p>
        </p:txBody>
      </p:sp>
      <p:sp>
        <p:nvSpPr>
          <p:cNvPr id="230" name="Google Shape;230;gccb4b461ba_1_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ccb4b461ba_1_46"/>
          <p:cNvSpPr txBox="1"/>
          <p:nvPr>
            <p:ph idx="1" type="body"/>
          </p:nvPr>
        </p:nvSpPr>
        <p:spPr>
          <a:xfrm>
            <a:off x="311700" y="332550"/>
            <a:ext cx="8520600" cy="4236300"/>
          </a:xfrm>
          <a:prstGeom prst="rect">
            <a:avLst/>
          </a:prstGeom>
        </p:spPr>
        <p:txBody>
          <a:bodyPr anchorCtr="0" anchor="t" bIns="91425" lIns="91425" spcFirstLastPara="1" rIns="91425" wrap="square" tIns="91425">
            <a:noAutofit/>
          </a:bodyPr>
          <a:lstStyle/>
          <a:p>
            <a:pPr indent="0" lvl="0" marL="0" rtl="0" algn="l">
              <a:lnSpc>
                <a:spcPct val="131250"/>
              </a:lnSpc>
              <a:spcBef>
                <a:spcPts val="0"/>
              </a:spcBef>
              <a:spcAft>
                <a:spcPts val="0"/>
              </a:spcAft>
              <a:buNone/>
            </a:pPr>
            <a:r>
              <a:rPr lang="en-IN" sz="1600">
                <a:solidFill>
                  <a:srgbClr val="FFFFFF"/>
                </a:solidFill>
              </a:rPr>
              <a:t>       contrast = librosa.feature.spectral_contrast(S=S, sr=sr)</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        rolloff = librosa.feature.spectral_rolloff(y=y, sr=sr)</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        poly_features = librosa.feature.poly_features(S=S, sr=sr)</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        tonnetz = librosa.feature.tonnetz(y=y, sr=sr)</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        zcr = librosa.feature.zero_crossing_rate(y)</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        harmonic = librosa.effects.harmonic(y)</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        percussive = librosa.effects.percussive(y)</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        </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        mfcc = librosa.feature.mfcc(y=y, sr=sr)</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        mfcc_delta = librosa.feature.delta(mfcc)</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    </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        onset_frames = librosa.onset.onset_detect(y=y, sr=sr)</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        frames_to_time = librosa.frames_to_time(onset_frames[:20], sr=sr)</a:t>
            </a:r>
            <a:endParaRPr sz="1600">
              <a:solidFill>
                <a:srgbClr val="FFFFFF"/>
              </a:solidFill>
            </a:endParaRPr>
          </a:p>
          <a:p>
            <a:pPr indent="0" lvl="0" marL="0" rtl="0" algn="l">
              <a:spcBef>
                <a:spcPts val="0"/>
              </a:spcBef>
              <a:spcAft>
                <a:spcPts val="0"/>
              </a:spcAft>
              <a:buNone/>
            </a:pPr>
            <a:r>
              <a:t/>
            </a:r>
            <a:endParaRPr sz="2200">
              <a:solidFill>
                <a:srgbClr val="FFFFFF"/>
              </a:solidFill>
            </a:endParaRPr>
          </a:p>
          <a:p>
            <a:pPr indent="0" lvl="0" marL="0" rtl="0" algn="l">
              <a:spcBef>
                <a:spcPts val="0"/>
              </a:spcBef>
              <a:spcAft>
                <a:spcPts val="0"/>
              </a:spcAft>
              <a:buNone/>
            </a:pPr>
            <a:r>
              <a:t/>
            </a:r>
            <a:endParaRPr sz="2200">
              <a:solidFill>
                <a:srgbClr val="FFFFFF"/>
              </a:solidFill>
            </a:endParaRPr>
          </a:p>
        </p:txBody>
      </p:sp>
      <p:sp>
        <p:nvSpPr>
          <p:cNvPr id="236" name="Google Shape;236;gccb4b461ba_1_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ccb4b461ba_1_60"/>
          <p:cNvSpPr txBox="1"/>
          <p:nvPr>
            <p:ph type="title"/>
          </p:nvPr>
        </p:nvSpPr>
        <p:spPr>
          <a:xfrm>
            <a:off x="311700" y="294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t>Output of feature engineering </a:t>
            </a:r>
            <a:endParaRPr/>
          </a:p>
        </p:txBody>
      </p:sp>
      <p:sp>
        <p:nvSpPr>
          <p:cNvPr id="242" name="Google Shape;242;gccb4b461ba_1_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pic>
        <p:nvPicPr>
          <p:cNvPr id="243" name="Google Shape;243;gccb4b461ba_1_60"/>
          <p:cNvPicPr preferRelativeResize="0"/>
          <p:nvPr/>
        </p:nvPicPr>
        <p:blipFill rotWithShape="1">
          <a:blip r:embed="rId3">
            <a:alphaModFix/>
          </a:blip>
          <a:srcRect b="4500" l="6173" r="0" t="22201"/>
          <a:stretch/>
        </p:blipFill>
        <p:spPr>
          <a:xfrm>
            <a:off x="311700" y="1013000"/>
            <a:ext cx="8520600" cy="3650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aae49b75c4_0_282"/>
          <p:cNvSpPr txBox="1"/>
          <p:nvPr>
            <p:ph type="title"/>
          </p:nvPr>
        </p:nvSpPr>
        <p:spPr>
          <a:xfrm>
            <a:off x="311700" y="297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a:t>Classification Models Module </a:t>
            </a:r>
            <a:endParaRPr/>
          </a:p>
        </p:txBody>
      </p:sp>
      <p:sp>
        <p:nvSpPr>
          <p:cNvPr id="249" name="Google Shape;249;gaae49b75c4_0_28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IN">
                <a:solidFill>
                  <a:srgbClr val="FFFFFF"/>
                </a:solidFill>
              </a:rPr>
              <a:t>In training and testing algorithm, we have used algorithms like SVM, LSTM  and CNN. </a:t>
            </a:r>
            <a:endParaRPr>
              <a:solidFill>
                <a:srgbClr val="FFFFFF"/>
              </a:solidFill>
            </a:endParaRPr>
          </a:p>
          <a:p>
            <a:pPr indent="0" lvl="0" marL="457200" rtl="0" algn="l">
              <a:lnSpc>
                <a:spcPct val="115000"/>
              </a:lnSpc>
              <a:spcBef>
                <a:spcPts val="0"/>
              </a:spcBef>
              <a:spcAft>
                <a:spcPts val="0"/>
              </a:spcAft>
              <a:buSzPts val="1800"/>
              <a:buNone/>
            </a:pPr>
            <a:r>
              <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IN">
                <a:solidFill>
                  <a:srgbClr val="FFFFFF"/>
                </a:solidFill>
              </a:rPr>
              <a:t>The classifier produces a trained model with the help of feature vectors and training labels. </a:t>
            </a:r>
            <a:endParaRPr>
              <a:solidFill>
                <a:srgbClr val="FFFFFF"/>
              </a:solidFill>
            </a:endParaRPr>
          </a:p>
          <a:p>
            <a:pPr indent="0" lvl="0" marL="457200" rtl="0" algn="l">
              <a:lnSpc>
                <a:spcPct val="115000"/>
              </a:lnSpc>
              <a:spcBef>
                <a:spcPts val="0"/>
              </a:spcBef>
              <a:spcAft>
                <a:spcPts val="0"/>
              </a:spcAft>
              <a:buSzPts val="1800"/>
              <a:buNone/>
            </a:pPr>
            <a:r>
              <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IN">
                <a:solidFill>
                  <a:srgbClr val="FFFFFF"/>
                </a:solidFill>
              </a:rPr>
              <a:t>Using the trained model, the test feature vectors are classified and the accuracy is calculated.</a:t>
            </a:r>
            <a:endParaRPr>
              <a:solidFill>
                <a:srgbClr val="FFFFFF"/>
              </a:solidFill>
            </a:endParaRPr>
          </a:p>
        </p:txBody>
      </p:sp>
      <p:sp>
        <p:nvSpPr>
          <p:cNvPr id="250" name="Google Shape;250;gaae49b75c4_0_2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aae49b75c4_0_102"/>
          <p:cNvSpPr txBox="1"/>
          <p:nvPr>
            <p:ph idx="1" type="body"/>
          </p:nvPr>
        </p:nvSpPr>
        <p:spPr>
          <a:xfrm>
            <a:off x="311700" y="407975"/>
            <a:ext cx="8520600" cy="4161000"/>
          </a:xfrm>
          <a:prstGeom prst="rect">
            <a:avLst/>
          </a:prstGeom>
        </p:spPr>
        <p:txBody>
          <a:bodyPr anchorCtr="0" anchor="t" bIns="91425" lIns="91425" spcFirstLastPara="1" rIns="91425" wrap="square" tIns="91425">
            <a:noAutofit/>
          </a:bodyPr>
          <a:lstStyle/>
          <a:p>
            <a:pPr indent="-450850" lvl="0" marL="457200" rtl="0" algn="l">
              <a:lnSpc>
                <a:spcPct val="100000"/>
              </a:lnSpc>
              <a:spcBef>
                <a:spcPts val="0"/>
              </a:spcBef>
              <a:spcAft>
                <a:spcPts val="0"/>
              </a:spcAft>
              <a:buClr>
                <a:schemeClr val="dk1"/>
              </a:buClr>
              <a:buSzPts val="1700"/>
              <a:buChar char="●"/>
            </a:pPr>
            <a:r>
              <a:rPr lang="en-IN" sz="1700">
                <a:solidFill>
                  <a:schemeClr val="dk1"/>
                </a:solidFill>
              </a:rPr>
              <a:t>Key components of music </a:t>
            </a:r>
            <a:endParaRPr sz="1700">
              <a:solidFill>
                <a:schemeClr val="dk1"/>
              </a:solidFill>
            </a:endParaRPr>
          </a:p>
          <a:p>
            <a:pPr indent="-317500" lvl="1" marL="914400" rtl="0" algn="l">
              <a:lnSpc>
                <a:spcPct val="100000"/>
              </a:lnSpc>
              <a:spcBef>
                <a:spcPts val="1600"/>
              </a:spcBef>
              <a:spcAft>
                <a:spcPts val="0"/>
              </a:spcAft>
              <a:buClr>
                <a:schemeClr val="dk1"/>
              </a:buClr>
              <a:buSzPts val="1700"/>
              <a:buNone/>
            </a:pPr>
            <a:r>
              <a:rPr lang="en-IN" sz="1700">
                <a:solidFill>
                  <a:schemeClr val="dk1"/>
                </a:solidFill>
              </a:rPr>
              <a:t>Lyrics and Audio</a:t>
            </a:r>
            <a:endParaRPr sz="1700">
              <a:solidFill>
                <a:schemeClr val="dk1"/>
              </a:solidFill>
            </a:endParaRPr>
          </a:p>
          <a:p>
            <a:pPr indent="0" lvl="0" marL="457200" rtl="0" algn="l">
              <a:lnSpc>
                <a:spcPct val="100000"/>
              </a:lnSpc>
              <a:spcBef>
                <a:spcPts val="0"/>
              </a:spcBef>
              <a:spcAft>
                <a:spcPts val="0"/>
              </a:spcAft>
              <a:buClr>
                <a:srgbClr val="000000"/>
              </a:buClr>
              <a:buSzPts val="2800"/>
              <a:buFont typeface="Arial"/>
              <a:buNone/>
            </a:pPr>
            <a:r>
              <a:t/>
            </a:r>
            <a:endParaRPr sz="1700">
              <a:solidFill>
                <a:schemeClr val="dk1"/>
              </a:solidFill>
            </a:endParaRPr>
          </a:p>
          <a:p>
            <a:pPr indent="-450850" lvl="0" marL="457200" rtl="0" algn="l">
              <a:lnSpc>
                <a:spcPct val="100000"/>
              </a:lnSpc>
              <a:spcBef>
                <a:spcPts val="0"/>
              </a:spcBef>
              <a:spcAft>
                <a:spcPts val="0"/>
              </a:spcAft>
              <a:buClr>
                <a:schemeClr val="dk1"/>
              </a:buClr>
              <a:buSzPts val="1700"/>
              <a:buChar char="●"/>
            </a:pPr>
            <a:r>
              <a:rPr lang="en-IN" sz="1700">
                <a:solidFill>
                  <a:schemeClr val="dk1"/>
                </a:solidFill>
              </a:rPr>
              <a:t>Lyric features can be extracted from text data using NLP while audio features can be extracted from audio data using various tools.</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457200" lvl="0" marL="457200" rtl="0" algn="l">
              <a:spcBef>
                <a:spcPts val="0"/>
              </a:spcBef>
              <a:spcAft>
                <a:spcPts val="0"/>
              </a:spcAft>
              <a:buClr>
                <a:schemeClr val="dk1"/>
              </a:buClr>
              <a:buSzPts val="1800"/>
              <a:buChar char="●"/>
            </a:pPr>
            <a:r>
              <a:rPr lang="en-IN">
                <a:solidFill>
                  <a:schemeClr val="dk1"/>
                </a:solidFill>
              </a:rPr>
              <a:t>Moreover, users’ emotional responses to music change from person to person as music’s nature is complex.</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457200" lvl="0" marL="457200" rtl="0" algn="l">
              <a:spcBef>
                <a:spcPts val="0"/>
              </a:spcBef>
              <a:spcAft>
                <a:spcPts val="0"/>
              </a:spcAft>
              <a:buClr>
                <a:schemeClr val="dk1"/>
              </a:buClr>
              <a:buSzPts val="1800"/>
              <a:buChar char="●"/>
            </a:pPr>
            <a:r>
              <a:rPr lang="en-IN">
                <a:solidFill>
                  <a:schemeClr val="dk1"/>
                </a:solidFill>
              </a:rPr>
              <a:t>In the music industry, the demands for music retrieval attract lots</a:t>
            </a:r>
            <a:endParaRPr>
              <a:solidFill>
                <a:schemeClr val="dk1"/>
              </a:solidFill>
            </a:endParaRPr>
          </a:p>
          <a:p>
            <a:pPr indent="0" lvl="0" marL="457200" rtl="0" algn="l">
              <a:spcBef>
                <a:spcPts val="0"/>
              </a:spcBef>
              <a:spcAft>
                <a:spcPts val="0"/>
              </a:spcAft>
              <a:buNone/>
            </a:pPr>
            <a:r>
              <a:rPr lang="en-IN">
                <a:solidFill>
                  <a:schemeClr val="dk1"/>
                </a:solidFill>
              </a:rPr>
              <a:t>of people to explore.</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rgbClr val="000000"/>
              </a:buClr>
              <a:buSzPts val="2800"/>
              <a:buFont typeface="Arial"/>
              <a:buNone/>
            </a:pPr>
            <a:r>
              <a:t/>
            </a:r>
            <a:endParaRPr sz="1700">
              <a:solidFill>
                <a:schemeClr val="dk1"/>
              </a:solidFill>
            </a:endParaRPr>
          </a:p>
          <a:p>
            <a:pPr indent="0" lvl="0" marL="457200" rtl="0" algn="l">
              <a:lnSpc>
                <a:spcPct val="100000"/>
              </a:lnSpc>
              <a:spcBef>
                <a:spcPts val="0"/>
              </a:spcBef>
              <a:spcAft>
                <a:spcPts val="0"/>
              </a:spcAft>
              <a:buClr>
                <a:srgbClr val="000000"/>
              </a:buClr>
              <a:buSzPts val="2800"/>
              <a:buFont typeface="Arial"/>
              <a:buNone/>
            </a:pPr>
            <a:r>
              <a:t/>
            </a:r>
            <a:endParaRPr sz="1700">
              <a:solidFill>
                <a:schemeClr val="dk1"/>
              </a:solidFill>
            </a:endParaRPr>
          </a:p>
          <a:p>
            <a:pPr indent="0" lvl="0" marL="457200" rtl="0" algn="l">
              <a:lnSpc>
                <a:spcPct val="100000"/>
              </a:lnSpc>
              <a:spcBef>
                <a:spcPts val="0"/>
              </a:spcBef>
              <a:spcAft>
                <a:spcPts val="0"/>
              </a:spcAft>
              <a:buClr>
                <a:srgbClr val="000000"/>
              </a:buClr>
              <a:buSzPts val="2800"/>
              <a:buFont typeface="Arial"/>
              <a:buNone/>
            </a:pPr>
            <a:r>
              <a:t/>
            </a:r>
            <a:endParaRPr sz="1700">
              <a:solidFill>
                <a:schemeClr val="dk1"/>
              </a:solidFill>
            </a:endParaRPr>
          </a:p>
          <a:p>
            <a:pPr indent="0" lvl="0" marL="0" rtl="0" algn="l">
              <a:spcBef>
                <a:spcPts val="0"/>
              </a:spcBef>
              <a:spcAft>
                <a:spcPts val="0"/>
              </a:spcAft>
              <a:buNone/>
            </a:pPr>
            <a:r>
              <a:t/>
            </a:r>
            <a:endParaRPr/>
          </a:p>
        </p:txBody>
      </p:sp>
      <p:sp>
        <p:nvSpPr>
          <p:cNvPr id="69" name="Google Shape;69;gaae49b75c4_0_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ccb4b461ba_1_12"/>
          <p:cNvSpPr txBox="1"/>
          <p:nvPr>
            <p:ph type="title"/>
          </p:nvPr>
        </p:nvSpPr>
        <p:spPr>
          <a:xfrm>
            <a:off x="311700" y="2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t>Code snippet of SVM </a:t>
            </a:r>
            <a:endParaRPr/>
          </a:p>
        </p:txBody>
      </p:sp>
      <p:sp>
        <p:nvSpPr>
          <p:cNvPr id="256" name="Google Shape;256;gccb4b461ba_1_12"/>
          <p:cNvSpPr txBox="1"/>
          <p:nvPr>
            <p:ph idx="1" type="body"/>
          </p:nvPr>
        </p:nvSpPr>
        <p:spPr>
          <a:xfrm>
            <a:off x="311700" y="948575"/>
            <a:ext cx="8520600" cy="3620400"/>
          </a:xfrm>
          <a:prstGeom prst="rect">
            <a:avLst/>
          </a:prstGeom>
        </p:spPr>
        <p:txBody>
          <a:bodyPr anchorCtr="0" anchor="t" bIns="91425" lIns="91425" spcFirstLastPara="1" rIns="91425" wrap="square" tIns="91425">
            <a:noAutofit/>
          </a:bodyPr>
          <a:lstStyle/>
          <a:p>
            <a:pPr indent="0" lvl="0" marL="0" rtl="0" algn="l">
              <a:lnSpc>
                <a:spcPct val="131250"/>
              </a:lnSpc>
              <a:spcBef>
                <a:spcPts val="0"/>
              </a:spcBef>
              <a:spcAft>
                <a:spcPts val="0"/>
              </a:spcAft>
              <a:buNone/>
            </a:pPr>
            <a:r>
              <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from sklearn.model_selection import train_test_split</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X_train= df.iloc[:,0:20]</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Y_train = df.iloc[:,20:21].values</a:t>
            </a:r>
            <a:endParaRPr sz="1600">
              <a:solidFill>
                <a:srgbClr val="FFFFFF"/>
              </a:solidFill>
            </a:endParaRPr>
          </a:p>
          <a:p>
            <a:pPr indent="0" lvl="0" marL="0" rtl="0" algn="l">
              <a:lnSpc>
                <a:spcPct val="131250"/>
              </a:lnSpc>
              <a:spcBef>
                <a:spcPts val="0"/>
              </a:spcBef>
              <a:spcAft>
                <a:spcPts val="0"/>
              </a:spcAft>
              <a:buNone/>
            </a:pPr>
            <a:r>
              <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from sklearn.svm import SVC</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classifier = SVC(kernel='rbf', random_state = 1)</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classifier.fit(X_train,Y_train.ravel())</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Y_pred = classifier.predict(X_train)</a:t>
            </a:r>
            <a:endParaRPr sz="1600">
              <a:solidFill>
                <a:srgbClr val="FFFFFF"/>
              </a:solidFill>
            </a:endParaRPr>
          </a:p>
          <a:p>
            <a:pPr indent="0" lvl="0" marL="0" rtl="0" algn="l">
              <a:spcBef>
                <a:spcPts val="0"/>
              </a:spcBef>
              <a:spcAft>
                <a:spcPts val="0"/>
              </a:spcAft>
              <a:buNone/>
            </a:pPr>
            <a:r>
              <a:t/>
            </a:r>
            <a:endParaRPr sz="2200"/>
          </a:p>
        </p:txBody>
      </p:sp>
      <p:sp>
        <p:nvSpPr>
          <p:cNvPr id="257" name="Google Shape;257;gccb4b461ba_1_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cccfbed6ec_1_13"/>
          <p:cNvSpPr txBox="1"/>
          <p:nvPr>
            <p:ph type="title"/>
          </p:nvPr>
        </p:nvSpPr>
        <p:spPr>
          <a:xfrm>
            <a:off x="311700" y="309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t>Confusion Matrix </a:t>
            </a:r>
            <a:endParaRPr/>
          </a:p>
        </p:txBody>
      </p:sp>
      <p:sp>
        <p:nvSpPr>
          <p:cNvPr id="263" name="Google Shape;263;gcccfbed6ec_1_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pic>
        <p:nvPicPr>
          <p:cNvPr id="264" name="Google Shape;264;gcccfbed6ec_1_13"/>
          <p:cNvPicPr preferRelativeResize="0"/>
          <p:nvPr/>
        </p:nvPicPr>
        <p:blipFill rotWithShape="1">
          <a:blip r:embed="rId3">
            <a:alphaModFix/>
          </a:blip>
          <a:srcRect b="35073" l="7527" r="67824" t="47162"/>
          <a:stretch/>
        </p:blipFill>
        <p:spPr>
          <a:xfrm>
            <a:off x="528175" y="1094825"/>
            <a:ext cx="8069726" cy="35684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ccb4b461ba_1_18"/>
          <p:cNvSpPr txBox="1"/>
          <p:nvPr>
            <p:ph type="title"/>
          </p:nvPr>
        </p:nvSpPr>
        <p:spPr>
          <a:xfrm>
            <a:off x="311700" y="264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t>Code snippet of LSTM</a:t>
            </a:r>
            <a:endParaRPr/>
          </a:p>
        </p:txBody>
      </p:sp>
      <p:sp>
        <p:nvSpPr>
          <p:cNvPr id="270" name="Google Shape;270;gccb4b461ba_1_18"/>
          <p:cNvSpPr txBox="1"/>
          <p:nvPr>
            <p:ph idx="1" type="body"/>
          </p:nvPr>
        </p:nvSpPr>
        <p:spPr>
          <a:xfrm>
            <a:off x="311700" y="978500"/>
            <a:ext cx="8520600" cy="3590400"/>
          </a:xfrm>
          <a:prstGeom prst="rect">
            <a:avLst/>
          </a:prstGeom>
        </p:spPr>
        <p:txBody>
          <a:bodyPr anchorCtr="0" anchor="t" bIns="91425" lIns="91425" spcFirstLastPara="1" rIns="91425" wrap="square" tIns="91425">
            <a:noAutofit/>
          </a:bodyPr>
          <a:lstStyle/>
          <a:p>
            <a:pPr indent="0" lvl="0" marL="0" rtl="0" algn="l">
              <a:lnSpc>
                <a:spcPct val="131250"/>
              </a:lnSpc>
              <a:spcBef>
                <a:spcPts val="0"/>
              </a:spcBef>
              <a:spcAft>
                <a:spcPts val="0"/>
              </a:spcAft>
              <a:buNone/>
            </a:pPr>
            <a:r>
              <a:rPr lang="en-IN" sz="1500">
                <a:solidFill>
                  <a:srgbClr val="FFFFFF"/>
                </a:solidFill>
              </a:rPr>
              <a:t>model = Sequential()</a:t>
            </a:r>
            <a:endParaRPr sz="1500">
              <a:solidFill>
                <a:srgbClr val="FFFFFF"/>
              </a:solidFill>
            </a:endParaRPr>
          </a:p>
          <a:p>
            <a:pPr indent="0" lvl="0" marL="0" rtl="0" algn="l">
              <a:lnSpc>
                <a:spcPct val="131250"/>
              </a:lnSpc>
              <a:spcBef>
                <a:spcPts val="0"/>
              </a:spcBef>
              <a:spcAft>
                <a:spcPts val="0"/>
              </a:spcAft>
              <a:buNone/>
            </a:pPr>
            <a:r>
              <a:rPr lang="en-IN" sz="1500">
                <a:solidFill>
                  <a:srgbClr val="FFFFFF"/>
                </a:solidFill>
              </a:rPr>
              <a:t>model.add(LSTM(units = 50, return_sequences = True, input_shape = (x_train.shape[1], 1)))</a:t>
            </a:r>
            <a:endParaRPr sz="1500">
              <a:solidFill>
                <a:srgbClr val="FFFFFF"/>
              </a:solidFill>
            </a:endParaRPr>
          </a:p>
          <a:p>
            <a:pPr indent="0" lvl="0" marL="0" rtl="0" algn="l">
              <a:lnSpc>
                <a:spcPct val="131250"/>
              </a:lnSpc>
              <a:spcBef>
                <a:spcPts val="0"/>
              </a:spcBef>
              <a:spcAft>
                <a:spcPts val="0"/>
              </a:spcAft>
              <a:buNone/>
            </a:pPr>
            <a:r>
              <a:rPr lang="en-IN" sz="1500">
                <a:solidFill>
                  <a:srgbClr val="FFFFFF"/>
                </a:solidFill>
              </a:rPr>
              <a:t>model.add(Dropout(0.2))</a:t>
            </a:r>
            <a:endParaRPr sz="1500">
              <a:solidFill>
                <a:srgbClr val="FFFFFF"/>
              </a:solidFill>
            </a:endParaRPr>
          </a:p>
          <a:p>
            <a:pPr indent="0" lvl="0" marL="0" rtl="0" algn="l">
              <a:lnSpc>
                <a:spcPct val="131250"/>
              </a:lnSpc>
              <a:spcBef>
                <a:spcPts val="0"/>
              </a:spcBef>
              <a:spcAft>
                <a:spcPts val="0"/>
              </a:spcAft>
              <a:buNone/>
            </a:pPr>
            <a:r>
              <a:t/>
            </a:r>
            <a:endParaRPr sz="1500">
              <a:solidFill>
                <a:srgbClr val="FFFFFF"/>
              </a:solidFill>
            </a:endParaRPr>
          </a:p>
          <a:p>
            <a:pPr indent="0" lvl="0" marL="0" rtl="0" algn="l">
              <a:lnSpc>
                <a:spcPct val="131250"/>
              </a:lnSpc>
              <a:spcBef>
                <a:spcPts val="0"/>
              </a:spcBef>
              <a:spcAft>
                <a:spcPts val="0"/>
              </a:spcAft>
              <a:buNone/>
            </a:pPr>
            <a:r>
              <a:rPr lang="en-IN" sz="1500">
                <a:solidFill>
                  <a:srgbClr val="FFFFFF"/>
                </a:solidFill>
              </a:rPr>
              <a:t># Adding a many LSTM layer and Dropout layer</a:t>
            </a:r>
            <a:endParaRPr sz="1500">
              <a:solidFill>
                <a:srgbClr val="FFFFFF"/>
              </a:solidFill>
            </a:endParaRPr>
          </a:p>
          <a:p>
            <a:pPr indent="0" lvl="0" marL="0" rtl="0" algn="l">
              <a:lnSpc>
                <a:spcPct val="131250"/>
              </a:lnSpc>
              <a:spcBef>
                <a:spcPts val="0"/>
              </a:spcBef>
              <a:spcAft>
                <a:spcPts val="0"/>
              </a:spcAft>
              <a:buNone/>
            </a:pPr>
            <a:r>
              <a:rPr lang="en-IN" sz="1500">
                <a:solidFill>
                  <a:srgbClr val="FFFFFF"/>
                </a:solidFill>
              </a:rPr>
              <a:t>model.add(LSTM(units = 50, return_sequences = True))</a:t>
            </a:r>
            <a:endParaRPr sz="1500">
              <a:solidFill>
                <a:srgbClr val="FFFFFF"/>
              </a:solidFill>
            </a:endParaRPr>
          </a:p>
          <a:p>
            <a:pPr indent="0" lvl="0" marL="0" rtl="0" algn="l">
              <a:lnSpc>
                <a:spcPct val="131250"/>
              </a:lnSpc>
              <a:spcBef>
                <a:spcPts val="0"/>
              </a:spcBef>
              <a:spcAft>
                <a:spcPts val="0"/>
              </a:spcAft>
              <a:buNone/>
            </a:pPr>
            <a:r>
              <a:rPr lang="en-IN" sz="1500">
                <a:solidFill>
                  <a:srgbClr val="FFFFFF"/>
                </a:solidFill>
              </a:rPr>
              <a:t>model.add(Dropout(0.2))</a:t>
            </a:r>
            <a:endParaRPr sz="1500">
              <a:solidFill>
                <a:srgbClr val="FFFFFF"/>
              </a:solidFill>
            </a:endParaRPr>
          </a:p>
          <a:p>
            <a:pPr indent="0" lvl="0" marL="0" rtl="0" algn="l">
              <a:lnSpc>
                <a:spcPct val="131250"/>
              </a:lnSpc>
              <a:spcBef>
                <a:spcPts val="0"/>
              </a:spcBef>
              <a:spcAft>
                <a:spcPts val="0"/>
              </a:spcAft>
              <a:buNone/>
            </a:pPr>
            <a:r>
              <a:t/>
            </a:r>
            <a:endParaRPr sz="1500">
              <a:solidFill>
                <a:srgbClr val="FFFFFF"/>
              </a:solidFill>
            </a:endParaRPr>
          </a:p>
          <a:p>
            <a:pPr indent="0" lvl="0" marL="0" rtl="0" algn="l">
              <a:lnSpc>
                <a:spcPct val="131250"/>
              </a:lnSpc>
              <a:spcBef>
                <a:spcPts val="0"/>
              </a:spcBef>
              <a:spcAft>
                <a:spcPts val="0"/>
              </a:spcAft>
              <a:buNone/>
            </a:pPr>
            <a:r>
              <a:rPr lang="en-IN" sz="1500">
                <a:solidFill>
                  <a:srgbClr val="FFFFFF"/>
                </a:solidFill>
              </a:rPr>
              <a:t># Adding the output layer</a:t>
            </a:r>
            <a:endParaRPr sz="1500">
              <a:solidFill>
                <a:srgbClr val="FFFFFF"/>
              </a:solidFill>
            </a:endParaRPr>
          </a:p>
          <a:p>
            <a:pPr indent="0" lvl="0" marL="0" rtl="0" algn="l">
              <a:lnSpc>
                <a:spcPct val="131250"/>
              </a:lnSpc>
              <a:spcBef>
                <a:spcPts val="0"/>
              </a:spcBef>
              <a:spcAft>
                <a:spcPts val="0"/>
              </a:spcAft>
              <a:buNone/>
            </a:pPr>
            <a:r>
              <a:rPr lang="en-IN" sz="1500">
                <a:solidFill>
                  <a:srgbClr val="FFFFFF"/>
                </a:solidFill>
              </a:rPr>
              <a:t># For Full connection layer we use dense</a:t>
            </a:r>
            <a:endParaRPr sz="1500">
              <a:solidFill>
                <a:srgbClr val="FFFFFF"/>
              </a:solidFill>
            </a:endParaRPr>
          </a:p>
          <a:p>
            <a:pPr indent="0" lvl="0" marL="0" rtl="0" algn="l">
              <a:lnSpc>
                <a:spcPct val="131250"/>
              </a:lnSpc>
              <a:spcBef>
                <a:spcPts val="0"/>
              </a:spcBef>
              <a:spcAft>
                <a:spcPts val="0"/>
              </a:spcAft>
              <a:buNone/>
            </a:pPr>
            <a:r>
              <a:rPr lang="en-IN" sz="1500">
                <a:solidFill>
                  <a:srgbClr val="FFFFFF"/>
                </a:solidFill>
              </a:rPr>
              <a:t># As the output is 1D so we use unit=1</a:t>
            </a:r>
            <a:endParaRPr sz="1500">
              <a:solidFill>
                <a:srgbClr val="FFFFFF"/>
              </a:solidFill>
            </a:endParaRPr>
          </a:p>
          <a:p>
            <a:pPr indent="0" lvl="0" marL="0" rtl="0" algn="l">
              <a:lnSpc>
                <a:spcPct val="131250"/>
              </a:lnSpc>
              <a:spcBef>
                <a:spcPts val="0"/>
              </a:spcBef>
              <a:spcAft>
                <a:spcPts val="0"/>
              </a:spcAft>
              <a:buNone/>
            </a:pPr>
            <a:r>
              <a:rPr lang="en-IN" sz="1500">
                <a:solidFill>
                  <a:srgbClr val="FFFFFF"/>
                </a:solidFill>
              </a:rPr>
              <a:t>model.add(Dense(units = 1))</a:t>
            </a:r>
            <a:endParaRPr sz="1500">
              <a:solidFill>
                <a:srgbClr val="FFFFFF"/>
              </a:solidFill>
            </a:endParaRPr>
          </a:p>
          <a:p>
            <a:pPr indent="0" lvl="0" marL="0" rtl="0" algn="l">
              <a:lnSpc>
                <a:spcPct val="131250"/>
              </a:lnSpc>
              <a:spcBef>
                <a:spcPts val="0"/>
              </a:spcBef>
              <a:spcAft>
                <a:spcPts val="0"/>
              </a:spcAft>
              <a:buNone/>
            </a:pPr>
            <a:r>
              <a:t/>
            </a:r>
            <a:endParaRPr sz="1500">
              <a:solidFill>
                <a:srgbClr val="FFFFFF"/>
              </a:solidFill>
            </a:endParaRPr>
          </a:p>
          <a:p>
            <a:pPr indent="0" lvl="0" marL="0" rtl="0" algn="l">
              <a:spcBef>
                <a:spcPts val="0"/>
              </a:spcBef>
              <a:spcAft>
                <a:spcPts val="0"/>
              </a:spcAft>
              <a:buNone/>
            </a:pPr>
            <a:r>
              <a:t/>
            </a:r>
            <a:endParaRPr sz="2100">
              <a:solidFill>
                <a:srgbClr val="FFFFFF"/>
              </a:solidFill>
            </a:endParaRPr>
          </a:p>
        </p:txBody>
      </p:sp>
      <p:sp>
        <p:nvSpPr>
          <p:cNvPr id="271" name="Google Shape;271;gccb4b461ba_1_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ccb4b461ba_1_69"/>
          <p:cNvSpPr txBox="1"/>
          <p:nvPr>
            <p:ph idx="1" type="body"/>
          </p:nvPr>
        </p:nvSpPr>
        <p:spPr>
          <a:xfrm>
            <a:off x="311700" y="302375"/>
            <a:ext cx="8520600" cy="4266600"/>
          </a:xfrm>
          <a:prstGeom prst="rect">
            <a:avLst/>
          </a:prstGeom>
        </p:spPr>
        <p:txBody>
          <a:bodyPr anchorCtr="0" anchor="t" bIns="91425" lIns="91425" spcFirstLastPara="1" rIns="91425" wrap="square" tIns="91425">
            <a:noAutofit/>
          </a:bodyPr>
          <a:lstStyle/>
          <a:p>
            <a:pPr indent="0" lvl="0" marL="0" rtl="0" algn="l">
              <a:lnSpc>
                <a:spcPct val="131250"/>
              </a:lnSpc>
              <a:spcBef>
                <a:spcPts val="0"/>
              </a:spcBef>
              <a:spcAft>
                <a:spcPts val="0"/>
              </a:spcAft>
              <a:buNone/>
            </a:pPr>
            <a:r>
              <a:rPr lang="en-IN" sz="1700">
                <a:solidFill>
                  <a:srgbClr val="FFFFFF"/>
                </a:solidFill>
              </a:rPr>
              <a:t>model = Sequential()</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model.add(Embedding(1500, embed_dim,input_length = 28)) </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#top_words, , input length</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model.add(LSTM(lstm_out, dropout=0.2, recurrent_dropout=0.2))</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model.add(Dense(2,activation='softmax'))</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model.compile(loss = 'binary_crossentropy', optimizer='adam',metrics = ['accuracy'])</a:t>
            </a:r>
            <a:endParaRPr sz="1700">
              <a:solidFill>
                <a:srgbClr val="FFFFFF"/>
              </a:solidFill>
            </a:endParaRPr>
          </a:p>
          <a:p>
            <a:pPr indent="0" lvl="0" marL="0" rtl="0" algn="l">
              <a:lnSpc>
                <a:spcPct val="131250"/>
              </a:lnSpc>
              <a:spcBef>
                <a:spcPts val="0"/>
              </a:spcBef>
              <a:spcAft>
                <a:spcPts val="0"/>
              </a:spcAft>
              <a:buNone/>
            </a:pPr>
            <a:r>
              <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X_train, X_test, y_train, y_test = train_test_split(X,y, test_size = 0.15, random_state = 42)</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model.fit(X_train, y_train,validation_data = (X_test,y_test),epochs = 10, batch_size=32)</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model.evaluate(X_test,y_test)</a:t>
            </a:r>
            <a:endParaRPr sz="1700">
              <a:solidFill>
                <a:srgbClr val="FFFFFF"/>
              </a:solidFill>
            </a:endParaRPr>
          </a:p>
          <a:p>
            <a:pPr indent="0" lvl="0" marL="0" rtl="0" algn="l">
              <a:spcBef>
                <a:spcPts val="0"/>
              </a:spcBef>
              <a:spcAft>
                <a:spcPts val="0"/>
              </a:spcAft>
              <a:buNone/>
            </a:pPr>
            <a:r>
              <a:t/>
            </a:r>
            <a:endParaRPr sz="2300">
              <a:solidFill>
                <a:srgbClr val="FFFFFF"/>
              </a:solidFill>
            </a:endParaRPr>
          </a:p>
        </p:txBody>
      </p:sp>
      <p:sp>
        <p:nvSpPr>
          <p:cNvPr id="277" name="Google Shape;277;gccb4b461ba_1_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ccb4b461ba_1_24"/>
          <p:cNvSpPr txBox="1"/>
          <p:nvPr>
            <p:ph type="title"/>
          </p:nvPr>
        </p:nvSpPr>
        <p:spPr>
          <a:xfrm>
            <a:off x="311700" y="264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t>Code snippet of CNN</a:t>
            </a:r>
            <a:endParaRPr/>
          </a:p>
        </p:txBody>
      </p:sp>
      <p:sp>
        <p:nvSpPr>
          <p:cNvPr id="283" name="Google Shape;283;gccb4b461ba_1_24"/>
          <p:cNvSpPr txBox="1"/>
          <p:nvPr>
            <p:ph idx="1" type="body"/>
          </p:nvPr>
        </p:nvSpPr>
        <p:spPr>
          <a:xfrm>
            <a:off x="311700" y="918388"/>
            <a:ext cx="8520600" cy="3650400"/>
          </a:xfrm>
          <a:prstGeom prst="rect">
            <a:avLst/>
          </a:prstGeom>
        </p:spPr>
        <p:txBody>
          <a:bodyPr anchorCtr="0" anchor="t" bIns="91425" lIns="91425" spcFirstLastPara="1" rIns="91425" wrap="square" tIns="91425">
            <a:noAutofit/>
          </a:bodyPr>
          <a:lstStyle/>
          <a:p>
            <a:pPr indent="0" lvl="0" marL="0" rtl="0" algn="l">
              <a:lnSpc>
                <a:spcPct val="131250"/>
              </a:lnSpc>
              <a:spcBef>
                <a:spcPts val="0"/>
              </a:spcBef>
              <a:spcAft>
                <a:spcPts val="0"/>
              </a:spcAft>
              <a:buNone/>
            </a:pPr>
            <a:r>
              <a:rPr lang="en-IN" sz="1700">
                <a:solidFill>
                  <a:srgbClr val="FFFFFF"/>
                </a:solidFill>
              </a:rPr>
              <a:t>model = tf.keras.Sequential([</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    tf.keras.layers.Conv2D(32, (3,3), padding='same', activation=tf.nn.relu,input_shape=(200, 200, 3)),</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    tf.keras.layers.MaxPooling2D((2, 2), strides=2),</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    tf.keras.layers.Conv2D(32, (3,3), padding='same', activation=tf.nn.relu),</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    tf.keras.layers.MaxPooling2D((2, 2), strides=2),</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    tf.keras.layers.Dropout(0.5),</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    tf.keras.layers.Flatten(),</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    tf.keras.layers.Dense(128, activation=tf.nn.relu),</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    tf.keras.layers.Dense(4,  activation=tf.nn.softmax)</a:t>
            </a:r>
            <a:endParaRPr sz="1700">
              <a:solidFill>
                <a:srgbClr val="FFFFFF"/>
              </a:solidFill>
            </a:endParaRPr>
          </a:p>
          <a:p>
            <a:pPr indent="0" lvl="0" marL="0" rtl="0" algn="l">
              <a:lnSpc>
                <a:spcPct val="131250"/>
              </a:lnSpc>
              <a:spcBef>
                <a:spcPts val="0"/>
              </a:spcBef>
              <a:spcAft>
                <a:spcPts val="0"/>
              </a:spcAft>
              <a:buNone/>
            </a:pPr>
            <a:r>
              <a:rPr lang="en-IN" sz="1700">
                <a:solidFill>
                  <a:srgbClr val="FFFFFF"/>
                </a:solidFill>
              </a:rPr>
              <a:t>])</a:t>
            </a:r>
            <a:endParaRPr sz="1700">
              <a:solidFill>
                <a:srgbClr val="FFFFFF"/>
              </a:solidFill>
            </a:endParaRPr>
          </a:p>
          <a:p>
            <a:pPr indent="0" lvl="0" marL="0" rtl="0" algn="l">
              <a:spcBef>
                <a:spcPts val="0"/>
              </a:spcBef>
              <a:spcAft>
                <a:spcPts val="0"/>
              </a:spcAft>
              <a:buNone/>
            </a:pPr>
            <a:r>
              <a:t/>
            </a:r>
            <a:endParaRPr sz="2300">
              <a:solidFill>
                <a:srgbClr val="FFFFFF"/>
              </a:solidFill>
            </a:endParaRPr>
          </a:p>
        </p:txBody>
      </p:sp>
      <p:sp>
        <p:nvSpPr>
          <p:cNvPr id="284" name="Google Shape;284;gccb4b461ba_1_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cccfbed6ec_1_20"/>
          <p:cNvSpPr txBox="1"/>
          <p:nvPr>
            <p:ph type="title"/>
          </p:nvPr>
        </p:nvSpPr>
        <p:spPr>
          <a:xfrm>
            <a:off x="311700" y="294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t>Summary</a:t>
            </a:r>
            <a:endParaRPr/>
          </a:p>
        </p:txBody>
      </p:sp>
      <p:sp>
        <p:nvSpPr>
          <p:cNvPr id="290" name="Google Shape;290;gcccfbed6ec_1_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pic>
        <p:nvPicPr>
          <p:cNvPr id="291" name="Google Shape;291;gcccfbed6ec_1_20"/>
          <p:cNvPicPr preferRelativeResize="0"/>
          <p:nvPr/>
        </p:nvPicPr>
        <p:blipFill rotWithShape="1">
          <a:blip r:embed="rId3">
            <a:alphaModFix/>
          </a:blip>
          <a:srcRect b="5255" l="7028" r="45546" t="29045"/>
          <a:stretch/>
        </p:blipFill>
        <p:spPr>
          <a:xfrm>
            <a:off x="1185738" y="1028100"/>
            <a:ext cx="6772526" cy="3635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cafa00cffe_0_6"/>
          <p:cNvSpPr txBox="1"/>
          <p:nvPr>
            <p:ph type="title"/>
          </p:nvPr>
        </p:nvSpPr>
        <p:spPr>
          <a:xfrm>
            <a:off x="311700" y="279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t>Result Integration Module </a:t>
            </a:r>
            <a:endParaRPr/>
          </a:p>
        </p:txBody>
      </p:sp>
      <p:sp>
        <p:nvSpPr>
          <p:cNvPr id="297" name="Google Shape;297;gcafa00cffe_0_6"/>
          <p:cNvSpPr txBox="1"/>
          <p:nvPr>
            <p:ph idx="1" type="body"/>
          </p:nvPr>
        </p:nvSpPr>
        <p:spPr>
          <a:xfrm>
            <a:off x="311700" y="1207400"/>
            <a:ext cx="8520600" cy="336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IN">
                <a:solidFill>
                  <a:srgbClr val="FFFFFF"/>
                </a:solidFill>
              </a:rPr>
              <a:t>In Phase 1</a:t>
            </a:r>
            <a:endParaRPr>
              <a:solidFill>
                <a:srgbClr val="FFFFFF"/>
              </a:solidFill>
            </a:endParaRPr>
          </a:p>
          <a:p>
            <a:pPr indent="0" lvl="0" marL="0" rtl="0" algn="l">
              <a:spcBef>
                <a:spcPts val="0"/>
              </a:spcBef>
              <a:spcAft>
                <a:spcPts val="0"/>
              </a:spcAft>
              <a:buNone/>
            </a:pPr>
            <a:r>
              <a:rPr lang="en-IN">
                <a:solidFill>
                  <a:srgbClr val="FFFFFF"/>
                </a:solidFill>
              </a:rPr>
              <a:t>Using lyrics of 16,943 english songs, emotions were classified. </a:t>
            </a:r>
            <a:endParaRPr>
              <a:solidFill>
                <a:srgbClr val="FFFFFF"/>
              </a:solidFill>
            </a:endParaRPr>
          </a:p>
          <a:p>
            <a:pPr indent="0" lvl="0" marL="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IN">
                <a:solidFill>
                  <a:srgbClr val="FFFFFF"/>
                </a:solidFill>
              </a:rPr>
              <a:t>In Phase 2</a:t>
            </a:r>
            <a:endParaRPr>
              <a:solidFill>
                <a:srgbClr val="FFFFFF"/>
              </a:solidFill>
            </a:endParaRPr>
          </a:p>
          <a:p>
            <a:pPr indent="0" lvl="0" marL="0" rtl="0" algn="l">
              <a:spcBef>
                <a:spcPts val="0"/>
              </a:spcBef>
              <a:spcAft>
                <a:spcPts val="0"/>
              </a:spcAft>
              <a:buNone/>
            </a:pPr>
            <a:r>
              <a:rPr lang="en-IN">
                <a:solidFill>
                  <a:srgbClr val="FFFFFF"/>
                </a:solidFill>
              </a:rPr>
              <a:t>Using audio of same songs as used in </a:t>
            </a:r>
            <a:r>
              <a:rPr lang="en-IN">
                <a:solidFill>
                  <a:srgbClr val="FFFFFF"/>
                </a:solidFill>
              </a:rPr>
              <a:t>phase</a:t>
            </a:r>
            <a:r>
              <a:rPr lang="en-IN">
                <a:solidFill>
                  <a:srgbClr val="FFFFFF"/>
                </a:solidFill>
              </a:rPr>
              <a:t> 1, emotions were classified. </a:t>
            </a:r>
            <a:endParaRPr>
              <a:solidFill>
                <a:srgbClr val="FFFFFF"/>
              </a:solidFill>
            </a:endParaRPr>
          </a:p>
          <a:p>
            <a:pPr indent="0" lvl="0" marL="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IN">
                <a:solidFill>
                  <a:srgbClr val="FFFFFF"/>
                </a:solidFill>
              </a:rPr>
              <a:t>Now, results of both the phases will be integrated to get the accuracy of whole project with metrics to evaluate the project. </a:t>
            </a:r>
            <a:endParaRPr>
              <a:solidFill>
                <a:srgbClr val="FFFFFF"/>
              </a:solidFill>
            </a:endParaRPr>
          </a:p>
        </p:txBody>
      </p:sp>
      <p:sp>
        <p:nvSpPr>
          <p:cNvPr id="298" name="Google Shape;298;gcafa00cffe_0_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ccb4b461ba_1_30"/>
          <p:cNvSpPr txBox="1"/>
          <p:nvPr>
            <p:ph type="title"/>
          </p:nvPr>
        </p:nvSpPr>
        <p:spPr>
          <a:xfrm>
            <a:off x="311700" y="233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t>Code Snippet </a:t>
            </a:r>
            <a:endParaRPr/>
          </a:p>
        </p:txBody>
      </p:sp>
      <p:sp>
        <p:nvSpPr>
          <p:cNvPr id="304" name="Google Shape;304;gccb4b461ba_1_30"/>
          <p:cNvSpPr txBox="1"/>
          <p:nvPr>
            <p:ph idx="1" type="body"/>
          </p:nvPr>
        </p:nvSpPr>
        <p:spPr>
          <a:xfrm>
            <a:off x="311700" y="806550"/>
            <a:ext cx="8520600" cy="3990900"/>
          </a:xfrm>
          <a:prstGeom prst="rect">
            <a:avLst/>
          </a:prstGeom>
        </p:spPr>
        <p:txBody>
          <a:bodyPr anchorCtr="0" anchor="t" bIns="91425" lIns="91425" spcFirstLastPara="1" rIns="91425" wrap="square" tIns="91425">
            <a:noAutofit/>
          </a:bodyPr>
          <a:lstStyle/>
          <a:p>
            <a:pPr indent="0" lvl="0" marL="0" rtl="0" algn="l">
              <a:lnSpc>
                <a:spcPct val="131250"/>
              </a:lnSpc>
              <a:spcBef>
                <a:spcPts val="0"/>
              </a:spcBef>
              <a:spcAft>
                <a:spcPts val="0"/>
              </a:spcAft>
              <a:buNone/>
            </a:pPr>
            <a:r>
              <a:rPr lang="en-IN" sz="1600">
                <a:solidFill>
                  <a:srgbClr val="FFFFFF"/>
                </a:solidFill>
              </a:rPr>
              <a:t>ddoc = list(ddf['statement_clean'])</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dvec = CountVectorizer()</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dX = dvec.fit_transform(ddoc)</a:t>
            </a:r>
            <a:endParaRPr sz="1600">
              <a:solidFill>
                <a:srgbClr val="FFFFFF"/>
              </a:solidFill>
            </a:endParaRPr>
          </a:p>
          <a:p>
            <a:pPr indent="0" lvl="0" marL="0" rtl="0" algn="l">
              <a:lnSpc>
                <a:spcPct val="131250"/>
              </a:lnSpc>
              <a:spcBef>
                <a:spcPts val="0"/>
              </a:spcBef>
              <a:spcAft>
                <a:spcPts val="0"/>
              </a:spcAft>
              <a:buNone/>
            </a:pPr>
            <a:r>
              <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ddf1 = pd.DataFrame(dX.toarray(),columns=dvec.get_feature_names())</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tfidf_transformer = TfidfTransformer()</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dX_train= tfidf_transformer.fit_transform(ddf1)</a:t>
            </a:r>
            <a:endParaRPr sz="1600">
              <a:solidFill>
                <a:srgbClr val="FFFFFF"/>
              </a:solidFill>
            </a:endParaRPr>
          </a:p>
          <a:p>
            <a:pPr indent="0" lvl="0" marL="0" rtl="0" algn="l">
              <a:lnSpc>
                <a:spcPct val="131250"/>
              </a:lnSpc>
              <a:spcBef>
                <a:spcPts val="0"/>
              </a:spcBef>
              <a:spcAft>
                <a:spcPts val="0"/>
              </a:spcAft>
              <a:buNone/>
            </a:pPr>
            <a:r>
              <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dY_train = ddf.iloc[:,0].values</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dclassifier = SVC(kernel='rbf', random_state = 1)</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dclassifier.fit(dX_train,dY_train)</a:t>
            </a:r>
            <a:endParaRPr sz="1600">
              <a:solidFill>
                <a:srgbClr val="FFFFFF"/>
              </a:solidFill>
            </a:endParaRPr>
          </a:p>
          <a:p>
            <a:pPr indent="0" lvl="0" marL="0" rtl="0" algn="l">
              <a:lnSpc>
                <a:spcPct val="131250"/>
              </a:lnSpc>
              <a:spcBef>
                <a:spcPts val="0"/>
              </a:spcBef>
              <a:spcAft>
                <a:spcPts val="0"/>
              </a:spcAft>
              <a:buNone/>
            </a:pPr>
            <a:r>
              <a:rPr lang="en-IN" sz="1600">
                <a:solidFill>
                  <a:srgbClr val="FFFFFF"/>
                </a:solidFill>
              </a:rPr>
              <a:t>dY_pred = classifier.predict(dX_train)</a:t>
            </a:r>
            <a:endParaRPr sz="1600">
              <a:solidFill>
                <a:srgbClr val="FFFFFF"/>
              </a:solidFill>
            </a:endParaRPr>
          </a:p>
          <a:p>
            <a:pPr indent="0" lvl="0" marL="0" rtl="0" algn="l">
              <a:spcBef>
                <a:spcPts val="0"/>
              </a:spcBef>
              <a:spcAft>
                <a:spcPts val="0"/>
              </a:spcAft>
              <a:buNone/>
            </a:pPr>
            <a:r>
              <a:t/>
            </a:r>
            <a:endParaRPr sz="2200">
              <a:solidFill>
                <a:srgbClr val="FFFFFF"/>
              </a:solidFill>
            </a:endParaRPr>
          </a:p>
        </p:txBody>
      </p:sp>
      <p:sp>
        <p:nvSpPr>
          <p:cNvPr id="305" name="Google Shape;305;gccb4b461ba_1_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cccfbed6ec_1_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N"/>
              <a:t>Confusion Matrix </a:t>
            </a:r>
            <a:endParaRPr/>
          </a:p>
        </p:txBody>
      </p:sp>
      <p:sp>
        <p:nvSpPr>
          <p:cNvPr id="311" name="Google Shape;311;gcccfbed6ec_1_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pic>
        <p:nvPicPr>
          <p:cNvPr id="312" name="Google Shape;312;gcccfbed6ec_1_27"/>
          <p:cNvPicPr preferRelativeResize="0"/>
          <p:nvPr/>
        </p:nvPicPr>
        <p:blipFill rotWithShape="1">
          <a:blip r:embed="rId3">
            <a:alphaModFix/>
          </a:blip>
          <a:srcRect b="39033" l="7305" r="68712" t="45977"/>
          <a:stretch/>
        </p:blipFill>
        <p:spPr>
          <a:xfrm>
            <a:off x="648850" y="1147075"/>
            <a:ext cx="7722802" cy="35161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cc59d86ddf_0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pic>
        <p:nvPicPr>
          <p:cNvPr id="318" name="Google Shape;318;gcc59d86ddf_0_0"/>
          <p:cNvPicPr preferRelativeResize="0"/>
          <p:nvPr/>
        </p:nvPicPr>
        <p:blipFill>
          <a:blip r:embed="rId3">
            <a:alphaModFix/>
          </a:blip>
          <a:stretch>
            <a:fillRect/>
          </a:stretch>
        </p:blipFill>
        <p:spPr>
          <a:xfrm>
            <a:off x="379375" y="397900"/>
            <a:ext cx="8309025" cy="4265326"/>
          </a:xfrm>
          <a:prstGeom prst="rect">
            <a:avLst/>
          </a:prstGeom>
          <a:noFill/>
          <a:ln>
            <a:noFill/>
          </a:ln>
        </p:spPr>
      </p:pic>
      <p:sp>
        <p:nvSpPr>
          <p:cNvPr id="319" name="Google Shape;319;gcc59d86ddf_0_0"/>
          <p:cNvSpPr txBox="1"/>
          <p:nvPr/>
        </p:nvSpPr>
        <p:spPr>
          <a:xfrm>
            <a:off x="6962550" y="3017150"/>
            <a:ext cx="1509900" cy="877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latin typeface="Georgia"/>
                <a:ea typeface="Georgia"/>
                <a:cs typeface="Georgia"/>
                <a:sym typeface="Georgia"/>
              </a:rPr>
              <a:t>SVM </a:t>
            </a:r>
            <a:endParaRPr sz="1500">
              <a:latin typeface="Georgia"/>
              <a:ea typeface="Georgia"/>
              <a:cs typeface="Georgia"/>
              <a:sym typeface="Georgia"/>
            </a:endParaRPr>
          </a:p>
          <a:p>
            <a:pPr indent="0" lvl="0" marL="0" rtl="0" algn="l">
              <a:spcBef>
                <a:spcPts val="0"/>
              </a:spcBef>
              <a:spcAft>
                <a:spcPts val="0"/>
              </a:spcAft>
              <a:buNone/>
            </a:pPr>
            <a:r>
              <a:rPr lang="en-IN" sz="1500">
                <a:latin typeface="Georgia"/>
                <a:ea typeface="Georgia"/>
                <a:cs typeface="Georgia"/>
                <a:sym typeface="Georgia"/>
              </a:rPr>
              <a:t>LSTM </a:t>
            </a:r>
            <a:endParaRPr sz="1500">
              <a:latin typeface="Georgia"/>
              <a:ea typeface="Georgia"/>
              <a:cs typeface="Georgia"/>
              <a:sym typeface="Georgia"/>
            </a:endParaRPr>
          </a:p>
          <a:p>
            <a:pPr indent="0" lvl="0" marL="0" rtl="0" algn="l">
              <a:spcBef>
                <a:spcPts val="0"/>
              </a:spcBef>
              <a:spcAft>
                <a:spcPts val="0"/>
              </a:spcAft>
              <a:buNone/>
            </a:pPr>
            <a:r>
              <a:rPr lang="en-IN" sz="1500">
                <a:latin typeface="Georgia"/>
                <a:ea typeface="Georgia"/>
                <a:cs typeface="Georgia"/>
                <a:sym typeface="Georgia"/>
              </a:rPr>
              <a:t>CNN</a:t>
            </a:r>
            <a:endParaRPr sz="1500">
              <a:latin typeface="Georgia"/>
              <a:ea typeface="Georgia"/>
              <a:cs typeface="Georgia"/>
              <a:sym typeface="Georgia"/>
            </a:endParaRPr>
          </a:p>
        </p:txBody>
      </p:sp>
      <p:cxnSp>
        <p:nvCxnSpPr>
          <p:cNvPr id="320" name="Google Shape;320;gcc59d86ddf_0_0"/>
          <p:cNvCxnSpPr/>
          <p:nvPr/>
        </p:nvCxnSpPr>
        <p:spPr>
          <a:xfrm rot="10800000">
            <a:off x="7694550" y="3709175"/>
            <a:ext cx="677100" cy="2100"/>
          </a:xfrm>
          <a:prstGeom prst="straightConnector1">
            <a:avLst/>
          </a:prstGeom>
          <a:noFill/>
          <a:ln cap="flat" cmpd="sng" w="28575">
            <a:solidFill>
              <a:srgbClr val="FF0000"/>
            </a:solidFill>
            <a:prstDash val="solid"/>
            <a:round/>
            <a:headEnd len="med" w="med" type="none"/>
            <a:tailEnd len="med" w="med" type="none"/>
          </a:ln>
        </p:spPr>
      </p:cxnSp>
      <p:cxnSp>
        <p:nvCxnSpPr>
          <p:cNvPr id="321" name="Google Shape;321;gcc59d86ddf_0_0"/>
          <p:cNvCxnSpPr/>
          <p:nvPr/>
        </p:nvCxnSpPr>
        <p:spPr>
          <a:xfrm flipH="1">
            <a:off x="7703700" y="3451538"/>
            <a:ext cx="658800" cy="8400"/>
          </a:xfrm>
          <a:prstGeom prst="straightConnector1">
            <a:avLst/>
          </a:prstGeom>
          <a:noFill/>
          <a:ln cap="flat" cmpd="sng" w="28575">
            <a:solidFill>
              <a:srgbClr val="1155CC"/>
            </a:solidFill>
            <a:prstDash val="solid"/>
            <a:round/>
            <a:headEnd len="med" w="med" type="none"/>
            <a:tailEnd len="med" w="med" type="none"/>
          </a:ln>
        </p:spPr>
      </p:cxnSp>
      <p:cxnSp>
        <p:nvCxnSpPr>
          <p:cNvPr id="322" name="Google Shape;322;gcc59d86ddf_0_0"/>
          <p:cNvCxnSpPr/>
          <p:nvPr/>
        </p:nvCxnSpPr>
        <p:spPr>
          <a:xfrm flipH="1">
            <a:off x="7718100" y="3195425"/>
            <a:ext cx="630000" cy="6900"/>
          </a:xfrm>
          <a:prstGeom prst="straightConnector1">
            <a:avLst/>
          </a:prstGeom>
          <a:noFill/>
          <a:ln cap="flat" cmpd="sng" w="28575">
            <a:solidFill>
              <a:srgbClr val="00FF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ctrTitle"/>
          </p:nvPr>
        </p:nvSpPr>
        <p:spPr>
          <a:xfrm>
            <a:off x="270510" y="85725"/>
            <a:ext cx="8762365" cy="616585"/>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2800"/>
              <a:t>Problem Definition</a:t>
            </a:r>
            <a:endParaRPr b="1" sz="2800"/>
          </a:p>
        </p:txBody>
      </p:sp>
      <p:sp>
        <p:nvSpPr>
          <p:cNvPr id="75" name="Google Shape;75;p2"/>
          <p:cNvSpPr txBox="1"/>
          <p:nvPr>
            <p:ph idx="1" type="subTitle"/>
          </p:nvPr>
        </p:nvSpPr>
        <p:spPr>
          <a:xfrm>
            <a:off x="270600" y="912598"/>
            <a:ext cx="8602800" cy="40041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Char char="●"/>
            </a:pPr>
            <a:r>
              <a:rPr lang="en-IN" sz="1700">
                <a:solidFill>
                  <a:schemeClr val="dk1"/>
                </a:solidFill>
              </a:rPr>
              <a:t>With the development of audio recognition and research, attention has been paid to the field of music classification</a:t>
            </a:r>
            <a:endParaRPr sz="1700">
              <a:solidFill>
                <a:schemeClr val="dk1"/>
              </a:solidFill>
            </a:endParaRPr>
          </a:p>
          <a:p>
            <a:pPr indent="0" lvl="0" marL="914400" rtl="0" algn="l">
              <a:lnSpc>
                <a:spcPct val="100000"/>
              </a:lnSpc>
              <a:spcBef>
                <a:spcPts val="0"/>
              </a:spcBef>
              <a:spcAft>
                <a:spcPts val="0"/>
              </a:spcAft>
              <a:buSzPts val="2800"/>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IN" sz="1700">
                <a:solidFill>
                  <a:schemeClr val="dk1"/>
                </a:solidFill>
              </a:rPr>
              <a:t>To classify emotions of music, most papers have used either audio or lyrics feature.</a:t>
            </a:r>
            <a:endParaRPr sz="1700">
              <a:solidFill>
                <a:schemeClr val="dk1"/>
              </a:solidFill>
            </a:endParaRPr>
          </a:p>
          <a:p>
            <a:pPr indent="0" lvl="0" marL="914400" rtl="0" algn="l">
              <a:lnSpc>
                <a:spcPct val="100000"/>
              </a:lnSpc>
              <a:spcBef>
                <a:spcPts val="0"/>
              </a:spcBef>
              <a:spcAft>
                <a:spcPts val="0"/>
              </a:spcAft>
              <a:buSzPts val="2800"/>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IN" sz="1700">
                <a:solidFill>
                  <a:schemeClr val="dk1"/>
                </a:solidFill>
              </a:rPr>
              <a:t>Music has lyrics and audio. These components has features for music emotion classification. </a:t>
            </a:r>
            <a:endParaRPr sz="1700">
              <a:solidFill>
                <a:schemeClr val="dk1"/>
              </a:solidFill>
            </a:endParaRPr>
          </a:p>
          <a:p>
            <a:pPr indent="0" lvl="0" marL="914400" rtl="0" algn="l">
              <a:lnSpc>
                <a:spcPct val="100000"/>
              </a:lnSpc>
              <a:spcBef>
                <a:spcPts val="0"/>
              </a:spcBef>
              <a:spcAft>
                <a:spcPts val="0"/>
              </a:spcAft>
              <a:buSzPts val="2800"/>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IN" sz="1700">
                <a:solidFill>
                  <a:schemeClr val="dk1"/>
                </a:solidFill>
              </a:rPr>
              <a:t>There is no proper emotion detection model to label the musical tracks into different emotions based on both audio and lyrics efficiently.</a:t>
            </a:r>
            <a:endParaRPr sz="1700">
              <a:solidFill>
                <a:schemeClr val="dk1"/>
              </a:solidFill>
            </a:endParaRPr>
          </a:p>
          <a:p>
            <a:pPr indent="0" lvl="0" marL="914400" rtl="0" algn="l">
              <a:lnSpc>
                <a:spcPct val="100000"/>
              </a:lnSpc>
              <a:spcBef>
                <a:spcPts val="0"/>
              </a:spcBef>
              <a:spcAft>
                <a:spcPts val="0"/>
              </a:spcAft>
              <a:buSzPts val="2800"/>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IN" sz="1700">
                <a:solidFill>
                  <a:schemeClr val="dk1"/>
                </a:solidFill>
              </a:rPr>
              <a:t>Mostly only the classification models are changed to  achieve better accuracy and result.</a:t>
            </a:r>
            <a:endParaRPr sz="1700">
              <a:solidFill>
                <a:schemeClr val="dk1"/>
              </a:solidFill>
            </a:endParaRPr>
          </a:p>
          <a:p>
            <a:pPr indent="0" lvl="0" marL="0" rtl="0" algn="l">
              <a:lnSpc>
                <a:spcPct val="100000"/>
              </a:lnSpc>
              <a:spcBef>
                <a:spcPts val="0"/>
              </a:spcBef>
              <a:spcAft>
                <a:spcPts val="0"/>
              </a:spcAft>
              <a:buSzPts val="2800"/>
              <a:buNone/>
            </a:pPr>
            <a:r>
              <a:t/>
            </a:r>
            <a:endParaRPr sz="1700">
              <a:solidFill>
                <a:schemeClr val="dk1"/>
              </a:solidFill>
            </a:endParaRPr>
          </a:p>
          <a:p>
            <a:pPr indent="0" lvl="0" marL="457200" rtl="0" algn="l">
              <a:lnSpc>
                <a:spcPct val="100000"/>
              </a:lnSpc>
              <a:spcBef>
                <a:spcPts val="0"/>
              </a:spcBef>
              <a:spcAft>
                <a:spcPts val="0"/>
              </a:spcAft>
              <a:buSzPts val="2800"/>
              <a:buNone/>
            </a:pPr>
            <a:r>
              <a:t/>
            </a:r>
            <a:endParaRPr sz="1700">
              <a:solidFill>
                <a:schemeClr val="dk1"/>
              </a:solidFill>
            </a:endParaRPr>
          </a:p>
          <a:p>
            <a:pPr indent="0" lvl="0" marL="457200" rtl="0" algn="l">
              <a:lnSpc>
                <a:spcPct val="100000"/>
              </a:lnSpc>
              <a:spcBef>
                <a:spcPts val="0"/>
              </a:spcBef>
              <a:spcAft>
                <a:spcPts val="0"/>
              </a:spcAft>
              <a:buSzPts val="2800"/>
              <a:buNone/>
            </a:pPr>
            <a:r>
              <a:t/>
            </a:r>
            <a:endParaRPr sz="1700">
              <a:solidFill>
                <a:schemeClr val="dk1"/>
              </a:solidFill>
            </a:endParaRPr>
          </a:p>
          <a:p>
            <a:pPr indent="0" lvl="0" marL="457200" rtl="0" algn="l">
              <a:lnSpc>
                <a:spcPct val="100000"/>
              </a:lnSpc>
              <a:spcBef>
                <a:spcPts val="0"/>
              </a:spcBef>
              <a:spcAft>
                <a:spcPts val="0"/>
              </a:spcAft>
              <a:buSzPts val="2800"/>
              <a:buNone/>
            </a:pPr>
            <a:r>
              <a:t/>
            </a:r>
            <a:endParaRPr sz="1700">
              <a:solidFill>
                <a:schemeClr val="dk1"/>
              </a:solidFill>
            </a:endParaRPr>
          </a:p>
        </p:txBody>
      </p:sp>
      <p:sp>
        <p:nvSpPr>
          <p:cNvPr id="76" name="Google Shape;76;p2"/>
          <p:cNvSpPr txBox="1"/>
          <p:nvPr/>
        </p:nvSpPr>
        <p:spPr>
          <a:xfrm>
            <a:off x="8677910" y="4518025"/>
            <a:ext cx="354965" cy="3987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B0F0"/>
              </a:solidFill>
              <a:latin typeface="Arial"/>
              <a:ea typeface="Arial"/>
              <a:cs typeface="Arial"/>
              <a:sym typeface="Arial"/>
            </a:endParaRPr>
          </a:p>
        </p:txBody>
      </p:sp>
      <p:sp>
        <p:nvSpPr>
          <p:cNvPr id="77" name="Google Shape;77;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ccb4b461ba_1_36"/>
          <p:cNvSpPr txBox="1"/>
          <p:nvPr>
            <p:ph type="title"/>
          </p:nvPr>
        </p:nvSpPr>
        <p:spPr>
          <a:xfrm>
            <a:off x="311700" y="136475"/>
            <a:ext cx="8520600" cy="73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IN" sz="3200"/>
              <a:t>Result </a:t>
            </a:r>
            <a:endParaRPr b="1" sz="3200"/>
          </a:p>
        </p:txBody>
      </p:sp>
      <p:sp>
        <p:nvSpPr>
          <p:cNvPr id="328" name="Google Shape;328;gccb4b461ba_1_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graphicFrame>
        <p:nvGraphicFramePr>
          <p:cNvPr id="329" name="Google Shape;329;gccb4b461ba_1_36"/>
          <p:cNvGraphicFramePr/>
          <p:nvPr/>
        </p:nvGraphicFramePr>
        <p:xfrm>
          <a:off x="530150" y="1010875"/>
          <a:ext cx="3000000" cy="3000000"/>
        </p:xfrm>
        <a:graphic>
          <a:graphicData uri="http://schemas.openxmlformats.org/drawingml/2006/table">
            <a:tbl>
              <a:tblPr>
                <a:noFill/>
                <a:tableStyleId>{F0AB00E9-8C7F-475E-9950-8715F333E3E6}</a:tableStyleId>
              </a:tblPr>
              <a:tblGrid>
                <a:gridCol w="4041850"/>
                <a:gridCol w="4041850"/>
              </a:tblGrid>
              <a:tr h="730475">
                <a:tc>
                  <a:txBody>
                    <a:bodyPr/>
                    <a:lstStyle/>
                    <a:p>
                      <a:pPr indent="0" lvl="0" marL="0" rtl="0" algn="ctr">
                        <a:spcBef>
                          <a:spcPts val="0"/>
                        </a:spcBef>
                        <a:spcAft>
                          <a:spcPts val="0"/>
                        </a:spcAft>
                        <a:buNone/>
                      </a:pPr>
                      <a:r>
                        <a:rPr b="1" lang="en-IN" sz="2300">
                          <a:solidFill>
                            <a:srgbClr val="FFFFFF"/>
                          </a:solidFill>
                        </a:rPr>
                        <a:t>METHOD  </a:t>
                      </a:r>
                      <a:endParaRPr b="1" sz="2300">
                        <a:solidFill>
                          <a:srgbClr val="FFFFFF"/>
                        </a:solidFill>
                      </a:endParaRPr>
                    </a:p>
                  </a:txBody>
                  <a:tcPr marT="91425" marB="91425" marR="91425" marL="91425"/>
                </a:tc>
                <a:tc>
                  <a:txBody>
                    <a:bodyPr/>
                    <a:lstStyle/>
                    <a:p>
                      <a:pPr indent="0" lvl="0" marL="0" rtl="0" algn="ctr">
                        <a:spcBef>
                          <a:spcPts val="0"/>
                        </a:spcBef>
                        <a:spcAft>
                          <a:spcPts val="0"/>
                        </a:spcAft>
                        <a:buNone/>
                      </a:pPr>
                      <a:r>
                        <a:rPr b="1" lang="en-IN" sz="2300">
                          <a:solidFill>
                            <a:srgbClr val="FFFFFF"/>
                          </a:solidFill>
                        </a:rPr>
                        <a:t>ACCURACY </a:t>
                      </a:r>
                      <a:endParaRPr b="1" sz="2300">
                        <a:solidFill>
                          <a:srgbClr val="FFFFFF"/>
                        </a:solidFill>
                      </a:endParaRPr>
                    </a:p>
                  </a:txBody>
                  <a:tcPr marT="91425" marB="91425" marR="91425" marL="91425"/>
                </a:tc>
              </a:tr>
              <a:tr h="730475">
                <a:tc>
                  <a:txBody>
                    <a:bodyPr/>
                    <a:lstStyle/>
                    <a:p>
                      <a:pPr indent="0" lvl="0" marL="0" rtl="0" algn="ctr">
                        <a:spcBef>
                          <a:spcPts val="0"/>
                        </a:spcBef>
                        <a:spcAft>
                          <a:spcPts val="0"/>
                        </a:spcAft>
                        <a:buNone/>
                      </a:pPr>
                      <a:r>
                        <a:rPr lang="en-IN" sz="2300">
                          <a:solidFill>
                            <a:srgbClr val="FFFFFF"/>
                          </a:solidFill>
                        </a:rPr>
                        <a:t>SVM</a:t>
                      </a:r>
                      <a:endParaRPr sz="2300">
                        <a:solidFill>
                          <a:srgbClr val="FFFFFF"/>
                        </a:solidFill>
                      </a:endParaRPr>
                    </a:p>
                  </a:txBody>
                  <a:tcPr marT="91425" marB="91425" marR="91425" marL="91425"/>
                </a:tc>
                <a:tc>
                  <a:txBody>
                    <a:bodyPr/>
                    <a:lstStyle/>
                    <a:p>
                      <a:pPr indent="0" lvl="0" marL="0" rtl="0" algn="ctr">
                        <a:spcBef>
                          <a:spcPts val="0"/>
                        </a:spcBef>
                        <a:spcAft>
                          <a:spcPts val="0"/>
                        </a:spcAft>
                        <a:buNone/>
                      </a:pPr>
                      <a:r>
                        <a:rPr lang="en-IN" sz="2300">
                          <a:solidFill>
                            <a:srgbClr val="FFFFFF"/>
                          </a:solidFill>
                        </a:rPr>
                        <a:t>84.48%</a:t>
                      </a:r>
                      <a:endParaRPr sz="2300">
                        <a:solidFill>
                          <a:srgbClr val="FFFFFF"/>
                        </a:solidFill>
                      </a:endParaRPr>
                    </a:p>
                  </a:txBody>
                  <a:tcPr marT="91425" marB="91425" marR="91425" marL="91425"/>
                </a:tc>
              </a:tr>
              <a:tr h="730475">
                <a:tc>
                  <a:txBody>
                    <a:bodyPr/>
                    <a:lstStyle/>
                    <a:p>
                      <a:pPr indent="0" lvl="0" marL="0" rtl="0" algn="ctr">
                        <a:spcBef>
                          <a:spcPts val="0"/>
                        </a:spcBef>
                        <a:spcAft>
                          <a:spcPts val="0"/>
                        </a:spcAft>
                        <a:buNone/>
                      </a:pPr>
                      <a:r>
                        <a:rPr lang="en-IN" sz="2300">
                          <a:solidFill>
                            <a:srgbClr val="FFFFFF"/>
                          </a:solidFill>
                        </a:rPr>
                        <a:t>LSTM</a:t>
                      </a:r>
                      <a:endParaRPr sz="2300">
                        <a:solidFill>
                          <a:srgbClr val="FFFFFF"/>
                        </a:solidFill>
                      </a:endParaRPr>
                    </a:p>
                  </a:txBody>
                  <a:tcPr marT="91425" marB="91425" marR="91425" marL="91425"/>
                </a:tc>
                <a:tc>
                  <a:txBody>
                    <a:bodyPr/>
                    <a:lstStyle/>
                    <a:p>
                      <a:pPr indent="0" lvl="0" marL="0" rtl="0" algn="ctr">
                        <a:spcBef>
                          <a:spcPts val="0"/>
                        </a:spcBef>
                        <a:spcAft>
                          <a:spcPts val="0"/>
                        </a:spcAft>
                        <a:buNone/>
                      </a:pPr>
                      <a:r>
                        <a:rPr lang="en-IN" sz="2300">
                          <a:solidFill>
                            <a:srgbClr val="FFFFFF"/>
                          </a:solidFill>
                        </a:rPr>
                        <a:t>87.87%</a:t>
                      </a:r>
                      <a:endParaRPr sz="2300">
                        <a:solidFill>
                          <a:srgbClr val="FFFFFF"/>
                        </a:solidFill>
                      </a:endParaRPr>
                    </a:p>
                  </a:txBody>
                  <a:tcPr marT="91425" marB="91425" marR="91425" marL="91425"/>
                </a:tc>
              </a:tr>
              <a:tr h="730475">
                <a:tc>
                  <a:txBody>
                    <a:bodyPr/>
                    <a:lstStyle/>
                    <a:p>
                      <a:pPr indent="0" lvl="0" marL="0" rtl="0" algn="ctr">
                        <a:spcBef>
                          <a:spcPts val="0"/>
                        </a:spcBef>
                        <a:spcAft>
                          <a:spcPts val="0"/>
                        </a:spcAft>
                        <a:buNone/>
                      </a:pPr>
                      <a:r>
                        <a:rPr lang="en-IN" sz="2300">
                          <a:solidFill>
                            <a:srgbClr val="FFFFFF"/>
                          </a:solidFill>
                        </a:rPr>
                        <a:t>CNN </a:t>
                      </a:r>
                      <a:endParaRPr sz="2300">
                        <a:solidFill>
                          <a:srgbClr val="FFFFFF"/>
                        </a:solidFill>
                      </a:endParaRPr>
                    </a:p>
                  </a:txBody>
                  <a:tcPr marT="91425" marB="91425" marR="91425" marL="91425"/>
                </a:tc>
                <a:tc>
                  <a:txBody>
                    <a:bodyPr/>
                    <a:lstStyle/>
                    <a:p>
                      <a:pPr indent="0" lvl="0" marL="0" rtl="0" algn="ctr">
                        <a:spcBef>
                          <a:spcPts val="0"/>
                        </a:spcBef>
                        <a:spcAft>
                          <a:spcPts val="0"/>
                        </a:spcAft>
                        <a:buNone/>
                      </a:pPr>
                      <a:r>
                        <a:rPr lang="en-IN" sz="2300">
                          <a:solidFill>
                            <a:srgbClr val="FFFFFF"/>
                          </a:solidFill>
                        </a:rPr>
                        <a:t>92.56%</a:t>
                      </a:r>
                      <a:endParaRPr sz="2300">
                        <a:solidFill>
                          <a:srgbClr val="FFFFFF"/>
                        </a:solidFill>
                      </a:endParaRPr>
                    </a:p>
                  </a:txBody>
                  <a:tcPr marT="91425" marB="91425" marR="91425" marL="91425"/>
                </a:tc>
              </a:tr>
              <a:tr h="730475">
                <a:tc>
                  <a:txBody>
                    <a:bodyPr/>
                    <a:lstStyle/>
                    <a:p>
                      <a:pPr indent="0" lvl="0" marL="0" rtl="0" algn="ctr">
                        <a:spcBef>
                          <a:spcPts val="0"/>
                        </a:spcBef>
                        <a:spcAft>
                          <a:spcPts val="0"/>
                        </a:spcAft>
                        <a:buNone/>
                      </a:pPr>
                      <a:r>
                        <a:rPr lang="en-IN" sz="2300">
                          <a:solidFill>
                            <a:srgbClr val="FFFFFF"/>
                          </a:solidFill>
                        </a:rPr>
                        <a:t>RESULT INTEGRATION </a:t>
                      </a:r>
                      <a:endParaRPr sz="2300">
                        <a:solidFill>
                          <a:srgbClr val="FFFFFF"/>
                        </a:solidFill>
                      </a:endParaRPr>
                    </a:p>
                  </a:txBody>
                  <a:tcPr marT="91425" marB="91425" marR="91425" marL="91425"/>
                </a:tc>
                <a:tc>
                  <a:txBody>
                    <a:bodyPr/>
                    <a:lstStyle/>
                    <a:p>
                      <a:pPr indent="0" lvl="0" marL="0" rtl="0" algn="ctr">
                        <a:spcBef>
                          <a:spcPts val="0"/>
                        </a:spcBef>
                        <a:spcAft>
                          <a:spcPts val="0"/>
                        </a:spcAft>
                        <a:buNone/>
                      </a:pPr>
                      <a:r>
                        <a:rPr lang="en-IN" sz="2300">
                          <a:solidFill>
                            <a:srgbClr val="FFFFFF"/>
                          </a:solidFill>
                        </a:rPr>
                        <a:t>90.14%</a:t>
                      </a:r>
                      <a:endParaRPr sz="2300">
                        <a:solidFill>
                          <a:srgbClr val="FFFFFF"/>
                        </a:solidFill>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9c9e4d7725_0_71"/>
          <p:cNvSpPr txBox="1"/>
          <p:nvPr>
            <p:ph type="ctrTitle"/>
          </p:nvPr>
        </p:nvSpPr>
        <p:spPr>
          <a:xfrm>
            <a:off x="270510" y="85725"/>
            <a:ext cx="8762400" cy="61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2400"/>
              <a:t>Implementation Related Tools / Technologies</a:t>
            </a:r>
            <a:endParaRPr b="1" sz="2400"/>
          </a:p>
        </p:txBody>
      </p:sp>
      <p:sp>
        <p:nvSpPr>
          <p:cNvPr id="335" name="Google Shape;335;g9c9e4d7725_0_71"/>
          <p:cNvSpPr txBox="1"/>
          <p:nvPr>
            <p:ph idx="1" type="subTitle"/>
          </p:nvPr>
        </p:nvSpPr>
        <p:spPr>
          <a:xfrm>
            <a:off x="270600" y="702220"/>
            <a:ext cx="8602800" cy="406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b="1"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IN" sz="2000">
                <a:solidFill>
                  <a:schemeClr val="dk1"/>
                </a:solidFill>
              </a:rPr>
              <a:t>Input                                            : Lyrics and Audio of Music </a:t>
            </a:r>
            <a:endParaRPr sz="2000">
              <a:solidFill>
                <a:schemeClr val="dk1"/>
              </a:solidFill>
            </a:endParaRPr>
          </a:p>
          <a:p>
            <a:pPr indent="0" lvl="0" marL="0" rtl="0" algn="l">
              <a:lnSpc>
                <a:spcPct val="100000"/>
              </a:lnSpc>
              <a:spcBef>
                <a:spcPts val="0"/>
              </a:spcBef>
              <a:spcAft>
                <a:spcPts val="0"/>
              </a:spcAft>
              <a:buSzPts val="2800"/>
              <a:buNone/>
            </a:pPr>
            <a:r>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IN" sz="2000">
                <a:solidFill>
                  <a:schemeClr val="dk1"/>
                </a:solidFill>
              </a:rPr>
              <a:t>Output                                         : Classifying emotion of Music </a:t>
            </a:r>
            <a:endParaRPr sz="2000">
              <a:solidFill>
                <a:schemeClr val="dk1"/>
              </a:solidFill>
            </a:endParaRPr>
          </a:p>
          <a:p>
            <a:pPr indent="0" lvl="0" marL="457200" rtl="0" algn="l">
              <a:lnSpc>
                <a:spcPct val="100000"/>
              </a:lnSpc>
              <a:spcBef>
                <a:spcPts val="0"/>
              </a:spcBef>
              <a:spcAft>
                <a:spcPts val="0"/>
              </a:spcAft>
              <a:buSzPts val="2800"/>
              <a:buNone/>
            </a:pPr>
            <a:r>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IN" sz="2000">
                <a:solidFill>
                  <a:schemeClr val="dk1"/>
                </a:solidFill>
              </a:rPr>
              <a:t>Details of IDE                              : Colab Notebook</a:t>
            </a:r>
            <a:endParaRPr sz="2000">
              <a:solidFill>
                <a:schemeClr val="dk1"/>
              </a:solidFill>
            </a:endParaRPr>
          </a:p>
          <a:p>
            <a:pPr indent="0" lvl="0" marL="0" rtl="0" algn="l">
              <a:lnSpc>
                <a:spcPct val="100000"/>
              </a:lnSpc>
              <a:spcBef>
                <a:spcPts val="0"/>
              </a:spcBef>
              <a:spcAft>
                <a:spcPts val="0"/>
              </a:spcAft>
              <a:buSzPts val="2800"/>
              <a:buNone/>
            </a:pPr>
            <a:r>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IN" sz="2000">
                <a:solidFill>
                  <a:schemeClr val="dk1"/>
                </a:solidFill>
              </a:rPr>
              <a:t>Programming Languages used     : Python</a:t>
            </a:r>
            <a:endParaRPr sz="2000">
              <a:solidFill>
                <a:schemeClr val="dk1"/>
              </a:solidFill>
            </a:endParaRPr>
          </a:p>
          <a:p>
            <a:pPr indent="0" lvl="0" marL="0" rtl="0" algn="l">
              <a:lnSpc>
                <a:spcPct val="100000"/>
              </a:lnSpc>
              <a:spcBef>
                <a:spcPts val="0"/>
              </a:spcBef>
              <a:spcAft>
                <a:spcPts val="0"/>
              </a:spcAft>
              <a:buSzPts val="2800"/>
              <a:buNone/>
            </a:pPr>
            <a:r>
              <a:t/>
            </a:r>
            <a:endParaRPr sz="2000">
              <a:solidFill>
                <a:schemeClr val="dk1"/>
              </a:solidFill>
            </a:endParaRPr>
          </a:p>
        </p:txBody>
      </p:sp>
      <p:sp>
        <p:nvSpPr>
          <p:cNvPr id="336" name="Google Shape;336;g9c9e4d7725_0_71"/>
          <p:cNvSpPr txBox="1"/>
          <p:nvPr/>
        </p:nvSpPr>
        <p:spPr>
          <a:xfrm>
            <a:off x="8677910" y="4518025"/>
            <a:ext cx="354900" cy="39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B0F0"/>
              </a:solidFill>
              <a:latin typeface="Arial"/>
              <a:ea typeface="Arial"/>
              <a:cs typeface="Arial"/>
              <a:sym typeface="Arial"/>
            </a:endParaRPr>
          </a:p>
        </p:txBody>
      </p:sp>
      <p:sp>
        <p:nvSpPr>
          <p:cNvPr id="337" name="Google Shape;337;g9c9e4d7725_0_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a7ddd5f6b2_0_0"/>
          <p:cNvSpPr txBox="1"/>
          <p:nvPr>
            <p:ph type="title"/>
          </p:nvPr>
        </p:nvSpPr>
        <p:spPr>
          <a:xfrm>
            <a:off x="311700" y="276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a:t>Future Work</a:t>
            </a:r>
            <a:endParaRPr b="1"/>
          </a:p>
        </p:txBody>
      </p:sp>
      <p:sp>
        <p:nvSpPr>
          <p:cNvPr id="343" name="Google Shape;343;ga7ddd5f6b2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IN">
                <a:solidFill>
                  <a:srgbClr val="FFFFFF"/>
                </a:solidFill>
              </a:rPr>
              <a:t>This project can be used in music applications where songs can be grouped based on the emotion of the song to present to the user, music can be played accordingly. And also different kinds of predictions can be implemented in the future from this emotion classification. </a:t>
            </a:r>
            <a:endParaRPr>
              <a:solidFill>
                <a:srgbClr val="FFFFFF"/>
              </a:solidFill>
            </a:endParaRPr>
          </a:p>
          <a:p>
            <a:pPr indent="0" lvl="0" marL="0" rtl="0" algn="l">
              <a:lnSpc>
                <a:spcPct val="115000"/>
              </a:lnSpc>
              <a:spcBef>
                <a:spcPts val="0"/>
              </a:spcBef>
              <a:spcAft>
                <a:spcPts val="0"/>
              </a:spcAft>
              <a:buSzPts val="1800"/>
              <a:buNone/>
            </a:pPr>
            <a:r>
              <a:t/>
            </a:r>
            <a:endParaRPr>
              <a:solidFill>
                <a:srgbClr val="FFFFFF"/>
              </a:solidFill>
            </a:endParaRPr>
          </a:p>
          <a:p>
            <a:pPr indent="0" lvl="0" marL="0" rtl="0" algn="l">
              <a:lnSpc>
                <a:spcPct val="115000"/>
              </a:lnSpc>
              <a:spcBef>
                <a:spcPts val="0"/>
              </a:spcBef>
              <a:spcAft>
                <a:spcPts val="0"/>
              </a:spcAft>
              <a:buSzPts val="1800"/>
              <a:buNone/>
            </a:pPr>
            <a:r>
              <a:rPr lang="en-IN">
                <a:solidFill>
                  <a:srgbClr val="FFFFFF"/>
                </a:solidFill>
              </a:rPr>
              <a:t>The classifications can be improved with help of various other methods and models to classify emotions into more than four emotions also.</a:t>
            </a:r>
            <a:endParaRPr/>
          </a:p>
          <a:p>
            <a:pPr indent="0" lvl="0" marL="0" rtl="0" algn="l">
              <a:lnSpc>
                <a:spcPct val="115000"/>
              </a:lnSpc>
              <a:spcBef>
                <a:spcPts val="0"/>
              </a:spcBef>
              <a:spcAft>
                <a:spcPts val="0"/>
              </a:spcAft>
              <a:buSzPts val="1800"/>
              <a:buNone/>
            </a:pPr>
            <a:r>
              <a:t/>
            </a:r>
            <a:endParaRPr>
              <a:solidFill>
                <a:srgbClr val="FFFFFF"/>
              </a:solidFill>
            </a:endParaRPr>
          </a:p>
        </p:txBody>
      </p:sp>
      <p:sp>
        <p:nvSpPr>
          <p:cNvPr id="344" name="Google Shape;344;ga7ddd5f6b2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9d04cb2273_0_0"/>
          <p:cNvSpPr txBox="1"/>
          <p:nvPr>
            <p:ph type="ctrTitle"/>
          </p:nvPr>
        </p:nvSpPr>
        <p:spPr>
          <a:xfrm>
            <a:off x="311700" y="84025"/>
            <a:ext cx="8520600" cy="58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2400"/>
              <a:t>Roadmap</a:t>
            </a:r>
            <a:endParaRPr b="1" sz="2400"/>
          </a:p>
        </p:txBody>
      </p:sp>
      <p:sp>
        <p:nvSpPr>
          <p:cNvPr id="350" name="Google Shape;350;g9d04cb2273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graphicFrame>
        <p:nvGraphicFramePr>
          <p:cNvPr id="351" name="Google Shape;351;g9d04cb2273_0_0"/>
          <p:cNvGraphicFramePr/>
          <p:nvPr/>
        </p:nvGraphicFramePr>
        <p:xfrm>
          <a:off x="311700" y="852138"/>
          <a:ext cx="3000000" cy="3000000"/>
        </p:xfrm>
        <a:graphic>
          <a:graphicData uri="http://schemas.openxmlformats.org/drawingml/2006/table">
            <a:tbl>
              <a:tblPr>
                <a:noFill/>
                <a:tableStyleId>{9C32FA57-7665-481D-BD05-4F2D098CB64C}</a:tableStyleId>
              </a:tblPr>
              <a:tblGrid>
                <a:gridCol w="2413000"/>
                <a:gridCol w="2890775"/>
                <a:gridCol w="2983200"/>
              </a:tblGrid>
              <a:tr h="656000">
                <a:tc>
                  <a:txBody>
                    <a:bodyPr/>
                    <a:lstStyle/>
                    <a:p>
                      <a:pPr indent="0" lvl="0" marL="0" marR="0" rtl="0" algn="l">
                        <a:lnSpc>
                          <a:spcPct val="100000"/>
                        </a:lnSpc>
                        <a:spcBef>
                          <a:spcPts val="0"/>
                        </a:spcBef>
                        <a:spcAft>
                          <a:spcPts val="0"/>
                        </a:spcAft>
                        <a:buClr>
                          <a:srgbClr val="000000"/>
                        </a:buClr>
                        <a:buSzPts val="1500"/>
                        <a:buFont typeface="Arial"/>
                        <a:buNone/>
                      </a:pPr>
                      <a:r>
                        <a:rPr b="1" lang="en-IN" sz="1500" u="none" cap="none" strike="noStrike">
                          <a:solidFill>
                            <a:srgbClr val="FFFFFF"/>
                          </a:solidFill>
                        </a:rPr>
                        <a:t>Phase </a:t>
                      </a:r>
                      <a:r>
                        <a:rPr b="1" lang="en-IN" sz="1500" u="none" cap="none" strike="noStrike">
                          <a:solidFill>
                            <a:srgbClr val="FFFFFF"/>
                          </a:solidFill>
                        </a:rPr>
                        <a:t>II</a:t>
                      </a:r>
                      <a:endParaRPr b="1"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IN" sz="1500" u="none" cap="none" strike="noStrike">
                          <a:solidFill>
                            <a:srgbClr val="FFFFFF"/>
                          </a:solidFill>
                        </a:rPr>
                        <a:t>Monica Jawahar</a:t>
                      </a:r>
                      <a:endParaRPr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IN" sz="1500" u="none" cap="none" strike="noStrike">
                          <a:solidFill>
                            <a:srgbClr val="FFFFFF"/>
                          </a:solidFill>
                        </a:rPr>
                        <a:t>Hitesh Ram</a:t>
                      </a:r>
                      <a:endParaRPr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852075">
                <a:tc>
                  <a:txBody>
                    <a:bodyPr/>
                    <a:lstStyle/>
                    <a:p>
                      <a:pPr indent="0" lvl="0" marL="0" marR="0" rtl="0" algn="l">
                        <a:lnSpc>
                          <a:spcPct val="100000"/>
                        </a:lnSpc>
                        <a:spcBef>
                          <a:spcPts val="0"/>
                        </a:spcBef>
                        <a:spcAft>
                          <a:spcPts val="0"/>
                        </a:spcAft>
                        <a:buClr>
                          <a:srgbClr val="000000"/>
                        </a:buClr>
                        <a:buSzPts val="1500"/>
                        <a:buFont typeface="Arial"/>
                        <a:buNone/>
                      </a:pPr>
                      <a:r>
                        <a:rPr lang="en-IN" sz="1500" u="none" cap="none" strike="noStrike">
                          <a:solidFill>
                            <a:srgbClr val="FFFFFF"/>
                          </a:solidFill>
                        </a:rPr>
                        <a:t>Week 1-2</a:t>
                      </a:r>
                      <a:endParaRPr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rgbClr val="000000"/>
                        </a:buClr>
                        <a:buSzPts val="1500"/>
                        <a:buFont typeface="Arial"/>
                        <a:buNone/>
                      </a:pPr>
                      <a:r>
                        <a:rPr lang="en-IN" sz="1500" u="none" cap="none" strike="noStrike">
                          <a:solidFill>
                            <a:srgbClr val="FFFFFF"/>
                          </a:solidFill>
                        </a:rPr>
                        <a:t>Collecting and preparing dataset </a:t>
                      </a:r>
                      <a:endParaRPr sz="1500" u="none" cap="none" strike="noStrike">
                        <a:solidFill>
                          <a:srgbClr val="FFFFFF"/>
                        </a:solidFill>
                      </a:endParaRPr>
                    </a:p>
                    <a:p>
                      <a:pPr indent="0" lvl="0" marL="0" marR="0" rtl="0" algn="l">
                        <a:lnSpc>
                          <a:spcPct val="100000"/>
                        </a:lnSpc>
                        <a:spcBef>
                          <a:spcPts val="0"/>
                        </a:spcBef>
                        <a:spcAft>
                          <a:spcPts val="0"/>
                        </a:spcAft>
                        <a:buClr>
                          <a:srgbClr val="000000"/>
                        </a:buClr>
                        <a:buSzPts val="1500"/>
                        <a:buFont typeface="Arial"/>
                        <a:buNone/>
                      </a:pPr>
                      <a:r>
                        <a:rPr lang="en-IN" sz="1500" u="none" cap="none" strike="noStrike">
                          <a:solidFill>
                            <a:srgbClr val="FFFFFF"/>
                          </a:solidFill>
                        </a:rPr>
                        <a:t>Deciding algorithm for</a:t>
                      </a:r>
                      <a:r>
                        <a:rPr lang="en-IN" sz="1500">
                          <a:solidFill>
                            <a:srgbClr val="FFFFFF"/>
                          </a:solidFill>
                        </a:rPr>
                        <a:t> audio</a:t>
                      </a:r>
                      <a:endParaRPr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r h="738175">
                <a:tc>
                  <a:txBody>
                    <a:bodyPr/>
                    <a:lstStyle/>
                    <a:p>
                      <a:pPr indent="0" lvl="0" marL="0" marR="0" rtl="0" algn="l">
                        <a:lnSpc>
                          <a:spcPct val="100000"/>
                        </a:lnSpc>
                        <a:spcBef>
                          <a:spcPts val="0"/>
                        </a:spcBef>
                        <a:spcAft>
                          <a:spcPts val="0"/>
                        </a:spcAft>
                        <a:buNone/>
                      </a:pPr>
                      <a:r>
                        <a:rPr lang="en-IN" sz="1500">
                          <a:solidFill>
                            <a:srgbClr val="FFFFFF"/>
                          </a:solidFill>
                        </a:rPr>
                        <a:t>Week 3-4</a:t>
                      </a:r>
                      <a:endParaRPr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IN" sz="1500">
                          <a:solidFill>
                            <a:srgbClr val="FFFFFF"/>
                          </a:solidFill>
                        </a:rPr>
                        <a:t>Extracting features from audio</a:t>
                      </a:r>
                      <a:endParaRPr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500"/>
                        <a:buFont typeface="Arial"/>
                        <a:buNone/>
                      </a:pPr>
                      <a:r>
                        <a:rPr lang="en-IN" sz="1500">
                          <a:solidFill>
                            <a:schemeClr val="dk1"/>
                          </a:solidFill>
                        </a:rPr>
                        <a:t>Extracting features from audio</a:t>
                      </a:r>
                      <a:endParaRPr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860850">
                <a:tc>
                  <a:txBody>
                    <a:bodyPr/>
                    <a:lstStyle/>
                    <a:p>
                      <a:pPr indent="0" lvl="0" marL="0" marR="0" rtl="0" algn="l">
                        <a:lnSpc>
                          <a:spcPct val="100000"/>
                        </a:lnSpc>
                        <a:spcBef>
                          <a:spcPts val="0"/>
                        </a:spcBef>
                        <a:spcAft>
                          <a:spcPts val="0"/>
                        </a:spcAft>
                        <a:buClr>
                          <a:srgbClr val="000000"/>
                        </a:buClr>
                        <a:buSzPts val="1500"/>
                        <a:buFont typeface="Arial"/>
                        <a:buNone/>
                      </a:pPr>
                      <a:r>
                        <a:rPr lang="en-IN" sz="1500" u="none" cap="none" strike="noStrike">
                          <a:solidFill>
                            <a:srgbClr val="FFFFFF"/>
                          </a:solidFill>
                        </a:rPr>
                        <a:t>Week 5-</a:t>
                      </a:r>
                      <a:r>
                        <a:rPr lang="en-IN" sz="1500">
                          <a:solidFill>
                            <a:srgbClr val="FFFFFF"/>
                          </a:solidFill>
                        </a:rPr>
                        <a:t>6</a:t>
                      </a:r>
                      <a:endParaRPr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IN" sz="1500" u="none" cap="none" strike="noStrike">
                          <a:solidFill>
                            <a:srgbClr val="FFFFFF"/>
                          </a:solidFill>
                        </a:rPr>
                        <a:t>Implementing</a:t>
                      </a:r>
                      <a:r>
                        <a:rPr lang="en-IN" sz="1500">
                          <a:solidFill>
                            <a:srgbClr val="FFFFFF"/>
                          </a:solidFill>
                        </a:rPr>
                        <a:t> </a:t>
                      </a:r>
                      <a:r>
                        <a:rPr lang="en-IN" sz="1500" u="none" cap="none" strike="noStrike">
                          <a:solidFill>
                            <a:srgbClr val="FFFFFF"/>
                          </a:solidFill>
                        </a:rPr>
                        <a:t>classification model on </a:t>
                      </a:r>
                      <a:r>
                        <a:rPr lang="en-IN" sz="1500">
                          <a:solidFill>
                            <a:srgbClr val="FFFFFF"/>
                          </a:solidFill>
                        </a:rPr>
                        <a:t>audio</a:t>
                      </a:r>
                      <a:endParaRPr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IN" sz="1500" u="none" cap="none" strike="noStrike">
                          <a:solidFill>
                            <a:srgbClr val="FFFFFF"/>
                          </a:solidFill>
                        </a:rPr>
                        <a:t>Implementing classification model on </a:t>
                      </a:r>
                      <a:r>
                        <a:rPr lang="en-IN" sz="1500">
                          <a:solidFill>
                            <a:srgbClr val="FFFFFF"/>
                          </a:solidFill>
                        </a:rPr>
                        <a:t>audio</a:t>
                      </a:r>
                      <a:endParaRPr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704000">
                <a:tc>
                  <a:txBody>
                    <a:bodyPr/>
                    <a:lstStyle/>
                    <a:p>
                      <a:pPr indent="0" lvl="0" marL="0" marR="0" rtl="0" algn="l">
                        <a:lnSpc>
                          <a:spcPct val="100000"/>
                        </a:lnSpc>
                        <a:spcBef>
                          <a:spcPts val="0"/>
                        </a:spcBef>
                        <a:spcAft>
                          <a:spcPts val="0"/>
                        </a:spcAft>
                        <a:buNone/>
                      </a:pPr>
                      <a:r>
                        <a:rPr lang="en-IN" sz="1500">
                          <a:solidFill>
                            <a:srgbClr val="FFFFFF"/>
                          </a:solidFill>
                        </a:rPr>
                        <a:t>Week 7 </a:t>
                      </a:r>
                      <a:endParaRPr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1500">
                          <a:solidFill>
                            <a:srgbClr val="FFFFFF"/>
                          </a:solidFill>
                        </a:rPr>
                        <a:t>Result integration </a:t>
                      </a:r>
                      <a:endParaRPr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IN" sz="1500">
                          <a:solidFill>
                            <a:schemeClr val="dk1"/>
                          </a:solidFill>
                        </a:rPr>
                        <a:t>Result integration </a:t>
                      </a:r>
                      <a:endParaRPr sz="15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6d5bcce5a7_0_0"/>
          <p:cNvSpPr txBox="1"/>
          <p:nvPr>
            <p:ph type="title"/>
          </p:nvPr>
        </p:nvSpPr>
        <p:spPr>
          <a:xfrm>
            <a:off x="410125" y="5"/>
            <a:ext cx="8520600" cy="5727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2800"/>
              <a:buNone/>
            </a:pPr>
            <a:r>
              <a:rPr lang="en-IN">
                <a:solidFill>
                  <a:schemeClr val="lt1"/>
                </a:solidFill>
              </a:rPr>
              <a:t>                          </a:t>
            </a:r>
            <a:r>
              <a:rPr b="1" lang="en-IN" sz="2400"/>
              <a:t>References </a:t>
            </a:r>
            <a:endParaRPr b="1" sz="24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357" name="Google Shape;357;g6d5bcce5a7_0_0"/>
          <p:cNvSpPr txBox="1"/>
          <p:nvPr>
            <p:ph idx="1" type="body"/>
          </p:nvPr>
        </p:nvSpPr>
        <p:spPr>
          <a:xfrm>
            <a:off x="200100" y="589813"/>
            <a:ext cx="8743800" cy="405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IN" sz="1400">
                <a:solidFill>
                  <a:schemeClr val="dk1"/>
                </a:solidFill>
              </a:rPr>
              <a:t>[1] Tong Liu, Li Han, Liangkai Ma and Dongwei Guo, “Audio-based deep music emotion recognition”, AIP Conference Proceedings 1967, 040021, 2018.</a:t>
            </a:r>
            <a:endParaRPr sz="1400">
              <a:solidFill>
                <a:schemeClr val="dk1"/>
              </a:solidFill>
            </a:endParaRPr>
          </a:p>
          <a:p>
            <a:pPr indent="0" lvl="0" marL="0" rtl="0" algn="l">
              <a:lnSpc>
                <a:spcPct val="115000"/>
              </a:lnSpc>
              <a:spcBef>
                <a:spcPts val="0"/>
              </a:spcBef>
              <a:spcAft>
                <a:spcPts val="0"/>
              </a:spcAft>
              <a:buSzPts val="1800"/>
              <a:buNone/>
            </a:pPr>
            <a:r>
              <a:t/>
            </a:r>
            <a:endParaRPr sz="1400">
              <a:solidFill>
                <a:schemeClr val="dk1"/>
              </a:solidFill>
            </a:endParaRPr>
          </a:p>
          <a:p>
            <a:pPr indent="0" lvl="0" marL="0" rtl="0" algn="l">
              <a:lnSpc>
                <a:spcPct val="115000"/>
              </a:lnSpc>
              <a:spcBef>
                <a:spcPts val="0"/>
              </a:spcBef>
              <a:spcAft>
                <a:spcPts val="0"/>
              </a:spcAft>
              <a:buSzPts val="1800"/>
              <a:buNone/>
            </a:pPr>
            <a:r>
              <a:rPr lang="en-IN" sz="1400">
                <a:solidFill>
                  <a:schemeClr val="dk1"/>
                </a:solidFill>
              </a:rPr>
              <a:t>[</a:t>
            </a:r>
            <a:r>
              <a:rPr lang="en-IN" sz="1400">
                <a:solidFill>
                  <a:srgbClr val="FFFFFF"/>
                </a:solidFill>
              </a:rPr>
              <a:t>2] Fika Hastarita Rachman, Riyanarto Sarno and Chastine Fatichah, ”Music Emotion Classification based on Lyrics-Audio using Corpus based Emotion”, International Journal of Electrical and Computer Engineering (IJECE), 2018.</a:t>
            </a:r>
            <a:endParaRPr sz="1400">
              <a:solidFill>
                <a:srgbClr val="FFFFFF"/>
              </a:solidFill>
            </a:endParaRPr>
          </a:p>
          <a:p>
            <a:pPr indent="0" lvl="0" marL="0" rtl="0" algn="l">
              <a:lnSpc>
                <a:spcPct val="115000"/>
              </a:lnSpc>
              <a:spcBef>
                <a:spcPts val="0"/>
              </a:spcBef>
              <a:spcAft>
                <a:spcPts val="0"/>
              </a:spcAft>
              <a:buSzPts val="1800"/>
              <a:buNone/>
            </a:pPr>
            <a:r>
              <a:t/>
            </a:r>
            <a:endParaRPr sz="1400">
              <a:solidFill>
                <a:srgbClr val="FFFFFF"/>
              </a:solidFill>
            </a:endParaRPr>
          </a:p>
          <a:p>
            <a:pPr indent="0" lvl="0" marL="0" rtl="0" algn="l">
              <a:lnSpc>
                <a:spcPct val="115000"/>
              </a:lnSpc>
              <a:spcBef>
                <a:spcPts val="0"/>
              </a:spcBef>
              <a:spcAft>
                <a:spcPts val="0"/>
              </a:spcAft>
              <a:buSzPts val="1800"/>
              <a:buNone/>
            </a:pPr>
            <a:r>
              <a:rPr lang="en-IN" sz="1400">
                <a:solidFill>
                  <a:srgbClr val="FFFFFF"/>
                </a:solidFill>
              </a:rPr>
              <a:t>[3] </a:t>
            </a:r>
            <a:r>
              <a:rPr lang="en-IN" sz="1400">
                <a:solidFill>
                  <a:schemeClr val="dk1"/>
                </a:solidFill>
              </a:rPr>
              <a:t>R. Panda, R. M. Malheiro and R. P. Paiva, "Novel audio features for music emotion recognition," in IEEE Transactions on Affective Computing, 2018.</a:t>
            </a:r>
            <a:endParaRPr sz="1400">
              <a:solidFill>
                <a:srgbClr val="FFFFFF"/>
              </a:solidFill>
            </a:endParaRPr>
          </a:p>
          <a:p>
            <a:pPr indent="0" lvl="0" marL="0" rtl="0" algn="l">
              <a:lnSpc>
                <a:spcPct val="115000"/>
              </a:lnSpc>
              <a:spcBef>
                <a:spcPts val="0"/>
              </a:spcBef>
              <a:spcAft>
                <a:spcPts val="0"/>
              </a:spcAft>
              <a:buSzPts val="1800"/>
              <a:buNone/>
            </a:pPr>
            <a:r>
              <a:t/>
            </a:r>
            <a:endParaRPr sz="1400">
              <a:solidFill>
                <a:srgbClr val="FFFFFF"/>
              </a:solidFill>
            </a:endParaRPr>
          </a:p>
          <a:p>
            <a:pPr indent="0" lvl="0" marL="0" rtl="0" algn="l">
              <a:lnSpc>
                <a:spcPct val="115000"/>
              </a:lnSpc>
              <a:spcBef>
                <a:spcPts val="0"/>
              </a:spcBef>
              <a:spcAft>
                <a:spcPts val="0"/>
              </a:spcAft>
              <a:buSzPts val="1800"/>
              <a:buNone/>
            </a:pPr>
            <a:r>
              <a:rPr lang="en-IN" sz="1400">
                <a:solidFill>
                  <a:srgbClr val="FFFFFF"/>
                </a:solidFill>
              </a:rPr>
              <a:t>[4] C. Lv, S. Li and L. Huang, "Music Emotions Recognition Based on Feature Analysis", 11th International Congress on Image and Signal Processing, BioMedical Engineering and Informatics (CISP-BMEI), Beijing, China, 2018.</a:t>
            </a:r>
            <a:endParaRPr sz="1400">
              <a:solidFill>
                <a:srgbClr val="FFFFFF"/>
              </a:solidFill>
            </a:endParaRPr>
          </a:p>
          <a:p>
            <a:pPr indent="0" lvl="0" marL="0" rtl="0" algn="l">
              <a:lnSpc>
                <a:spcPct val="115000"/>
              </a:lnSpc>
              <a:spcBef>
                <a:spcPts val="0"/>
              </a:spcBef>
              <a:spcAft>
                <a:spcPts val="0"/>
              </a:spcAft>
              <a:buSzPts val="1800"/>
              <a:buNone/>
            </a:pPr>
            <a:r>
              <a:t/>
            </a:r>
            <a:endParaRPr sz="1400">
              <a:solidFill>
                <a:srgbClr val="FFFFFF"/>
              </a:solidFill>
            </a:endParaRPr>
          </a:p>
          <a:p>
            <a:pPr indent="0" lvl="0" marL="0" rtl="0" algn="l">
              <a:lnSpc>
                <a:spcPct val="115000"/>
              </a:lnSpc>
              <a:spcBef>
                <a:spcPts val="0"/>
              </a:spcBef>
              <a:spcAft>
                <a:spcPts val="0"/>
              </a:spcAft>
              <a:buSzPts val="1800"/>
              <a:buNone/>
            </a:pPr>
            <a:r>
              <a:rPr lang="en-IN" sz="1400">
                <a:solidFill>
                  <a:srgbClr val="FFFFFF"/>
                </a:solidFill>
              </a:rPr>
              <a:t>[5] W. Shi and S. Feng, "Research on Music Emotion Classification Based on Lyrics and Audio", IEEE 3rd Advanced Information Technology, Electronic and Automation Control Conference (IAEAC), Chongqing, 2018.</a:t>
            </a:r>
            <a:endParaRPr sz="1400">
              <a:solidFill>
                <a:srgbClr val="FFFFFF"/>
              </a:solidFill>
            </a:endParaRPr>
          </a:p>
        </p:txBody>
      </p:sp>
      <p:sp>
        <p:nvSpPr>
          <p:cNvPr id="358" name="Google Shape;358;g6d5bcce5a7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53abe3dd8a_0_0"/>
          <p:cNvSpPr txBox="1"/>
          <p:nvPr>
            <p:ph idx="1" type="body"/>
          </p:nvPr>
        </p:nvSpPr>
        <p:spPr>
          <a:xfrm>
            <a:off x="311700" y="271800"/>
            <a:ext cx="8520600" cy="45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300">
              <a:solidFill>
                <a:schemeClr val="dk1"/>
              </a:solidFill>
            </a:endParaRPr>
          </a:p>
          <a:p>
            <a:pPr indent="0" lvl="0" marL="0" rtl="0" algn="l">
              <a:lnSpc>
                <a:spcPct val="115000"/>
              </a:lnSpc>
              <a:spcBef>
                <a:spcPts val="0"/>
              </a:spcBef>
              <a:spcAft>
                <a:spcPts val="0"/>
              </a:spcAft>
              <a:buSzPts val="1800"/>
              <a:buNone/>
            </a:pPr>
            <a:r>
              <a:rPr lang="en-IN" sz="1300">
                <a:solidFill>
                  <a:schemeClr val="dk1"/>
                </a:solidFill>
              </a:rPr>
              <a:t>[6]Ricardo Malheiro , Renato Panda , Paulo Gomes, and Rui Pedro Paiva, “Emotionally-Relevant Features for Classification and Regression of Music Lyrics“, IEEE Transactions on Affective Computing, 2018. </a:t>
            </a:r>
            <a:endParaRPr sz="1300">
              <a:solidFill>
                <a:schemeClr val="dk1"/>
              </a:solidFill>
            </a:endParaRPr>
          </a:p>
          <a:p>
            <a:pPr indent="0" lvl="0" marL="0" rtl="0" algn="l">
              <a:lnSpc>
                <a:spcPct val="115000"/>
              </a:lnSpc>
              <a:spcBef>
                <a:spcPts val="0"/>
              </a:spcBef>
              <a:spcAft>
                <a:spcPts val="0"/>
              </a:spcAft>
              <a:buSzPts val="1800"/>
              <a:buNone/>
            </a:pPr>
            <a:r>
              <a:t/>
            </a:r>
            <a:endParaRPr sz="1300">
              <a:solidFill>
                <a:schemeClr val="dk1"/>
              </a:solidFill>
            </a:endParaRPr>
          </a:p>
          <a:p>
            <a:pPr indent="0" lvl="0" marL="0" rtl="0" algn="l">
              <a:lnSpc>
                <a:spcPct val="115000"/>
              </a:lnSpc>
              <a:spcBef>
                <a:spcPts val="0"/>
              </a:spcBef>
              <a:spcAft>
                <a:spcPts val="0"/>
              </a:spcAft>
              <a:buSzPts val="1800"/>
              <a:buNone/>
            </a:pPr>
            <a:r>
              <a:rPr lang="en-IN" sz="1300">
                <a:solidFill>
                  <a:schemeClr val="dk1"/>
                </a:solidFill>
              </a:rPr>
              <a:t>[7] Erion Cano, Maurizio Morisio, “MoodyLyrics: A Sentiment Annotated Lyrics Dataset”, ISMSI '17 - Proceedings of the 2017 International Conference on Intelligent Systems, Metaheuristics &amp; Swarm Intelligence, 2017.</a:t>
            </a:r>
            <a:endParaRPr sz="1300">
              <a:solidFill>
                <a:schemeClr val="dk1"/>
              </a:solidFill>
            </a:endParaRPr>
          </a:p>
          <a:p>
            <a:pPr indent="0" lvl="0" marL="0" rtl="0" algn="l">
              <a:lnSpc>
                <a:spcPct val="115000"/>
              </a:lnSpc>
              <a:spcBef>
                <a:spcPts val="0"/>
              </a:spcBef>
              <a:spcAft>
                <a:spcPts val="0"/>
              </a:spcAft>
              <a:buSzPts val="1800"/>
              <a:buNone/>
            </a:pPr>
            <a:r>
              <a:rPr lang="en-IN" sz="1300">
                <a:solidFill>
                  <a:schemeClr val="dk1"/>
                </a:solidFill>
              </a:rPr>
              <a:t> </a:t>
            </a:r>
            <a:endParaRPr sz="1300">
              <a:solidFill>
                <a:schemeClr val="dk1"/>
              </a:solidFill>
            </a:endParaRPr>
          </a:p>
          <a:p>
            <a:pPr indent="0" lvl="0" marL="0" rtl="0" algn="l">
              <a:lnSpc>
                <a:spcPct val="115000"/>
              </a:lnSpc>
              <a:spcBef>
                <a:spcPts val="0"/>
              </a:spcBef>
              <a:spcAft>
                <a:spcPts val="0"/>
              </a:spcAft>
              <a:buSzPts val="1800"/>
              <a:buNone/>
            </a:pPr>
            <a:r>
              <a:rPr lang="en-IN" sz="1300">
                <a:solidFill>
                  <a:schemeClr val="dk1"/>
                </a:solidFill>
              </a:rPr>
              <a:t>[8] C. V. Nanayakkara  and H. A. Caldera, “Music Emotion Recognition with Audio and Lyrics Features”, International Journal of Digital Information and Wireless Communications (IJDIWC) 6(4): 260-273, The Society of Digital Information and Wireless Communications, 2016.  </a:t>
            </a:r>
            <a:endParaRPr sz="1300">
              <a:solidFill>
                <a:schemeClr val="dk1"/>
              </a:solidFill>
            </a:endParaRPr>
          </a:p>
          <a:p>
            <a:pPr indent="0" lvl="0" marL="0" rtl="0" algn="l">
              <a:lnSpc>
                <a:spcPct val="115000"/>
              </a:lnSpc>
              <a:spcBef>
                <a:spcPts val="0"/>
              </a:spcBef>
              <a:spcAft>
                <a:spcPts val="0"/>
              </a:spcAft>
              <a:buSzPts val="1800"/>
              <a:buNone/>
            </a:pPr>
            <a:r>
              <a:t/>
            </a:r>
            <a:endParaRPr sz="1300">
              <a:solidFill>
                <a:srgbClr val="FFFFFF"/>
              </a:solidFill>
            </a:endParaRPr>
          </a:p>
          <a:p>
            <a:pPr indent="0" lvl="0" marL="0" rtl="0" algn="l">
              <a:lnSpc>
                <a:spcPct val="115000"/>
              </a:lnSpc>
              <a:spcBef>
                <a:spcPts val="0"/>
              </a:spcBef>
              <a:spcAft>
                <a:spcPts val="0"/>
              </a:spcAft>
              <a:buSzPts val="1800"/>
              <a:buNone/>
            </a:pPr>
            <a:r>
              <a:rPr lang="en-IN" sz="1300">
                <a:solidFill>
                  <a:schemeClr val="dk1"/>
                </a:solidFill>
              </a:rPr>
              <a:t>[9] C. Lin, M. Liu, W. Hsiung and J. Jhang, "Music emotion recognition based on two-level support vector classification", International Conference on Machine Learning and Cybernetics (ICMLC), Jeju, 2016.</a:t>
            </a:r>
            <a:endParaRPr sz="1300">
              <a:solidFill>
                <a:schemeClr val="dk1"/>
              </a:solidFill>
            </a:endParaRPr>
          </a:p>
          <a:p>
            <a:pPr indent="0" lvl="0" marL="0" rtl="0" algn="l">
              <a:lnSpc>
                <a:spcPct val="115000"/>
              </a:lnSpc>
              <a:spcBef>
                <a:spcPts val="0"/>
              </a:spcBef>
              <a:spcAft>
                <a:spcPts val="0"/>
              </a:spcAft>
              <a:buSzPts val="1800"/>
              <a:buNone/>
            </a:pPr>
            <a:r>
              <a:t/>
            </a:r>
            <a:endParaRPr sz="1300">
              <a:solidFill>
                <a:srgbClr val="FFFFFF"/>
              </a:solidFill>
            </a:endParaRPr>
          </a:p>
          <a:p>
            <a:pPr indent="0" lvl="0" marL="0" rtl="0" algn="l">
              <a:lnSpc>
                <a:spcPct val="115000"/>
              </a:lnSpc>
              <a:spcBef>
                <a:spcPts val="0"/>
              </a:spcBef>
              <a:spcAft>
                <a:spcPts val="0"/>
              </a:spcAft>
              <a:buSzPts val="1800"/>
              <a:buNone/>
            </a:pPr>
            <a:r>
              <a:rPr lang="en-IN" sz="1300">
                <a:solidFill>
                  <a:srgbClr val="FFFFFF"/>
                </a:solidFill>
              </a:rPr>
              <a:t>[10] </a:t>
            </a:r>
            <a:r>
              <a:rPr lang="en-IN" sz="1300">
                <a:solidFill>
                  <a:schemeClr val="dk1"/>
                </a:solidFill>
              </a:rPr>
              <a:t>Ricardo Malheiro, Renato Panda, Paulo Gomes, Rui Pedro Paiva, “Music Emotion Recognition from Lyrics: A Comparative Study”, 6th International Workshop on Music and Machine Learning – MML ’2013 – in conjunction with the European Conference on Machine Learning and Principles and Practice of Knowledge Discovery in Databases – ECML/PKDD, 2013. </a:t>
            </a:r>
            <a:endParaRPr sz="1300">
              <a:solidFill>
                <a:srgbClr val="FFFFFF"/>
              </a:solidFill>
            </a:endParaRPr>
          </a:p>
        </p:txBody>
      </p:sp>
      <p:sp>
        <p:nvSpPr>
          <p:cNvPr id="364" name="Google Shape;364;g53abe3dd8a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a91ea892eb_0_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IN"/>
              <a:t>THANK YOU</a:t>
            </a:r>
            <a:endParaRPr/>
          </a:p>
        </p:txBody>
      </p:sp>
      <p:sp>
        <p:nvSpPr>
          <p:cNvPr id="370" name="Google Shape;370;ga91ea892eb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b4fb957e06_0_0"/>
          <p:cNvSpPr txBox="1"/>
          <p:nvPr>
            <p:ph type="ctrTitle"/>
          </p:nvPr>
        </p:nvSpPr>
        <p:spPr>
          <a:xfrm>
            <a:off x="270600" y="0"/>
            <a:ext cx="8602800" cy="61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2800"/>
              <a:t>Literature Survey</a:t>
            </a:r>
            <a:endParaRPr b="1" sz="2800"/>
          </a:p>
        </p:txBody>
      </p:sp>
      <p:graphicFrame>
        <p:nvGraphicFramePr>
          <p:cNvPr id="83" name="Google Shape;83;gb4fb957e06_0_0"/>
          <p:cNvGraphicFramePr/>
          <p:nvPr/>
        </p:nvGraphicFramePr>
        <p:xfrm>
          <a:off x="83200" y="765275"/>
          <a:ext cx="3000000" cy="3000000"/>
        </p:xfrm>
        <a:graphic>
          <a:graphicData uri="http://schemas.openxmlformats.org/drawingml/2006/table">
            <a:tbl>
              <a:tblPr>
                <a:noFill/>
                <a:tableStyleId>{9C32FA57-7665-481D-BD05-4F2D098CB64C}</a:tableStyleId>
              </a:tblPr>
              <a:tblGrid>
                <a:gridCol w="915050"/>
                <a:gridCol w="1077000"/>
                <a:gridCol w="987825"/>
                <a:gridCol w="1067050"/>
                <a:gridCol w="1066225"/>
                <a:gridCol w="1299900"/>
                <a:gridCol w="1202275"/>
                <a:gridCol w="1322625"/>
              </a:tblGrid>
              <a:tr h="7979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TITLE</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AUTHORS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PUBLICATION DETAILS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PROBLEM ADDRESSED</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METHODOLOGIES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PROS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CONS </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FUTURE WORK</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r>
              <a:tr h="15285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Novel audio features for music emotion recognition</a:t>
                      </a:r>
                      <a:endParaRPr sz="1000" u="none" cap="none" strike="noStrike">
                        <a:solidFill>
                          <a:schemeClr val="dk1"/>
                        </a:solidFill>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Renato Panda, Ricardo Malheiro and Rui Pedro Paiva</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IEEE, Transactions on affective computing, </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Conference paper,</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2018</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Advancing the state of the art  by proposing novel emotionally relevant audio features.</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SVM </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rPr b="1" lang="en-IN" sz="1000" u="none" cap="none" strike="noStrike">
                          <a:solidFill>
                            <a:schemeClr val="dk1"/>
                          </a:solidFill>
                        </a:rPr>
                        <a:t>Accuracy-</a:t>
                      </a:r>
                      <a:endParaRPr b="1"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rPr b="1" lang="en-IN" sz="1000" u="none" cap="none" strike="noStrike">
                          <a:solidFill>
                            <a:schemeClr val="dk1"/>
                          </a:solidFill>
                        </a:rPr>
                        <a:t>76.4%</a:t>
                      </a:r>
                      <a:endParaRPr b="1"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1) Novel features in audio increased accuracy by 9%</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2)The best result was obtained with 29 novel features and 71 baseline features.</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1) SVM methods don’t provide classification on how musical features influence emotion.</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Better algorithms and models can be used to analyse </a:t>
                      </a:r>
                      <a:r>
                        <a:rPr lang="en-IN" sz="1000">
                          <a:solidFill>
                            <a:schemeClr val="dk1"/>
                          </a:solidFill>
                        </a:rPr>
                        <a:t>audio</a:t>
                      </a:r>
                      <a:r>
                        <a:rPr lang="en-IN" sz="1000" u="none" cap="none" strike="noStrike">
                          <a:solidFill>
                            <a:schemeClr val="dk1"/>
                          </a:solidFill>
                        </a:rPr>
                        <a:t> and classify music with more accuracy.</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206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Research on Music Emotion Classification Based on Lyrics and Audio</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Wanglei Shi, Shuang Feng</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IEEE, 3rd IAEAC Conference 2018</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The combination of multiple classification methods can give higher accuracy</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Audio- LFSM (BP neural network) </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rPr b="1" lang="en-IN" sz="1000" u="none" cap="none" strike="noStrike">
                          <a:solidFill>
                            <a:srgbClr val="FFFFFF"/>
                          </a:solidFill>
                        </a:rPr>
                        <a:t>Accuracy-</a:t>
                      </a:r>
                      <a:endParaRPr b="1"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rPr b="1" lang="en-IN" sz="1000" u="none" cap="none" strike="noStrike">
                          <a:solidFill>
                            <a:srgbClr val="FFFFFF"/>
                          </a:solidFill>
                        </a:rPr>
                        <a:t>88.70%</a:t>
                      </a:r>
                      <a:endParaRPr b="1"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Combination of different types of emotion recognition methods provides a new idea.</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1)Only one classification method is used for each feature</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Improving accuracy by exploring different models.</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84" name="Google Shape;84;gb4fb957e06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aphicFrame>
        <p:nvGraphicFramePr>
          <p:cNvPr id="89" name="Google Shape;89;gb4fb957e06_0_51"/>
          <p:cNvGraphicFramePr/>
          <p:nvPr/>
        </p:nvGraphicFramePr>
        <p:xfrm>
          <a:off x="-12" y="271700"/>
          <a:ext cx="3000000" cy="3000000"/>
        </p:xfrm>
        <a:graphic>
          <a:graphicData uri="http://schemas.openxmlformats.org/drawingml/2006/table">
            <a:tbl>
              <a:tblPr>
                <a:noFill/>
                <a:tableStyleId>{9C32FA57-7665-481D-BD05-4F2D098CB64C}</a:tableStyleId>
              </a:tblPr>
              <a:tblGrid>
                <a:gridCol w="949500"/>
                <a:gridCol w="1080050"/>
                <a:gridCol w="992225"/>
                <a:gridCol w="1181525"/>
                <a:gridCol w="1470725"/>
                <a:gridCol w="1072675"/>
                <a:gridCol w="1151500"/>
                <a:gridCol w="1245800"/>
              </a:tblGrid>
              <a:tr h="8563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TITLE</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AUTHORS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PUBLICATION DETAILS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PROBLEM ADDRESSED</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METHODOLOGIES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PROS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CONS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FUTURE WORKS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r>
              <a:tr h="14927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Audio-based deep music emotion</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recognition  </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Tong Liu, Li Han, Liangkai Ma, and Dongwei Guo</a:t>
                      </a:r>
                      <a:endParaRPr sz="1000" u="none" cap="none" strike="noStrike">
                        <a:solidFill>
                          <a:schemeClr val="dk1"/>
                        </a:solidFill>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AIP Conference Proceedings</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2018</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The experiment conducted to outperform traditional machine learning methods with CNN.</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SVM </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CNN</a:t>
                      </a:r>
                      <a:endParaRPr sz="1000" u="none" cap="none" strike="noStrike">
                        <a:solidFill>
                          <a:schemeClr val="dk1"/>
                        </a:solidFill>
                      </a:endParaRPr>
                    </a:p>
                    <a:p>
                      <a:pPr indent="0" lvl="0" marL="0" marR="0" rtl="0" algn="l">
                        <a:lnSpc>
                          <a:spcPct val="115000"/>
                        </a:lnSpc>
                        <a:spcBef>
                          <a:spcPts val="0"/>
                        </a:spcBef>
                        <a:spcAft>
                          <a:spcPts val="0"/>
                        </a:spcAft>
                        <a:buClr>
                          <a:srgbClr val="000000"/>
                        </a:buClr>
                        <a:buSzPts val="1000"/>
                        <a:buFont typeface="Arial"/>
                        <a:buNone/>
                      </a:pPr>
                      <a:r>
                        <a:rPr lang="en-IN" sz="1000" u="none" cap="none" strike="noStrike">
                          <a:solidFill>
                            <a:schemeClr val="dk1"/>
                          </a:solidFill>
                        </a:rPr>
                        <a:t>Using Spectrogram</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rPr b="1" lang="en-IN" sz="1000" u="none" cap="none" strike="noStrike">
                          <a:solidFill>
                            <a:srgbClr val="FFFFFF"/>
                          </a:solidFill>
                        </a:rPr>
                        <a:t>Accuracy-72.4%</a:t>
                      </a:r>
                      <a:endParaRPr b="1"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CNN and SVM are used to compare accuracy of both methods.</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 Due to high computational complexity of deep learning, values are not optimal.</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chemeClr val="dk1"/>
                          </a:solidFill>
                        </a:rPr>
                        <a:t>Emotion labels of all the clips of the song can be used to improve accuracy</a:t>
                      </a:r>
                      <a:endParaRPr sz="10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92725">
                <a:tc>
                  <a:txBody>
                    <a:bodyPr/>
                    <a:lstStyle/>
                    <a:p>
                      <a:pPr indent="0" lvl="0" marL="0" marR="0" rtl="0" algn="l">
                        <a:lnSpc>
                          <a:spcPct val="115000"/>
                        </a:lnSpc>
                        <a:spcBef>
                          <a:spcPts val="0"/>
                        </a:spcBef>
                        <a:spcAft>
                          <a:spcPts val="0"/>
                        </a:spcAft>
                        <a:buClr>
                          <a:srgbClr val="000000"/>
                        </a:buClr>
                        <a:buSzPts val="1800"/>
                        <a:buFont typeface="Arial"/>
                        <a:buNone/>
                      </a:pPr>
                      <a:r>
                        <a:rPr lang="en-IN" sz="1000" u="none" cap="none" strike="noStrike">
                          <a:solidFill>
                            <a:srgbClr val="FFFFFF"/>
                          </a:solidFill>
                        </a:rPr>
                        <a:t>Music Emotions Recognition Based on (audio)</a:t>
                      </a:r>
                      <a:endParaRPr sz="1000" u="none" cap="none" strike="noStrike">
                        <a:solidFill>
                          <a:srgbClr val="FFFFFF"/>
                        </a:solidFill>
                      </a:endParaRPr>
                    </a:p>
                    <a:p>
                      <a:pPr indent="0" lvl="0" marL="0" marR="0" rtl="0" algn="l">
                        <a:lnSpc>
                          <a:spcPct val="115000"/>
                        </a:lnSpc>
                        <a:spcBef>
                          <a:spcPts val="0"/>
                        </a:spcBef>
                        <a:spcAft>
                          <a:spcPts val="0"/>
                        </a:spcAft>
                        <a:buClr>
                          <a:srgbClr val="000000"/>
                        </a:buClr>
                        <a:buSzPts val="1800"/>
                        <a:buFont typeface="Arial"/>
                        <a:buNone/>
                      </a:pPr>
                      <a:r>
                        <a:rPr lang="en-IN" sz="1000" u="none" cap="none" strike="noStrike">
                          <a:solidFill>
                            <a:srgbClr val="FFFFFF"/>
                          </a:solidFill>
                        </a:rPr>
                        <a:t>Feature Analysis</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solidFill>
                            <a:srgbClr val="FFFFFF"/>
                          </a:solidFill>
                        </a:rPr>
                        <a:t>C. Lv, S. Li and L. Huang</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IEEE conference paper, CISP-BMEI  </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  2018</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Features from audio files are extracted to classify emotions with AV model</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SVM</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CNN</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(with Vector Space Model)</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rPr b="1" lang="en-IN" sz="1000" u="none" cap="none" strike="noStrike">
                          <a:solidFill>
                            <a:schemeClr val="dk1"/>
                          </a:solidFill>
                        </a:rPr>
                        <a:t>Accuracy-88.2%</a:t>
                      </a:r>
                      <a:endParaRPr b="1"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Used Spectrogram, MFCC, Chirplet and combination of above mentioned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1)Spectrogram images weren’t easy to analyse. </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The accuracy of the model can be improved</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90" name="Google Shape;90;gb4fb957e06_0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gb4fb957e06_0_101"/>
          <p:cNvGraphicFramePr/>
          <p:nvPr/>
        </p:nvGraphicFramePr>
        <p:xfrm>
          <a:off x="-12" y="271700"/>
          <a:ext cx="3000000" cy="3000000"/>
        </p:xfrm>
        <a:graphic>
          <a:graphicData uri="http://schemas.openxmlformats.org/drawingml/2006/table">
            <a:tbl>
              <a:tblPr>
                <a:noFill/>
                <a:tableStyleId>{9C32FA57-7665-481D-BD05-4F2D098CB64C}</a:tableStyleId>
              </a:tblPr>
              <a:tblGrid>
                <a:gridCol w="949500"/>
                <a:gridCol w="1080050"/>
                <a:gridCol w="992225"/>
                <a:gridCol w="1181525"/>
                <a:gridCol w="1470725"/>
                <a:gridCol w="1072675"/>
                <a:gridCol w="1151500"/>
                <a:gridCol w="1245800"/>
              </a:tblGrid>
              <a:tr h="8563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TITLE</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AUTHORS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PUBLICATION DETAILS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PROBLEM ADDRESSED</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METHODOLOGIES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PROS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CONS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FFFFFF"/>
                          </a:solidFill>
                        </a:rPr>
                        <a:t>FUTURE WORKS</a:t>
                      </a:r>
                      <a:endParaRPr sz="14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AA84F"/>
                    </a:solidFill>
                  </a:tcPr>
                </a:tc>
              </a:tr>
              <a:tr h="1492725">
                <a:tc>
                  <a:txBody>
                    <a:bodyPr/>
                    <a:lstStyle/>
                    <a:p>
                      <a:pPr indent="0" lvl="0" marL="0" rtl="0" algn="l">
                        <a:spcBef>
                          <a:spcPts val="0"/>
                        </a:spcBef>
                        <a:spcAft>
                          <a:spcPts val="0"/>
                        </a:spcAft>
                        <a:buNone/>
                      </a:pPr>
                      <a:r>
                        <a:rPr lang="en-IN" sz="1000">
                          <a:solidFill>
                            <a:srgbClr val="FFFFFF"/>
                          </a:solidFill>
                        </a:rPr>
                        <a:t>Music Emotion Classification based on Lyrics-Audio using Corpus based Emotion</a:t>
                      </a:r>
                      <a:endParaRPr sz="1000">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t/>
                      </a:r>
                      <a:endParaRPr sz="1000">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IN" sz="1000">
                          <a:solidFill>
                            <a:srgbClr val="FFFFFF"/>
                          </a:solidFill>
                        </a:rPr>
                        <a:t>Fika Hastarita Rachman, Riyanarto Sarno, Chastine Fatichah</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IN" sz="1000">
                          <a:solidFill>
                            <a:srgbClr val="FFFFFF"/>
                          </a:solidFill>
                          <a:uFill>
                            <a:noFill/>
                          </a:uFill>
                          <a:hlinkClick r:id="rId3">
                            <a:extLst>
                              <a:ext uri="{A12FA001-AC4F-418D-AE19-62706E023703}">
                                <ahyp:hlinkClr val="tx"/>
                              </a:ext>
                            </a:extLst>
                          </a:hlinkClick>
                        </a:rPr>
                        <a:t>International Journal of Electrical and Computer Engineering (IJECE)</a:t>
                      </a:r>
                      <a:r>
                        <a:rPr lang="en-IN" sz="1000">
                          <a:solidFill>
                            <a:srgbClr val="FFFFFF"/>
                          </a:solidFill>
                        </a:rPr>
                        <a:t>, 2018</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Combination of audio and lyrics features are used to classify emotions with help of corpus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16606" rtl="0" algn="l">
                        <a:lnSpc>
                          <a:spcPct val="96096"/>
                        </a:lnSpc>
                        <a:spcBef>
                          <a:spcPts val="26"/>
                        </a:spcBef>
                        <a:spcAft>
                          <a:spcPts val="0"/>
                        </a:spcAft>
                        <a:buNone/>
                      </a:pPr>
                      <a:r>
                        <a:rPr lang="en-IN" sz="1000">
                          <a:solidFill>
                            <a:srgbClr val="FFFFFF"/>
                          </a:solidFill>
                        </a:rPr>
                        <a:t>Extract: MIR Toolbox and Psysound</a:t>
                      </a:r>
                      <a:endParaRPr sz="1000">
                        <a:solidFill>
                          <a:srgbClr val="FFFFFF"/>
                        </a:solidFill>
                      </a:endParaRPr>
                    </a:p>
                    <a:p>
                      <a:pPr indent="0" lvl="0" marL="0" rtl="0" algn="l">
                        <a:spcBef>
                          <a:spcPts val="0"/>
                        </a:spcBef>
                        <a:spcAft>
                          <a:spcPts val="0"/>
                        </a:spcAft>
                        <a:buNone/>
                      </a:pPr>
                      <a:r>
                        <a:rPr lang="en-IN" sz="1000">
                          <a:solidFill>
                            <a:srgbClr val="FFFFFF"/>
                          </a:solidFill>
                        </a:rPr>
                        <a:t>Model: </a:t>
                      </a:r>
                      <a:endParaRPr sz="1000">
                        <a:solidFill>
                          <a:srgbClr val="FFFFFF"/>
                        </a:solidFill>
                      </a:endParaRPr>
                    </a:p>
                    <a:p>
                      <a:pPr indent="0" lvl="0" marL="0" rtl="0" algn="l">
                        <a:spcBef>
                          <a:spcPts val="0"/>
                        </a:spcBef>
                        <a:spcAft>
                          <a:spcPts val="0"/>
                        </a:spcAft>
                        <a:buNone/>
                      </a:pPr>
                      <a:r>
                        <a:rPr lang="en-IN" sz="1000">
                          <a:solidFill>
                            <a:srgbClr val="FFFFFF"/>
                          </a:solidFill>
                        </a:rPr>
                        <a:t>SVM</a:t>
                      </a:r>
                      <a:endParaRPr sz="1000">
                        <a:solidFill>
                          <a:srgbClr val="FFFFFF"/>
                        </a:solidFill>
                      </a:endParaRPr>
                    </a:p>
                    <a:p>
                      <a:pPr indent="0" lvl="0" marL="0" rtl="0" algn="l">
                        <a:spcBef>
                          <a:spcPts val="0"/>
                        </a:spcBef>
                        <a:spcAft>
                          <a:spcPts val="0"/>
                        </a:spcAft>
                        <a:buNone/>
                      </a:pPr>
                      <a:r>
                        <a:rPr lang="en-IN" sz="1000">
                          <a:solidFill>
                            <a:srgbClr val="FFFFFF"/>
                          </a:solidFill>
                        </a:rPr>
                        <a:t>Random forest method*</a:t>
                      </a:r>
                      <a:endParaRPr sz="1000">
                        <a:solidFill>
                          <a:srgbClr val="FFFFFF"/>
                        </a:solidFill>
                      </a:endParaRPr>
                    </a:p>
                    <a:p>
                      <a:pPr indent="0" lvl="0" marL="0" rtl="0" algn="l">
                        <a:spcBef>
                          <a:spcPts val="0"/>
                        </a:spcBef>
                        <a:spcAft>
                          <a:spcPts val="0"/>
                        </a:spcAft>
                        <a:buNone/>
                      </a:pPr>
                      <a:r>
                        <a:rPr lang="en-IN" sz="1000">
                          <a:solidFill>
                            <a:srgbClr val="FFFFFF"/>
                          </a:solidFill>
                        </a:rPr>
                        <a:t>Naive bayes method </a:t>
                      </a:r>
                      <a:endParaRPr sz="1000">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rPr b="1" lang="en-IN" sz="1000" u="none" cap="none" strike="noStrike">
                          <a:solidFill>
                            <a:srgbClr val="FFFFFF"/>
                          </a:solidFill>
                        </a:rPr>
                        <a:t>Accuracy-</a:t>
                      </a:r>
                      <a:r>
                        <a:rPr b="1" lang="en-IN" sz="1000">
                          <a:solidFill>
                            <a:srgbClr val="FFFFFF"/>
                          </a:solidFill>
                        </a:rPr>
                        <a:t>56.8%</a:t>
                      </a:r>
                      <a:endParaRPr b="1"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1)12 features used- 11 audio+1 lyrics </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2)</a:t>
                      </a:r>
                      <a:r>
                        <a:rPr lang="en-IN" sz="1000">
                          <a:solidFill>
                            <a:srgbClr val="FFFFFF"/>
                          </a:solidFill>
                        </a:rPr>
                        <a:t>Uses corpus based classification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Results of lyric features are worse than the ones with audio feature  </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solidFill>
                            <a:srgbClr val="FFFFFF"/>
                          </a:solidFill>
                        </a:rPr>
                        <a:t>Improving accuracy by exploring different models.</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96" name="Google Shape;96;gb4fb957e06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b4fb957e06_0_151"/>
          <p:cNvSpPr txBox="1"/>
          <p:nvPr>
            <p:ph type="ctrTitle"/>
          </p:nvPr>
        </p:nvSpPr>
        <p:spPr>
          <a:xfrm>
            <a:off x="311700" y="169200"/>
            <a:ext cx="8520600" cy="79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2700"/>
              <a:t>Limitations </a:t>
            </a:r>
            <a:endParaRPr b="1" sz="2700"/>
          </a:p>
        </p:txBody>
      </p:sp>
      <p:sp>
        <p:nvSpPr>
          <p:cNvPr id="102" name="Google Shape;102;gb4fb957e06_0_151"/>
          <p:cNvSpPr txBox="1"/>
          <p:nvPr>
            <p:ph idx="1" type="subTitle"/>
          </p:nvPr>
        </p:nvSpPr>
        <p:spPr>
          <a:xfrm>
            <a:off x="235500" y="657000"/>
            <a:ext cx="8520600" cy="39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700">
              <a:solidFill>
                <a:srgbClr val="FFFFFF"/>
              </a:solidFill>
            </a:endParaRPr>
          </a:p>
          <a:p>
            <a:pPr indent="0" lvl="0" marL="457200" rtl="0" algn="l">
              <a:lnSpc>
                <a:spcPct val="100000"/>
              </a:lnSpc>
              <a:spcBef>
                <a:spcPts val="0"/>
              </a:spcBef>
              <a:spcAft>
                <a:spcPts val="0"/>
              </a:spcAft>
              <a:buSzPts val="2800"/>
              <a:buNone/>
            </a:pPr>
            <a:r>
              <a:t/>
            </a:r>
            <a:endParaRPr sz="1700">
              <a:solidFill>
                <a:srgbClr val="FFFFFF"/>
              </a:solidFill>
            </a:endParaRPr>
          </a:p>
          <a:p>
            <a:pPr indent="-336550" lvl="1" marL="809999" rtl="0" algn="l">
              <a:lnSpc>
                <a:spcPct val="100000"/>
              </a:lnSpc>
              <a:spcBef>
                <a:spcPts val="0"/>
              </a:spcBef>
              <a:spcAft>
                <a:spcPts val="0"/>
              </a:spcAft>
              <a:buClr>
                <a:srgbClr val="FFFFFF"/>
              </a:buClr>
              <a:buSzPts val="1700"/>
              <a:buChar char="○"/>
            </a:pPr>
            <a:r>
              <a:rPr lang="en-IN" sz="1700">
                <a:solidFill>
                  <a:srgbClr val="FFFFFF"/>
                </a:solidFill>
              </a:rPr>
              <a:t>No well-developed emotion model for emotion description of both audio and lyrics.</a:t>
            </a:r>
            <a:endParaRPr sz="1700">
              <a:solidFill>
                <a:srgbClr val="FFFFFF"/>
              </a:solidFill>
            </a:endParaRPr>
          </a:p>
          <a:p>
            <a:pPr indent="0" lvl="0" marL="914400" rtl="0" algn="l">
              <a:lnSpc>
                <a:spcPct val="100000"/>
              </a:lnSpc>
              <a:spcBef>
                <a:spcPts val="0"/>
              </a:spcBef>
              <a:spcAft>
                <a:spcPts val="0"/>
              </a:spcAft>
              <a:buNone/>
            </a:pPr>
            <a:r>
              <a:t/>
            </a:r>
            <a:endParaRPr sz="1700">
              <a:solidFill>
                <a:srgbClr val="FFFFFF"/>
              </a:solidFill>
            </a:endParaRPr>
          </a:p>
          <a:p>
            <a:pPr indent="-336550" lvl="1" marL="809999" rtl="0" algn="l">
              <a:lnSpc>
                <a:spcPct val="100000"/>
              </a:lnSpc>
              <a:spcBef>
                <a:spcPts val="0"/>
              </a:spcBef>
              <a:spcAft>
                <a:spcPts val="0"/>
              </a:spcAft>
              <a:buClr>
                <a:srgbClr val="FFFFFF"/>
              </a:buClr>
              <a:buSzPts val="1700"/>
              <a:buChar char="○"/>
            </a:pPr>
            <a:r>
              <a:rPr lang="en-IN" sz="1700">
                <a:solidFill>
                  <a:srgbClr val="FFFFFF"/>
                </a:solidFill>
              </a:rPr>
              <a:t>Most of the projects/paper change the classification model for higher accuracy and better results while not preprocessing methods or features.</a:t>
            </a:r>
            <a:endParaRPr sz="1700">
              <a:solidFill>
                <a:srgbClr val="FFFFFF"/>
              </a:solidFill>
            </a:endParaRPr>
          </a:p>
          <a:p>
            <a:pPr indent="0" lvl="0" marL="914400" rtl="0" algn="l">
              <a:lnSpc>
                <a:spcPct val="100000"/>
              </a:lnSpc>
              <a:spcBef>
                <a:spcPts val="0"/>
              </a:spcBef>
              <a:spcAft>
                <a:spcPts val="0"/>
              </a:spcAft>
              <a:buNone/>
            </a:pPr>
            <a:r>
              <a:t/>
            </a:r>
            <a:endParaRPr sz="1800">
              <a:solidFill>
                <a:srgbClr val="FFFFFF"/>
              </a:solidFill>
            </a:endParaRPr>
          </a:p>
          <a:p>
            <a:pPr indent="-336550" lvl="1" marL="809999" rtl="0" algn="l">
              <a:lnSpc>
                <a:spcPct val="100000"/>
              </a:lnSpc>
              <a:spcBef>
                <a:spcPts val="0"/>
              </a:spcBef>
              <a:spcAft>
                <a:spcPts val="0"/>
              </a:spcAft>
              <a:buClr>
                <a:srgbClr val="FFFFFF"/>
              </a:buClr>
              <a:buSzPts val="1700"/>
              <a:buChar char="○"/>
            </a:pPr>
            <a:r>
              <a:rPr lang="en-IN" sz="1800">
                <a:solidFill>
                  <a:srgbClr val="FFFFFF"/>
                </a:solidFill>
              </a:rPr>
              <a:t>Users’ emotional responses to music change from person to person as music’s nature is complex.</a:t>
            </a:r>
            <a:endParaRPr sz="1800">
              <a:solidFill>
                <a:srgbClr val="FFFFFF"/>
              </a:solidFill>
            </a:endParaRPr>
          </a:p>
          <a:p>
            <a:pPr indent="0" lvl="0" marL="914400" rtl="0" algn="l">
              <a:lnSpc>
                <a:spcPct val="100000"/>
              </a:lnSpc>
              <a:spcBef>
                <a:spcPts val="0"/>
              </a:spcBef>
              <a:spcAft>
                <a:spcPts val="0"/>
              </a:spcAft>
              <a:buNone/>
            </a:pPr>
            <a:r>
              <a:t/>
            </a:r>
            <a:endParaRPr sz="1800">
              <a:solidFill>
                <a:srgbClr val="FFFFFF"/>
              </a:solidFill>
            </a:endParaRPr>
          </a:p>
          <a:p>
            <a:pPr indent="-342900" lvl="1" marL="809999" rtl="0" algn="l">
              <a:lnSpc>
                <a:spcPct val="100000"/>
              </a:lnSpc>
              <a:spcBef>
                <a:spcPts val="0"/>
              </a:spcBef>
              <a:spcAft>
                <a:spcPts val="0"/>
              </a:spcAft>
              <a:buClr>
                <a:srgbClr val="FFFFFF"/>
              </a:buClr>
              <a:buSzPts val="1800"/>
              <a:buChar char="○"/>
            </a:pPr>
            <a:r>
              <a:rPr lang="en-IN" sz="1800">
                <a:solidFill>
                  <a:srgbClr val="FFFFFF"/>
                </a:solidFill>
              </a:rPr>
              <a:t>Artificial labeling based on musical emotion requires high cost and lot of  time consumption </a:t>
            </a:r>
            <a:endParaRPr sz="1800">
              <a:solidFill>
                <a:srgbClr val="FFFFFF"/>
              </a:solidFill>
            </a:endParaRPr>
          </a:p>
          <a:p>
            <a:pPr indent="0" lvl="0" marL="0" rtl="0" algn="l">
              <a:lnSpc>
                <a:spcPct val="100000"/>
              </a:lnSpc>
              <a:spcBef>
                <a:spcPts val="0"/>
              </a:spcBef>
              <a:spcAft>
                <a:spcPts val="0"/>
              </a:spcAft>
              <a:buSzPts val="2800"/>
              <a:buNone/>
            </a:pPr>
            <a:r>
              <a:t/>
            </a:r>
            <a:endParaRPr sz="1700">
              <a:solidFill>
                <a:srgbClr val="FFFFFF"/>
              </a:solidFill>
            </a:endParaRPr>
          </a:p>
          <a:p>
            <a:pPr indent="0" lvl="0" marL="0" rtl="0" algn="l">
              <a:lnSpc>
                <a:spcPct val="100000"/>
              </a:lnSpc>
              <a:spcBef>
                <a:spcPts val="0"/>
              </a:spcBef>
              <a:spcAft>
                <a:spcPts val="0"/>
              </a:spcAft>
              <a:buSzPts val="2800"/>
              <a:buNone/>
            </a:pPr>
            <a:r>
              <a:t/>
            </a:r>
            <a:endParaRPr sz="1700">
              <a:solidFill>
                <a:srgbClr val="FFFFFF"/>
              </a:solidFill>
            </a:endParaRPr>
          </a:p>
        </p:txBody>
      </p:sp>
      <p:sp>
        <p:nvSpPr>
          <p:cNvPr id="103" name="Google Shape;103;gb4fb957e06_0_1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aae49b75c4_0_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5200"/>
              <a:buFont typeface="Arial"/>
              <a:buNone/>
            </a:pPr>
            <a:r>
              <a:rPr b="1" lang="en-IN" sz="2700"/>
              <a:t>Novelty</a:t>
            </a:r>
            <a:endParaRPr/>
          </a:p>
        </p:txBody>
      </p:sp>
      <p:sp>
        <p:nvSpPr>
          <p:cNvPr id="109" name="Google Shape;109;gaae49b75c4_0_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700">
              <a:solidFill>
                <a:schemeClr val="dk1"/>
              </a:solidFill>
            </a:endParaRPr>
          </a:p>
          <a:p>
            <a:pPr indent="-336550" lvl="1" marL="914400" rtl="0" algn="l">
              <a:lnSpc>
                <a:spcPct val="100000"/>
              </a:lnSpc>
              <a:spcBef>
                <a:spcPts val="0"/>
              </a:spcBef>
              <a:spcAft>
                <a:spcPts val="0"/>
              </a:spcAft>
              <a:buClr>
                <a:schemeClr val="dk1"/>
              </a:buClr>
              <a:buSzPts val="1700"/>
              <a:buChar char="○"/>
            </a:pPr>
            <a:r>
              <a:rPr lang="en-IN" sz="1700">
                <a:solidFill>
                  <a:schemeClr val="dk1"/>
                </a:solidFill>
              </a:rPr>
              <a:t>Two-level classification system based on music genre and music feature by </a:t>
            </a:r>
            <a:endParaRPr sz="1700">
              <a:solidFill>
                <a:schemeClr val="dk1"/>
              </a:solidFill>
            </a:endParaRPr>
          </a:p>
          <a:p>
            <a:pPr indent="457200" lvl="0" marL="457200" rtl="0" algn="l">
              <a:lnSpc>
                <a:spcPct val="100000"/>
              </a:lnSpc>
              <a:spcBef>
                <a:spcPts val="0"/>
              </a:spcBef>
              <a:spcAft>
                <a:spcPts val="0"/>
              </a:spcAft>
              <a:buClr>
                <a:srgbClr val="000000"/>
              </a:buClr>
              <a:buSzPts val="2800"/>
              <a:buFont typeface="Arial"/>
              <a:buNone/>
            </a:pPr>
            <a:r>
              <a:rPr lang="en-IN" sz="1700">
                <a:solidFill>
                  <a:schemeClr val="dk1"/>
                </a:solidFill>
              </a:rPr>
              <a:t>a) Audio </a:t>
            </a:r>
            <a:endParaRPr sz="1700">
              <a:solidFill>
                <a:schemeClr val="dk1"/>
              </a:solidFill>
            </a:endParaRPr>
          </a:p>
          <a:p>
            <a:pPr indent="457200" lvl="0" marL="457200" rtl="0" algn="l">
              <a:lnSpc>
                <a:spcPct val="100000"/>
              </a:lnSpc>
              <a:spcBef>
                <a:spcPts val="0"/>
              </a:spcBef>
              <a:spcAft>
                <a:spcPts val="0"/>
              </a:spcAft>
              <a:buNone/>
            </a:pPr>
            <a:r>
              <a:rPr lang="en-IN" sz="1700">
                <a:solidFill>
                  <a:schemeClr val="dk1"/>
                </a:solidFill>
              </a:rPr>
              <a:t>b) Lyrics</a:t>
            </a:r>
            <a:endParaRPr sz="1700">
              <a:solidFill>
                <a:schemeClr val="dk1"/>
              </a:solidFill>
            </a:endParaRPr>
          </a:p>
          <a:p>
            <a:pPr indent="0" lvl="0" marL="457200" rtl="0" algn="l">
              <a:lnSpc>
                <a:spcPct val="100000"/>
              </a:lnSpc>
              <a:spcBef>
                <a:spcPts val="0"/>
              </a:spcBef>
              <a:spcAft>
                <a:spcPts val="0"/>
              </a:spcAft>
              <a:buClr>
                <a:srgbClr val="000000"/>
              </a:buClr>
              <a:buSzPts val="2800"/>
              <a:buFont typeface="Arial"/>
              <a:buNone/>
            </a:pPr>
            <a:r>
              <a:t/>
            </a:r>
            <a:endParaRPr sz="1700">
              <a:solidFill>
                <a:schemeClr val="dk1"/>
              </a:solidFill>
            </a:endParaRPr>
          </a:p>
          <a:p>
            <a:pPr indent="-336550" lvl="1" marL="914400" rtl="0" algn="l">
              <a:lnSpc>
                <a:spcPct val="100000"/>
              </a:lnSpc>
              <a:spcBef>
                <a:spcPts val="0"/>
              </a:spcBef>
              <a:spcAft>
                <a:spcPts val="0"/>
              </a:spcAft>
              <a:buClr>
                <a:schemeClr val="dk1"/>
              </a:buClr>
              <a:buSzPts val="1700"/>
              <a:buChar char="○"/>
            </a:pPr>
            <a:r>
              <a:rPr lang="en-IN" sz="1700">
                <a:solidFill>
                  <a:schemeClr val="dk1"/>
                </a:solidFill>
              </a:rPr>
              <a:t>Various preprocessing methods will be used to classify emotions with various  methods to achieve better accuracy and results. </a:t>
            </a:r>
            <a:endParaRPr sz="1700">
              <a:solidFill>
                <a:schemeClr val="dk1"/>
              </a:solidFill>
            </a:endParaRPr>
          </a:p>
          <a:p>
            <a:pPr indent="0" lvl="0" marL="914400" rtl="0" algn="l">
              <a:lnSpc>
                <a:spcPct val="100000"/>
              </a:lnSpc>
              <a:spcBef>
                <a:spcPts val="0"/>
              </a:spcBef>
              <a:spcAft>
                <a:spcPts val="0"/>
              </a:spcAft>
              <a:buNone/>
            </a:pPr>
            <a:r>
              <a:t/>
            </a:r>
            <a:endParaRPr sz="1700">
              <a:solidFill>
                <a:schemeClr val="dk1"/>
              </a:solidFill>
            </a:endParaRPr>
          </a:p>
          <a:p>
            <a:pPr indent="-336550" lvl="1" marL="914400" rtl="0" algn="l">
              <a:lnSpc>
                <a:spcPct val="100000"/>
              </a:lnSpc>
              <a:spcBef>
                <a:spcPts val="0"/>
              </a:spcBef>
              <a:spcAft>
                <a:spcPts val="0"/>
              </a:spcAft>
              <a:buClr>
                <a:schemeClr val="dk1"/>
              </a:buClr>
              <a:buSzPts val="1700"/>
              <a:buChar char="○"/>
            </a:pPr>
            <a:r>
              <a:rPr lang="en-IN" sz="1700">
                <a:solidFill>
                  <a:schemeClr val="dk1"/>
                </a:solidFill>
              </a:rPr>
              <a:t>Used valence-arousal value to classify emotions, not manual or artificial labelling of emotions</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914400" rtl="0" algn="l">
              <a:lnSpc>
                <a:spcPct val="100000"/>
              </a:lnSpc>
              <a:spcBef>
                <a:spcPts val="0"/>
              </a:spcBef>
              <a:spcAft>
                <a:spcPts val="0"/>
              </a:spcAft>
              <a:buNone/>
            </a:pPr>
            <a:r>
              <a:t/>
            </a:r>
            <a:endParaRPr sz="1700">
              <a:solidFill>
                <a:schemeClr val="dk1"/>
              </a:solidFill>
            </a:endParaRPr>
          </a:p>
          <a:p>
            <a:pPr indent="0" lvl="0" marL="914400" rtl="0" algn="l">
              <a:lnSpc>
                <a:spcPct val="100000"/>
              </a:lnSpc>
              <a:spcBef>
                <a:spcPts val="0"/>
              </a:spcBef>
              <a:spcAft>
                <a:spcPts val="0"/>
              </a:spcAft>
              <a:buClr>
                <a:srgbClr val="000000"/>
              </a:buClr>
              <a:buSzPts val="2800"/>
              <a:buFont typeface="Arial"/>
              <a:buNone/>
            </a:pPr>
            <a:r>
              <a:t/>
            </a:r>
            <a:endParaRPr sz="1700">
              <a:solidFill>
                <a:schemeClr val="dk1"/>
              </a:solidFill>
            </a:endParaRPr>
          </a:p>
          <a:p>
            <a:pPr indent="0" lvl="0" marL="0" rtl="0" algn="l">
              <a:lnSpc>
                <a:spcPct val="100000"/>
              </a:lnSpc>
              <a:spcBef>
                <a:spcPts val="0"/>
              </a:spcBef>
              <a:spcAft>
                <a:spcPts val="0"/>
              </a:spcAft>
              <a:buClr>
                <a:srgbClr val="000000"/>
              </a:buClr>
              <a:buSzPts val="2800"/>
              <a:buFont typeface="Arial"/>
              <a:buNone/>
            </a:pPr>
            <a:r>
              <a:t/>
            </a:r>
            <a:endParaRPr sz="1700">
              <a:solidFill>
                <a:schemeClr val="dk1"/>
              </a:solidFill>
            </a:endParaRPr>
          </a:p>
          <a:p>
            <a:pPr indent="0" lvl="0" marL="0" rtl="0" algn="l">
              <a:spcBef>
                <a:spcPts val="0"/>
              </a:spcBef>
              <a:spcAft>
                <a:spcPts val="0"/>
              </a:spcAft>
              <a:buNone/>
            </a:pPr>
            <a:r>
              <a:t/>
            </a:r>
            <a:endParaRPr/>
          </a:p>
        </p:txBody>
      </p:sp>
      <p:sp>
        <p:nvSpPr>
          <p:cNvPr id="110" name="Google Shape;110;gaae49b75c4_0_1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