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E910571-7E60-4223-A5D5-39DE18DC91BA}" type="datetimeFigureOut">
              <a:rPr lang="es-CO" smtClean="0"/>
              <a:t>22/05/2020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C3EA66A-8229-49F2-875D-6252D7B6FA70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80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0571-7E60-4223-A5D5-39DE18DC91BA}" type="datetimeFigureOut">
              <a:rPr lang="es-CO" smtClean="0"/>
              <a:t>22/05/2020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A66A-8229-49F2-875D-6252D7B6F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336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0571-7E60-4223-A5D5-39DE18DC91BA}" type="datetimeFigureOut">
              <a:rPr lang="es-CO" smtClean="0"/>
              <a:t>22/05/2020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A66A-8229-49F2-875D-6252D7B6F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016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0571-7E60-4223-A5D5-39DE18DC91BA}" type="datetimeFigureOut">
              <a:rPr lang="es-CO" smtClean="0"/>
              <a:t>22/05/2020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A66A-8229-49F2-875D-6252D7B6F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146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910571-7E60-4223-A5D5-39DE18DC91BA}" type="datetimeFigureOut">
              <a:rPr lang="es-CO" smtClean="0"/>
              <a:t>22/05/2020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3EA66A-8229-49F2-875D-6252D7B6FA70}" type="slidenum">
              <a:rPr lang="es-CO" smtClean="0"/>
              <a:t>‹Nº›</a:t>
            </a:fld>
            <a:endParaRPr lang="es-CO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22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0571-7E60-4223-A5D5-39DE18DC91BA}" type="datetimeFigureOut">
              <a:rPr lang="es-CO" smtClean="0"/>
              <a:t>22/05/2020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A66A-8229-49F2-875D-6252D7B6F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058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0571-7E60-4223-A5D5-39DE18DC91BA}" type="datetimeFigureOut">
              <a:rPr lang="es-CO" smtClean="0"/>
              <a:t>22/05/2020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A66A-8229-49F2-875D-6252D7B6F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1231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0571-7E60-4223-A5D5-39DE18DC91BA}" type="datetimeFigureOut">
              <a:rPr lang="es-CO" smtClean="0"/>
              <a:t>22/05/2020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A66A-8229-49F2-875D-6252D7B6F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748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0571-7E60-4223-A5D5-39DE18DC91BA}" type="datetimeFigureOut">
              <a:rPr lang="es-CO" smtClean="0"/>
              <a:t>22/05/2020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A66A-8229-49F2-875D-6252D7B6F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265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E910571-7E60-4223-A5D5-39DE18DC91BA}" type="datetimeFigureOut">
              <a:rPr lang="es-CO" smtClean="0"/>
              <a:t>22/05/2020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C3EA66A-8229-49F2-875D-6252D7B6FA70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6871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E910571-7E60-4223-A5D5-39DE18DC91BA}" type="datetimeFigureOut">
              <a:rPr lang="es-CO" smtClean="0"/>
              <a:t>22/05/2020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C3EA66A-8229-49F2-875D-6252D7B6F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049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910571-7E60-4223-A5D5-39DE18DC91BA}" type="datetimeFigureOut">
              <a:rPr lang="es-CO" smtClean="0"/>
              <a:t>22/05/2020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C3EA66A-8229-49F2-875D-6252D7B6FA70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245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1056" userDrawn="1">
          <p15:clr>
            <a:srgbClr val="F26B43"/>
          </p15:clr>
        </p15:guide>
        <p15:guide id="8" pos="9600" userDrawn="1">
          <p15:clr>
            <a:srgbClr val="F26B43"/>
          </p15:clr>
        </p15:guide>
        <p15:guide id="9" pos="792" userDrawn="1">
          <p15:clr>
            <a:srgbClr val="F26B43"/>
          </p15:clr>
        </p15:guide>
        <p15:guide id="10" pos="7200" userDrawn="1">
          <p15:clr>
            <a:srgbClr val="F26B43"/>
          </p15:clr>
        </p15:guide>
        <p15:guide id="11" orient="horz" pos="400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720" userDrawn="1">
          <p15:clr>
            <a:srgbClr val="F26B43"/>
          </p15:clr>
        </p15:guide>
        <p15:guide id="14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1933C-AE0C-4432-8F2D-362A0AD07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892" y="1681042"/>
            <a:ext cx="7832188" cy="3435027"/>
          </a:xfrm>
        </p:spPr>
        <p:txBody>
          <a:bodyPr/>
          <a:lstStyle/>
          <a:p>
            <a:r>
              <a:rPr lang="es-CO" sz="5400" dirty="0"/>
              <a:t>Análisis procesos contratación estatal – Colombia 2015-2020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5567D4-4311-4585-B4DF-6FB6F5AE2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7288" y="5351902"/>
            <a:ext cx="3227832" cy="556709"/>
          </a:xfrm>
        </p:spPr>
        <p:txBody>
          <a:bodyPr>
            <a:normAutofit fontScale="70000" lnSpcReduction="20000"/>
          </a:bodyPr>
          <a:lstStyle/>
          <a:p>
            <a:r>
              <a:rPr lang="es-CO" dirty="0"/>
              <a:t>MCPP-2020 </a:t>
            </a:r>
          </a:p>
          <a:p>
            <a:r>
              <a:rPr lang="es-CO" dirty="0"/>
              <a:t>Mónica Robayo </a:t>
            </a:r>
          </a:p>
        </p:txBody>
      </p:sp>
    </p:spTree>
    <p:extLst>
      <p:ext uri="{BB962C8B-B14F-4D97-AF65-F5344CB8AC3E}">
        <p14:creationId xmlns:p14="http://schemas.microsoft.com/office/powerpoint/2010/main" val="200389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C012E-F2FA-427D-ACB1-BE4EDA946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146" y="480039"/>
            <a:ext cx="10178322" cy="1492132"/>
          </a:xfrm>
        </p:spPr>
        <p:txBody>
          <a:bodyPr/>
          <a:lstStyle/>
          <a:p>
            <a:r>
              <a:rPr lang="es-CO" dirty="0"/>
              <a:t>Resultados  - red proveedores a nivel nacional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356F0A0-06C2-4E1C-B0D5-B55794AD1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376" y="2117881"/>
            <a:ext cx="7468875" cy="4158632"/>
          </a:xfrm>
        </p:spPr>
      </p:pic>
    </p:spTree>
    <p:extLst>
      <p:ext uri="{BB962C8B-B14F-4D97-AF65-F5344CB8AC3E}">
        <p14:creationId xmlns:p14="http://schemas.microsoft.com/office/powerpoint/2010/main" val="3074522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86F77-5175-4E61-B750-8FD6EF7C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 – red proveedores territorial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27428C0-C453-4099-B972-E85C92B2F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72" y="1874517"/>
            <a:ext cx="5940348" cy="4455261"/>
          </a:xfrm>
        </p:spPr>
      </p:pic>
    </p:spTree>
    <p:extLst>
      <p:ext uri="{BB962C8B-B14F-4D97-AF65-F5344CB8AC3E}">
        <p14:creationId xmlns:p14="http://schemas.microsoft.com/office/powerpoint/2010/main" val="2742688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58DD5-8C0E-418C-9B74-352264A6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 – red proveedores  ejercito nacional 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9B9916-E312-4D8E-AD0C-393087093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03" y="1874517"/>
            <a:ext cx="5897289" cy="4422968"/>
          </a:xfrm>
        </p:spPr>
      </p:pic>
    </p:spTree>
    <p:extLst>
      <p:ext uri="{BB962C8B-B14F-4D97-AF65-F5344CB8AC3E}">
        <p14:creationId xmlns:p14="http://schemas.microsoft.com/office/powerpoint/2010/main" val="1269021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C16A0-3A74-406B-AF88-511B6396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461" y="2620790"/>
            <a:ext cx="6418629" cy="1844678"/>
          </a:xfrm>
        </p:spPr>
        <p:txBody>
          <a:bodyPr>
            <a:normAutofit fontScale="90000"/>
          </a:bodyPr>
          <a:lstStyle/>
          <a:p>
            <a:r>
              <a:rPr lang="es-CO" sz="149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60963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5E89C-EE6F-4967-AF85-AFA8D17D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470" y="1397369"/>
            <a:ext cx="10178322" cy="1492132"/>
          </a:xfrm>
        </p:spPr>
        <p:txBody>
          <a:bodyPr/>
          <a:lstStyle/>
          <a:p>
            <a:r>
              <a:rPr lang="es-CO" dirty="0"/>
              <a:t>Descripción y motivación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D65860-D41E-4D5C-82DC-F80B2804C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702" y="2351777"/>
            <a:ext cx="7796810" cy="330326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CO" sz="3200" dirty="0"/>
              <a:t>Realizar un análisis de las Modalidades de Contratación adjudicadas de manera más frecuentes junto con un análisis de redes de proveedores. </a:t>
            </a:r>
          </a:p>
          <a:p>
            <a:pPr algn="just"/>
            <a:r>
              <a:rPr lang="es-CO" sz="3200" dirty="0"/>
              <a:t>Manejo de los Recurso Públicos: Departamental – Orden Entidad </a:t>
            </a:r>
          </a:p>
          <a:p>
            <a:pPr algn="just"/>
            <a:r>
              <a:rPr lang="es-CO" sz="3200" dirty="0"/>
              <a:t>Importancia de la Pluralidad de Oferentes</a:t>
            </a:r>
            <a:r>
              <a:rPr lang="es-CO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484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AE55A-EC56-45C4-BDE2-44F72FA3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998" y="1799705"/>
            <a:ext cx="10178322" cy="1492132"/>
          </a:xfrm>
        </p:spPr>
        <p:txBody>
          <a:bodyPr/>
          <a:lstStyle/>
          <a:p>
            <a:r>
              <a:rPr lang="es-CO" dirty="0"/>
              <a:t>Metodología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B7D382-BB78-4051-B776-8D3C3687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998" y="2724913"/>
            <a:ext cx="8349522" cy="2039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3200" b="1" dirty="0"/>
              <a:t>PANDAS:  </a:t>
            </a:r>
            <a:r>
              <a:rPr lang="es-CO" sz="3200" dirty="0"/>
              <a:t>DataFrame</a:t>
            </a:r>
          </a:p>
          <a:p>
            <a:pPr marL="0" indent="0">
              <a:buNone/>
            </a:pPr>
            <a:r>
              <a:rPr lang="es-CO" sz="3200" b="1" dirty="0"/>
              <a:t>MATPLOTLIB</a:t>
            </a:r>
            <a:r>
              <a:rPr lang="es-CO" sz="3200" dirty="0"/>
              <a:t> : Graficación </a:t>
            </a:r>
          </a:p>
          <a:p>
            <a:pPr marL="0" indent="0">
              <a:buNone/>
            </a:pPr>
            <a:r>
              <a:rPr lang="es-CO" sz="3200" b="1" dirty="0"/>
              <a:t>NETWORKX: </a:t>
            </a:r>
            <a:r>
              <a:rPr lang="es-CO" sz="3200" dirty="0"/>
              <a:t>Redes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243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E259A-385B-49E1-B9FA-020656DC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0697BE-7E1D-40E8-A5A9-3AC02D688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057" y="2500884"/>
            <a:ext cx="3228793" cy="1856231"/>
          </a:xfrm>
        </p:spPr>
        <p:txBody>
          <a:bodyPr>
            <a:normAutofit/>
          </a:bodyPr>
          <a:lstStyle/>
          <a:p>
            <a:pPr algn="just"/>
            <a:r>
              <a:rPr lang="es-MX" sz="1800" dirty="0"/>
              <a:t>Las modalidades de Contratación que más se adjudican son:  Contratación Directa, seguida de Régimen Especial y Mínima Cuantía.</a:t>
            </a:r>
            <a:endParaRPr lang="es-CO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45D8FE-C72B-4BB0-A513-9C3069D45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59" y="1322774"/>
            <a:ext cx="7306088" cy="50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2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6C5CE-F2EA-4621-816F-3004B3C5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28FAB1-43C9-47B5-ADA3-0D5F4B73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268" y="2635985"/>
            <a:ext cx="3302567" cy="1918259"/>
          </a:xfrm>
        </p:spPr>
        <p:txBody>
          <a:bodyPr>
            <a:normAutofit/>
          </a:bodyPr>
          <a:lstStyle/>
          <a:p>
            <a:pPr algn="just"/>
            <a:r>
              <a:rPr lang="es-MX" sz="1800" dirty="0"/>
              <a:t>Los contratos que con más frecuencia son adjudicados: Servicios de aprovisionamiento, Suministros y Compraventas. </a:t>
            </a:r>
            <a:endParaRPr lang="es-CO" sz="1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2D7F35-3F09-4861-ABF5-B3156EB29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179" y="1422559"/>
            <a:ext cx="7215856" cy="434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7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2F5A2-B867-4D43-91EE-F6B546C5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5D35F1-C737-4342-9CA7-6B3A71CE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078" y="2628900"/>
            <a:ext cx="2524794" cy="197967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MX" sz="1800" dirty="0"/>
              <a:t>Los Departamentos que más adjudican procesos son: Bogotá, Antioquía y Valle del Cauca. </a:t>
            </a:r>
          </a:p>
          <a:p>
            <a:pPr algn="just"/>
            <a:r>
              <a:rPr lang="es-MX" sz="1800" dirty="0"/>
              <a:t>Entre los más rezagados se encuentran Guaviare, Guainía y Vaupés.</a:t>
            </a:r>
            <a:endParaRPr lang="es-CO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E21FB1-9B34-4F52-8456-784F8EA89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169" y="1508760"/>
            <a:ext cx="8165473" cy="44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1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3F59A-2DB5-46C4-B241-67DBA04F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311" y="906167"/>
            <a:ext cx="10178322" cy="851611"/>
          </a:xfrm>
        </p:spPr>
        <p:txBody>
          <a:bodyPr/>
          <a:lstStyle/>
          <a:p>
            <a:r>
              <a:rPr lang="es-CO" dirty="0"/>
              <a:t>Resultado 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FE4D3D7-7A12-4328-8DCD-4745846D0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t="4564" r="5986" b="8507"/>
          <a:stretch/>
        </p:blipFill>
        <p:spPr>
          <a:xfrm>
            <a:off x="4135037" y="2112885"/>
            <a:ext cx="7210626" cy="3838948"/>
          </a:xfr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D41B77FE-FB59-4DC5-B1B8-E3A907C122D7}"/>
              </a:ext>
            </a:extLst>
          </p:cNvPr>
          <p:cNvSpPr/>
          <p:nvPr/>
        </p:nvSpPr>
        <p:spPr>
          <a:xfrm>
            <a:off x="1111531" y="2516540"/>
            <a:ext cx="28123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Otras modalidades importantes que se han adjudicado con más frecuencia desde el año 2017, son: Mínima Cuantía, Selección abreviada de menor cuantía, Selección abreviada subasta inversa, Licitación pública. Siendo más Mínimas que Licitaciones.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0810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BE4E3-8184-464E-9DBF-AC041C2F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CF9FBCC-38E7-473F-8BF2-F620886F7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88" y="1305715"/>
            <a:ext cx="4623860" cy="2689236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3B84171-C821-4060-8FB0-7C3219978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001" y="1294063"/>
            <a:ext cx="4873842" cy="27114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EFA374F-443F-49BD-B8A3-F3A64D8AC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771" y="4109224"/>
            <a:ext cx="4873842" cy="269263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2A2DF53-029F-460A-8F63-9A18707CF64F}"/>
              </a:ext>
            </a:extLst>
          </p:cNvPr>
          <p:cNvSpPr/>
          <p:nvPr/>
        </p:nvSpPr>
        <p:spPr>
          <a:xfrm>
            <a:off x="5245320" y="266988"/>
            <a:ext cx="4635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/>
              <a:t>Se contrata mayoritariamente a nivel Nacional que Territorial. A nivel territorial por la modalidad de Régimen especial</a:t>
            </a:r>
          </a:p>
        </p:txBody>
      </p:sp>
    </p:spTree>
    <p:extLst>
      <p:ext uri="{BB962C8B-B14F-4D97-AF65-F5344CB8AC3E}">
        <p14:creationId xmlns:p14="http://schemas.microsoft.com/office/powerpoint/2010/main" val="422609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AD63B-C2BA-488D-A549-E154B034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164026-1D29-4E81-A9F0-22967B176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2"/>
            <a:ext cx="2281635" cy="269748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sz="1800" dirty="0"/>
              <a:t>Las Modalidades que tienen mayores apropiaciones y por tanto se gastan más recursos son: Contratación régimen especial, Contratación Directa y Licitación Pública.</a:t>
            </a:r>
            <a:endParaRPr lang="es-CO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2F229D-5798-4F7E-B099-17D76A3B2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09" y="1502487"/>
            <a:ext cx="7979424" cy="377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17061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477</TotalTime>
  <Words>236</Words>
  <Application>Microsoft Office PowerPoint</Application>
  <PresentationFormat>Panorámica</PresentationFormat>
  <Paragraphs>28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Distintivo</vt:lpstr>
      <vt:lpstr>Análisis procesos contratación estatal – Colombia 2015-2020</vt:lpstr>
      <vt:lpstr>Descripción y motivación </vt:lpstr>
      <vt:lpstr>Metodología </vt:lpstr>
      <vt:lpstr>Resultados </vt:lpstr>
      <vt:lpstr>Resultados </vt:lpstr>
      <vt:lpstr>Resultados </vt:lpstr>
      <vt:lpstr>Resultado </vt:lpstr>
      <vt:lpstr>Resultados </vt:lpstr>
      <vt:lpstr>Resultados </vt:lpstr>
      <vt:lpstr>Resultados  - red proveedores a nivel nacional </vt:lpstr>
      <vt:lpstr>Resultados – red proveedores territorial </vt:lpstr>
      <vt:lpstr>Resultados – red proveedores  ejercito nacional  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procesos contratación estatal – Colombia 2015-2020</dc:title>
  <dc:creator>Mónica A. Robayo</dc:creator>
  <cp:lastModifiedBy>Mónica A. Robayo</cp:lastModifiedBy>
  <cp:revision>12</cp:revision>
  <dcterms:created xsi:type="dcterms:W3CDTF">2020-05-22T08:38:09Z</dcterms:created>
  <dcterms:modified xsi:type="dcterms:W3CDTF">2020-05-22T16:51:18Z</dcterms:modified>
</cp:coreProperties>
</file>