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7" r:id="rId5"/>
    <p:sldId id="267" r:id="rId6"/>
    <p:sldId id="261" r:id="rId7"/>
    <p:sldId id="268" r:id="rId8"/>
    <p:sldId id="269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  <p:sldId id="280" r:id="rId21"/>
    <p:sldId id="281" r:id="rId22"/>
    <p:sldId id="282" r:id="rId23"/>
    <p:sldId id="28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101" d="100"/>
          <a:sy n="101" d="100"/>
        </p:scale>
        <p:origin x="-376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EBF2C-C46A-964A-9293-599DEED58BA3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406684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01180-CBD0-5643-A7C3-27571C652080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10478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23F9-1605-A146-8114-B629E4D70B3C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5428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BA2ED-B291-124D-9E03-52C3D386B969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5890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F5CA-46D1-BA47-AE2F-D860B849D5F1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33898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9FAB5-398D-2E4C-8F09-61617856B8CB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35264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7438E-4528-4940-9682-604D65896B32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97503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F4BA-FF9A-BE4F-AA89-71D27BB7C699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355970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07756-6947-3547-8BD8-3189DDC7286E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93961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70C3E-AB90-0345-8BB9-D6CA7308EAA9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32447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91ED8-9AF8-994C-A489-12FD96A9152F}" type="slidenum">
              <a:rPr lang="es-ES" altLang="ja-JP"/>
              <a:pPr/>
              <a:t>‹#›</a:t>
            </a:fld>
            <a:endParaRPr lang="es-ES" altLang="ja-JP"/>
          </a:p>
        </p:txBody>
      </p:sp>
    </p:spTree>
    <p:extLst>
      <p:ext uri="{BB962C8B-B14F-4D97-AF65-F5344CB8AC3E}">
        <p14:creationId xmlns:p14="http://schemas.microsoft.com/office/powerpoint/2010/main" val="147070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A09ED4-F5F5-384E-858C-6B5D6FEBDD2E}" type="slidenum">
              <a:rPr lang="es-ES" altLang="ja-JP"/>
              <a:pPr/>
              <a:t>‹#›</a:t>
            </a:fld>
            <a:endParaRPr lang="es-E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97%E3%83%AD%E3%83%83%E3%83%88_(%E7%89%A9%E8%AA%9E" TargetMode="Externa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97%E3%83%AD%E3%83%83%E3%83%88_(%E7%89%A9%E8%AA%9E" TargetMode="Externa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-power-point-template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asutoya.com/" TargetMode="Externa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sutawarudesign.web.fc2.com/kakkoyoku1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前回の発表を終えて・・・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成果発表会の作成には時間がかかる。。。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なかなか手間が大変。。。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そんなことを思っていませんか？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２．ドラマって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いきなり撮影始める？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ドラマは「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脚本</a:t>
            </a:r>
            <a:r>
              <a:rPr kumimoji="1" lang="ja-JP" altLang="en-US" dirty="0" smtClean="0"/>
              <a:t>」ありき！</a:t>
            </a:r>
          </a:p>
          <a:p>
            <a:pPr marL="0" indent="0">
              <a:buNone/>
            </a:pPr>
            <a:r>
              <a:rPr kumimoji="1" lang="ja-JP" altLang="en-US" dirty="0" smtClean="0"/>
              <a:t>我々のプレゼンもドラマと同じ！</a:t>
            </a:r>
            <a:endParaRPr kumimoji="1" lang="ja-JP" altLang="en-US" dirty="0"/>
          </a:p>
        </p:txBody>
      </p:sp>
      <p:pic>
        <p:nvPicPr>
          <p:cNvPr id="4" name="図 3" descr="Cursor_と_ドラマ　名作　１０１回目_-_Google_検索_🔊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37471"/>
            <a:ext cx="3463764" cy="2020529"/>
          </a:xfrm>
          <a:prstGeom prst="rect">
            <a:avLst/>
          </a:prstGeom>
        </p:spPr>
      </p:pic>
      <p:pic>
        <p:nvPicPr>
          <p:cNvPr id="5" name="図 4" descr="Cursor_と_ドラマ　名作　懐かしい_-_Google_検索_🔊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2808312" cy="2007734"/>
          </a:xfrm>
          <a:prstGeom prst="rect">
            <a:avLst/>
          </a:prstGeom>
        </p:spPr>
      </p:pic>
      <p:pic>
        <p:nvPicPr>
          <p:cNvPr id="6" name="図 5" descr="Cursor_と_ドラマ　名作　懐かしい_-_Google_検索_🔊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64904"/>
            <a:ext cx="3674988" cy="2097432"/>
          </a:xfrm>
          <a:prstGeom prst="rect">
            <a:avLst/>
          </a:prstGeom>
        </p:spPr>
      </p:pic>
      <p:pic>
        <p:nvPicPr>
          <p:cNvPr id="7" name="図 6" descr="Cursor_と_ドラマ　名作　懐かしい　_-_Google_検索_🔊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152"/>
            <a:ext cx="2602880" cy="183099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467544" y="2564904"/>
            <a:ext cx="8064896" cy="1763173"/>
          </a:xfrm>
          <a:prstGeom prst="rect">
            <a:avLst/>
          </a:prstGeom>
          <a:solidFill>
            <a:srgbClr val="0000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/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脚本</a:t>
            </a:r>
            <a:r>
              <a:rPr lang="en-US" altLang="ja-JP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（練習とか準備）</a:t>
            </a:r>
            <a:r>
              <a:rPr lang="en-US" altLang="ja-JP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→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本番</a:t>
            </a:r>
            <a:endParaRPr lang="en-US" altLang="ja-JP" sz="3200" dirty="0" smtClean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の</a:t>
            </a:r>
            <a:r>
              <a:rPr lang="en-US" altLang="ja-JP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”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流れ</a:t>
            </a:r>
            <a:r>
              <a:rPr lang="en-US" altLang="ja-JP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”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が大事！</a:t>
            </a:r>
            <a:endParaRPr lang="ja-JP" altLang="en-US" sz="32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5673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97188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まずは下書きをしよう！</a:t>
            </a:r>
          </a:p>
          <a:p>
            <a:pPr marL="0" indent="0">
              <a:buNone/>
            </a:pPr>
            <a:r>
              <a:rPr kumimoji="1" lang="ja-JP" altLang="en-US" b="1" dirty="0" smtClean="0"/>
              <a:t>下書きで書けない</a:t>
            </a:r>
            <a:r>
              <a:rPr kumimoji="1" lang="ja-JP" altLang="en-US" dirty="0" smtClean="0"/>
              <a:t>ことは</a:t>
            </a:r>
            <a:r>
              <a:rPr kumimoji="1" lang="ja-JP" altLang="en-US" b="1" u="sng" dirty="0" smtClean="0">
                <a:solidFill>
                  <a:srgbClr val="FF0000"/>
                </a:solidFill>
              </a:rPr>
              <a:t>資料化できない</a:t>
            </a:r>
            <a:r>
              <a:rPr kumimoji="1" lang="ja-JP" altLang="en-US" dirty="0" smtClean="0"/>
              <a:t>。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引用</a:t>
            </a:r>
            <a:r>
              <a:rPr kumimoji="1" lang="en-US" altLang="ja-JP" sz="1200" dirty="0" smtClean="0"/>
              <a:t> Wikipedia </a:t>
            </a:r>
            <a:r>
              <a:rPr kumimoji="1" lang="ja-JP" altLang="en-US" sz="1200" dirty="0" smtClean="0"/>
              <a:t>プロット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物語</a:t>
            </a:r>
            <a:r>
              <a:rPr kumimoji="1" lang="en-US" altLang="ja-JP" sz="1200" dirty="0" smtClean="0"/>
              <a:t>)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mr-IN" altLang="ja-JP" sz="1200" dirty="0" smtClean="0">
                <a:hlinkClick r:id="rId2"/>
              </a:rPr>
              <a:t>https://ja.wikipedia.org/wiki/%E3%83%97%E3%83%AD%E3%83%83%E3%83%88_(%E7%89%A9%E8%AA%9E</a:t>
            </a:r>
            <a:r>
              <a:rPr kumimoji="1" lang="mr-IN" altLang="ja-JP" sz="1200" dirty="0" smtClean="0"/>
              <a:t>)</a:t>
            </a:r>
            <a:endParaRPr kumimoji="1" lang="en-US" altLang="ja-JP" sz="1200" dirty="0" smtClean="0"/>
          </a:p>
          <a:p>
            <a:pPr marL="0" indent="0">
              <a:buNone/>
            </a:pPr>
            <a:endParaRPr kumimoji="1" lang="ja-JP" altLang="en-US" sz="1200" dirty="0" smtClean="0"/>
          </a:p>
        </p:txBody>
      </p:sp>
      <p:pic>
        <p:nvPicPr>
          <p:cNvPr id="8" name="図 7" descr="Cursor_と_プロット__物語__-_Wikipedia_🔊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4608512" cy="290267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907704" y="2852936"/>
            <a:ext cx="5040560" cy="129614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四角形吹き出し 9"/>
          <p:cNvSpPr/>
          <p:nvPr/>
        </p:nvSpPr>
        <p:spPr bwMode="auto">
          <a:xfrm>
            <a:off x="7284720" y="2870200"/>
            <a:ext cx="1535752" cy="1206872"/>
          </a:xfrm>
          <a:prstGeom prst="wedgeRectCallout">
            <a:avLst>
              <a:gd name="adj1" fmla="val -70450"/>
              <a:gd name="adj2" fmla="val 2518"/>
            </a:avLst>
          </a:prstGeom>
          <a:solidFill>
            <a:srgbClr val="0000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</a:rPr>
              <a:t>下書き（</a:t>
            </a:r>
            <a:r>
              <a:rPr lang="en-US" altLang="ja-JP" dirty="0" smtClean="0">
                <a:solidFill>
                  <a:srgbClr val="FFFFFF"/>
                </a:solidFill>
              </a:rPr>
              <a:t>PLOT</a:t>
            </a:r>
            <a:r>
              <a:rPr lang="ja-JP" altLang="en-US" dirty="0" smtClean="0">
                <a:solidFill>
                  <a:srgbClr val="FFFFFF"/>
                </a:solidFill>
              </a:rPr>
              <a:t>）で、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r>
              <a:rPr lang="ja-JP" altLang="en-US" dirty="0" smtClean="0">
                <a:solidFill>
                  <a:srgbClr val="FFFFFF"/>
                </a:solidFill>
              </a:rPr>
              <a:t>大枠を決める</a:t>
            </a:r>
            <a:endParaRPr lang="ja-JP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まずは下書きをしよう！</a:t>
            </a:r>
          </a:p>
          <a:p>
            <a:pPr marL="0" indent="0">
              <a:buNone/>
            </a:pPr>
            <a:r>
              <a:rPr kumimoji="1" lang="ja-JP" altLang="en-US" b="1" dirty="0" smtClean="0"/>
              <a:t>下書きで書けない</a:t>
            </a:r>
            <a:r>
              <a:rPr kumimoji="1" lang="ja-JP" altLang="en-US" dirty="0" smtClean="0"/>
              <a:t>ことは</a:t>
            </a:r>
            <a:r>
              <a:rPr kumimoji="1" lang="ja-JP" altLang="en-US" b="1" u="sng" dirty="0" smtClean="0">
                <a:solidFill>
                  <a:srgbClr val="FF0000"/>
                </a:solidFill>
              </a:rPr>
              <a:t>資料化できない</a:t>
            </a:r>
            <a:r>
              <a:rPr kumimoji="1" lang="ja-JP" altLang="en-US" dirty="0" smtClean="0"/>
              <a:t>。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引用</a:t>
            </a:r>
            <a:r>
              <a:rPr kumimoji="1" lang="en-US" altLang="ja-JP" sz="1200" dirty="0" smtClean="0"/>
              <a:t> Wikipedia </a:t>
            </a:r>
            <a:r>
              <a:rPr kumimoji="1" lang="ja-JP" altLang="en-US" sz="1200" dirty="0" smtClean="0"/>
              <a:t>プロット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物語</a:t>
            </a:r>
            <a:r>
              <a:rPr kumimoji="1" lang="en-US" altLang="ja-JP" sz="1200" dirty="0" smtClean="0"/>
              <a:t>)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mr-IN" altLang="ja-JP" sz="1200" dirty="0" smtClean="0">
                <a:hlinkClick r:id="rId2"/>
              </a:rPr>
              <a:t>https://ja.wikipedia.org/wiki/%E3%83%97%E3%83%AD%E3%83%83%E3%83%88_(%E7%89%A9%E8%AA%9E</a:t>
            </a:r>
            <a:r>
              <a:rPr kumimoji="1" lang="mr-IN" altLang="ja-JP" sz="1200" dirty="0" smtClean="0"/>
              <a:t>)</a:t>
            </a:r>
            <a:endParaRPr kumimoji="1" lang="en-US" altLang="ja-JP" sz="1200" dirty="0" smtClean="0"/>
          </a:p>
          <a:p>
            <a:pPr marL="0" indent="0">
              <a:buNone/>
            </a:pPr>
            <a:endParaRPr kumimoji="1" lang="ja-JP" altLang="en-US" sz="1200" dirty="0" smtClean="0"/>
          </a:p>
        </p:txBody>
      </p:sp>
      <p:pic>
        <p:nvPicPr>
          <p:cNvPr id="8" name="図 7" descr="Cursor_と_プロット__物語__-_Wikipedia_🔊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4608512" cy="2902675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907704" y="2852936"/>
            <a:ext cx="5040560" cy="129614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四角形吹き出し 9"/>
          <p:cNvSpPr/>
          <p:nvPr/>
        </p:nvSpPr>
        <p:spPr bwMode="auto">
          <a:xfrm>
            <a:off x="7284720" y="2870200"/>
            <a:ext cx="1535752" cy="1206872"/>
          </a:xfrm>
          <a:prstGeom prst="wedgeRectCallout">
            <a:avLst>
              <a:gd name="adj1" fmla="val -70450"/>
              <a:gd name="adj2" fmla="val 2518"/>
            </a:avLst>
          </a:prstGeom>
          <a:solidFill>
            <a:srgbClr val="0000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</a:rPr>
              <a:t>下書き（</a:t>
            </a:r>
            <a:r>
              <a:rPr lang="en-US" altLang="ja-JP" dirty="0" smtClean="0">
                <a:solidFill>
                  <a:srgbClr val="FFFFFF"/>
                </a:solidFill>
              </a:rPr>
              <a:t>PLOT</a:t>
            </a:r>
            <a:r>
              <a:rPr lang="ja-JP" altLang="en-US" dirty="0" smtClean="0">
                <a:solidFill>
                  <a:srgbClr val="FFFFFF"/>
                </a:solidFill>
              </a:rPr>
              <a:t>）で、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r>
              <a:rPr lang="ja-JP" altLang="en-US" dirty="0" smtClean="0">
                <a:solidFill>
                  <a:srgbClr val="FFFFFF"/>
                </a:solidFill>
              </a:rPr>
              <a:t>大枠を決める</a:t>
            </a: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67544" y="2564904"/>
            <a:ext cx="8064896" cy="1763173"/>
          </a:xfrm>
          <a:prstGeom prst="rect">
            <a:avLst/>
          </a:prstGeom>
          <a:solidFill>
            <a:srgbClr val="0000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/>
            <a:r>
              <a:rPr lang="ja-JP" altLang="en-US" sz="32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まずは「</a:t>
            </a:r>
            <a:r>
              <a:rPr lang="ja-JP" altLang="en-US" sz="3200" dirty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手を止めない</a:t>
            </a:r>
            <a:r>
              <a:rPr lang="ja-JP" altLang="en-US" sz="32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」で書ききって！</a:t>
            </a:r>
          </a:p>
          <a:p>
            <a:pPr algn="ctr"/>
            <a:r>
              <a:rPr lang="ja-JP" altLang="en-US" sz="3200" dirty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構成は後から。</a:t>
            </a:r>
          </a:p>
        </p:txBody>
      </p:sp>
    </p:spTree>
    <p:extLst>
      <p:ext uri="{BB962C8B-B14F-4D97-AF65-F5344CB8AC3E}">
        <p14:creationId xmlns:p14="http://schemas.microsoft.com/office/powerpoint/2010/main" val="422272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725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４．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起承転結なくして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注目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なし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あくびの出るプレゼンは「ストーリー」がない。</a:t>
            </a:r>
          </a:p>
          <a:p>
            <a:pPr marL="0" indent="0">
              <a:buNone/>
            </a:pPr>
            <a:r>
              <a:rPr kumimoji="1" lang="ja-JP" altLang="en-US" dirty="0" smtClean="0"/>
              <a:t>ビジネス資料の</a:t>
            </a:r>
            <a:r>
              <a:rPr kumimoji="1" lang="ja-JP" altLang="en-US" b="1" dirty="0">
                <a:solidFill>
                  <a:srgbClr val="FF0000"/>
                </a:solidFill>
              </a:rPr>
              <a:t>起承転結</a:t>
            </a:r>
            <a:r>
              <a:rPr kumimoji="1" lang="ja-JP" altLang="en-US" dirty="0"/>
              <a:t>を覚えよう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下書きから起承転結で再構築！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5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４．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起承転結なくして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注目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なし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28455"/>
              </p:ext>
            </p:extLst>
          </p:nvPr>
        </p:nvGraphicFramePr>
        <p:xfrm>
          <a:off x="395536" y="1988839"/>
          <a:ext cx="8280920" cy="42672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150128"/>
                <a:gridCol w="7130792"/>
              </a:tblGrid>
              <a:tr h="850776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起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前提</a:t>
                      </a:r>
                      <a:endParaRPr kumimoji="1" lang="en-US" altLang="ja-JP" sz="3200" dirty="0" smtClean="0">
                        <a:ea typeface="メイリオ"/>
                      </a:endParaRPr>
                    </a:p>
                    <a:p>
                      <a:r>
                        <a:rPr kumimoji="1" lang="en-US" altLang="ja-JP" sz="3200" dirty="0" smtClean="0">
                          <a:ea typeface="メイリオ"/>
                        </a:rPr>
                        <a:t>(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問題</a:t>
                      </a:r>
                      <a:r>
                        <a:rPr kumimoji="1" lang="en-US" altLang="ja-JP" sz="3200" b="1" dirty="0" smtClean="0">
                          <a:ea typeface="メイリオ"/>
                        </a:rPr>
                        <a:t> 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/ 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背景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)</a:t>
                      </a:r>
                      <a:endParaRPr kumimoji="1" lang="ja-JP" altLang="en-US" sz="32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承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自分が関わる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きっかけ</a:t>
                      </a:r>
                      <a:endParaRPr kumimoji="1" lang="en-US" altLang="ja-JP" sz="3200" b="1" dirty="0" smtClean="0">
                        <a:ea typeface="メイリオ"/>
                      </a:endParaRPr>
                    </a:p>
                    <a:p>
                      <a:r>
                        <a:rPr kumimoji="1" lang="en-US" altLang="ja-JP" sz="3200" dirty="0" smtClean="0">
                          <a:ea typeface="メイリオ"/>
                        </a:rPr>
                        <a:t>(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想い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 / [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実は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受け身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だった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]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でも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OK)</a:t>
                      </a:r>
                      <a:endParaRPr kumimoji="1" lang="ja-JP" altLang="en-US" sz="32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転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やったこと</a:t>
                      </a:r>
                      <a:r>
                        <a:rPr kumimoji="1" lang="en-US" altLang="ja-JP" sz="3200" baseline="0" dirty="0" smtClean="0">
                          <a:ea typeface="メイリオ"/>
                        </a:rPr>
                        <a:t> / 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結果</a:t>
                      </a:r>
                      <a:endParaRPr kumimoji="1" lang="en-US" altLang="ja-JP" sz="3200" b="1" dirty="0" smtClean="0">
                        <a:ea typeface="メイリオ"/>
                      </a:endParaRPr>
                    </a:p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　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※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ここは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複数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あっていい</a:t>
                      </a:r>
                      <a:endParaRPr kumimoji="1" lang="ja-JP" altLang="en-US" sz="32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結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総論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 / 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まとめ</a:t>
                      </a:r>
                      <a:endParaRPr kumimoji="1" lang="en-US" altLang="ja-JP" sz="3200" b="1" dirty="0" smtClean="0">
                        <a:ea typeface="メイリオ"/>
                      </a:endParaRPr>
                    </a:p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　</a:t>
                      </a:r>
                      <a:r>
                        <a:rPr kumimoji="1" lang="en-US" altLang="ja-JP" sz="3200" dirty="0" smtClean="0">
                          <a:ea typeface="メイリオ"/>
                        </a:rPr>
                        <a:t>※</a:t>
                      </a:r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問題は解決したか？？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  <a:ea typeface="メイリオ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7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４．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起承転結なくして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注目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なし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085"/>
              </p:ext>
            </p:extLst>
          </p:nvPr>
        </p:nvGraphicFramePr>
        <p:xfrm>
          <a:off x="395536" y="1988839"/>
          <a:ext cx="8280920" cy="438912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150128"/>
                <a:gridCol w="7130792"/>
              </a:tblGrid>
              <a:tr h="850776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起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1" dirty="0" smtClean="0">
                          <a:ea typeface="メイリオ"/>
                        </a:rPr>
                        <a:t> VP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勝畑さんから「これではダメ」</a:t>
                      </a:r>
                      <a:endParaRPr kumimoji="1" lang="en-US" altLang="ja-JP" sz="3200" dirty="0" smtClean="0">
                        <a:ea typeface="メイリオ"/>
                      </a:endParaRPr>
                    </a:p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「</a:t>
                      </a:r>
                      <a:r>
                        <a:rPr kumimoji="1" lang="ja-JP" altLang="en-US" sz="3200" b="1" dirty="0" smtClean="0">
                          <a:ea typeface="メイリオ"/>
                        </a:rPr>
                        <a:t>ダメ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だ状態」</a:t>
                      </a:r>
                      <a:endParaRPr kumimoji="1" lang="ja-JP" altLang="en-US" sz="32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承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前田が</a:t>
                      </a:r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JOIN</a:t>
                      </a:r>
                      <a:r>
                        <a:rPr kumimoji="1" lang="ja-JP" altLang="en-US" sz="3200" dirty="0" smtClean="0">
                          <a:ea typeface="メイリオ"/>
                        </a:rPr>
                        <a:t>！</a:t>
                      </a:r>
                      <a:endParaRPr kumimoji="1" lang="en-US" altLang="ja-JP" sz="3200" dirty="0" smtClean="0">
                        <a:ea typeface="メイリオ"/>
                      </a:endParaRPr>
                    </a:p>
                    <a:p>
                      <a:r>
                        <a:rPr kumimoji="1" lang="ja-JP" altLang="en-US" sz="3200" dirty="0" smtClean="0">
                          <a:ea typeface="メイリオ"/>
                        </a:rPr>
                        <a:t>「勝畑さんいいねプロジェクト」始動</a:t>
                      </a:r>
                      <a:endParaRPr kumimoji="1" lang="ja-JP" altLang="en-US" sz="32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ea typeface="游教科書体 ボールド"/>
                        </a:rPr>
                        <a:t>転</a:t>
                      </a:r>
                      <a:endParaRPr kumimoji="1" lang="ja-JP" altLang="en-US" sz="4400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ea typeface="メイリオ"/>
                        </a:rPr>
                        <a:t>・状況再現　　　　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←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　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成功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(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再現率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25%UP)</a:t>
                      </a:r>
                    </a:p>
                    <a:p>
                      <a:r>
                        <a:rPr kumimoji="1" lang="ja-JP" altLang="en-US" sz="2400" dirty="0" smtClean="0">
                          <a:ea typeface="メイリオ"/>
                        </a:rPr>
                        <a:t>・藤原集中問題　　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←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　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成功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(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メンバー分散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)</a:t>
                      </a:r>
                    </a:p>
                    <a:p>
                      <a:r>
                        <a:rPr kumimoji="1" lang="ja-JP" altLang="en-US" sz="2400" dirty="0" smtClean="0">
                          <a:ea typeface="メイリオ"/>
                        </a:rPr>
                        <a:t>・チームマインド　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←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　</a:t>
                      </a:r>
                      <a:r>
                        <a:rPr kumimoji="1" lang="ja-JP" altLang="en-US" sz="2400" b="1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成功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(</a:t>
                      </a:r>
                      <a:r>
                        <a:rPr kumimoji="1" lang="ja-JP" altLang="en-US" sz="2400" dirty="0" smtClean="0">
                          <a:ea typeface="メイリオ"/>
                        </a:rPr>
                        <a:t>マインドチェンジ</a:t>
                      </a:r>
                      <a:r>
                        <a:rPr kumimoji="1" lang="en-US" altLang="ja-JP" sz="2400" dirty="0" smtClean="0">
                          <a:ea typeface="メイリオ"/>
                        </a:rPr>
                        <a:t>)</a:t>
                      </a:r>
                      <a:endParaRPr kumimoji="1" lang="ja-JP" altLang="en-US" sz="2400" dirty="0">
                        <a:ea typeface="メイリオ"/>
                      </a:endParaRPr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1" lang="ja-JP" altLang="en-US" sz="4400" u="none" dirty="0" smtClean="0">
                          <a:ea typeface="游教科書体 ボールド"/>
                        </a:rPr>
                        <a:t>結</a:t>
                      </a:r>
                      <a:endParaRPr kumimoji="1" lang="ja-JP" altLang="en-US" sz="4400" u="none" dirty="0">
                        <a:ea typeface="游教科書体 ボールド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u="none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「</a:t>
                      </a:r>
                      <a:r>
                        <a:rPr kumimoji="1" lang="en-US" altLang="ja-JP" sz="3200" b="1" u="none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VP</a:t>
                      </a:r>
                      <a:r>
                        <a:rPr kumimoji="1" lang="ja-JP" altLang="en-US" sz="3200" b="1" u="none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勝畑さんいいね」をもらう</a:t>
                      </a:r>
                      <a:endParaRPr kumimoji="1" lang="en-US" altLang="ja-JP" sz="3200" b="1" u="none" dirty="0" smtClean="0">
                        <a:solidFill>
                          <a:srgbClr val="FF0000"/>
                        </a:solidFill>
                        <a:ea typeface="メイリオ"/>
                      </a:endParaRPr>
                    </a:p>
                    <a:p>
                      <a:r>
                        <a:rPr kumimoji="1" lang="ja-JP" altLang="en-US" sz="3200" b="1" u="none" dirty="0" smtClean="0">
                          <a:solidFill>
                            <a:srgbClr val="000000"/>
                          </a:solidFill>
                          <a:ea typeface="メイリオ"/>
                        </a:rPr>
                        <a:t>「</a:t>
                      </a:r>
                      <a:r>
                        <a:rPr kumimoji="1" lang="ja-JP" altLang="en-US" sz="3200" b="1" u="none" dirty="0" smtClean="0">
                          <a:solidFill>
                            <a:srgbClr val="FF0000"/>
                          </a:solidFill>
                          <a:ea typeface="メイリオ"/>
                        </a:rPr>
                        <a:t>いいね</a:t>
                      </a:r>
                      <a:r>
                        <a:rPr kumimoji="1" lang="ja-JP" altLang="en-US" sz="3200" b="0" u="none" dirty="0" smtClean="0">
                          <a:solidFill>
                            <a:schemeClr val="tx1"/>
                          </a:solidFill>
                          <a:ea typeface="メイリオ"/>
                        </a:rPr>
                        <a:t>状態！</a:t>
                      </a:r>
                      <a:r>
                        <a:rPr kumimoji="1" lang="ja-JP" altLang="en-US" sz="3200" b="1" u="none" dirty="0" smtClean="0">
                          <a:solidFill>
                            <a:schemeClr val="tx1"/>
                          </a:solidFill>
                          <a:ea typeface="メイリオ"/>
                        </a:rPr>
                        <a:t>」</a:t>
                      </a:r>
                      <a:endParaRPr kumimoji="1" lang="ja-JP" altLang="en-US" sz="3200" b="1" u="none" dirty="0">
                        <a:solidFill>
                          <a:schemeClr val="tx1"/>
                        </a:solidFill>
                        <a:ea typeface="メイリオ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36512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 smtClean="0"/>
              <a:t>例）前田の</a:t>
            </a:r>
            <a:r>
              <a:rPr kumimoji="1" lang="en-US" altLang="ja-JP" sz="2400" dirty="0" smtClean="0"/>
              <a:t>Ver1612</a:t>
            </a:r>
            <a:r>
              <a:rPr kumimoji="1" lang="ja-JP" altLang="en-US" sz="2400" dirty="0" smtClean="0"/>
              <a:t>成果発表会の資料より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1209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7184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調べろ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/>
              <a:t>１．</a:t>
            </a:r>
            <a:r>
              <a:rPr kumimoji="1" lang="en-US" altLang="ja-JP" b="1" u="sng" dirty="0"/>
              <a:t>Free</a:t>
            </a:r>
            <a:r>
              <a:rPr kumimoji="1" lang="ja-JP" altLang="en-US" b="1" u="sng" dirty="0"/>
              <a:t>のテンプレート</a:t>
            </a:r>
            <a:r>
              <a:rPr kumimoji="1" lang="ja-JP" altLang="en-US" b="1" u="sng" dirty="0" smtClean="0"/>
              <a:t>を使え！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この資料も以下の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から取得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sz="1800" dirty="0">
                <a:hlinkClick r:id="rId2"/>
              </a:rPr>
              <a:t>http://www.free-power-point-templates.com</a:t>
            </a:r>
            <a:r>
              <a:rPr kumimoji="1" lang="en-US" altLang="ja-JP" sz="1800" dirty="0" smtClean="0">
                <a:hlinkClick r:id="rId2"/>
              </a:rPr>
              <a:t>/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巷にはおしゃれなテンプレが溢れている。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ちょっとした時に探せ！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1909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　　前回の発表を終えて・・・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それは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sz="4400" b="1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技術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"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で解決できる！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9457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調べろ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２</a:t>
            </a:r>
            <a:r>
              <a:rPr kumimoji="1" lang="ja-JP" altLang="en-US" b="1" u="sng" dirty="0"/>
              <a:t>．フリーのイラスト・アイコン</a:t>
            </a:r>
            <a:r>
              <a:rPr kumimoji="1" lang="ja-JP" altLang="en-US" b="1" u="sng" dirty="0" smtClean="0"/>
              <a:t>を</a:t>
            </a:r>
            <a:r>
              <a:rPr kumimoji="1" lang="en-US" altLang="ja-JP" b="1" u="sng" dirty="0" smtClean="0"/>
              <a:t>”Check”</a:t>
            </a:r>
            <a:r>
              <a:rPr kumimoji="1" lang="ja-JP" altLang="en-US" b="1" u="sng" dirty="0" smtClean="0"/>
              <a:t>！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例えばここなんて使いやすい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1800" dirty="0" smtClean="0">
                <a:hlinkClick r:id="rId2"/>
              </a:rPr>
              <a:t>http</a:t>
            </a:r>
            <a:r>
              <a:rPr kumimoji="1" lang="en-US" altLang="ja-JP" sz="1800" dirty="0">
                <a:hlinkClick r:id="rId2"/>
              </a:rPr>
              <a:t>://www.irasutoya.com</a:t>
            </a:r>
            <a:r>
              <a:rPr kumimoji="1" lang="en-US" altLang="ja-JP" sz="1800" dirty="0" smtClean="0">
                <a:hlinkClick r:id="rId2"/>
              </a:rPr>
              <a:t>/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/>
              <a:t>※</a:t>
            </a:r>
            <a:r>
              <a:rPr kumimoji="1" lang="ja-JP" altLang="en-US" sz="1800" dirty="0"/>
              <a:t>著作権はチェックして</a:t>
            </a:r>
            <a:r>
              <a:rPr kumimoji="1" lang="ja-JP" altLang="en-US" sz="1800" dirty="0" smtClean="0"/>
              <a:t>ね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</p:txBody>
      </p:sp>
      <p:pic>
        <p:nvPicPr>
          <p:cNvPr id="5" name="図 4" descr="Cursor_と_会社___かわいいフリー素材集_いらすとや_🔊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68960"/>
            <a:ext cx="9017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を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調べろ</a:t>
            </a:r>
            <a:r>
              <a:rPr lang="ja-JP" altLang="en-US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３</a:t>
            </a:r>
            <a:r>
              <a:rPr kumimoji="1" lang="ja-JP" altLang="en-US" b="1" u="sng" dirty="0"/>
              <a:t>．文字の</a:t>
            </a:r>
            <a:r>
              <a:rPr kumimoji="1" lang="en-US" altLang="ja-JP" b="1" u="sng" dirty="0"/>
              <a:t>"</a:t>
            </a:r>
            <a:r>
              <a:rPr kumimoji="1" lang="ja-JP" altLang="en-US" b="1" u="sng" dirty="0"/>
              <a:t>定番</a:t>
            </a:r>
            <a:r>
              <a:rPr kumimoji="1" lang="en-US" altLang="ja-JP" b="1" u="sng" dirty="0"/>
              <a:t>"</a:t>
            </a:r>
            <a:r>
              <a:rPr kumimoji="1" lang="ja-JP" altLang="en-US" b="1" u="sng" dirty="0"/>
              <a:t>を知れ</a:t>
            </a:r>
          </a:p>
          <a:p>
            <a:pPr marL="0" indent="0">
              <a:buNone/>
            </a:pPr>
            <a:r>
              <a:rPr kumimoji="1" lang="ja-JP" altLang="en-US" dirty="0" smtClean="0"/>
              <a:t>・フォントは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メイリオ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b="1" dirty="0" smtClean="0"/>
              <a:t>数字は大きく</a:t>
            </a:r>
            <a:r>
              <a:rPr kumimoji="1" lang="en-US" altLang="ja-JP" dirty="0" smtClean="0"/>
              <a:t> / </a:t>
            </a:r>
            <a:r>
              <a:rPr kumimoji="1" lang="ja-JP" altLang="en-US" dirty="0" smtClean="0"/>
              <a:t>単位</a:t>
            </a:r>
            <a:r>
              <a:rPr kumimoji="1" lang="ja-JP" altLang="en-US" dirty="0"/>
              <a:t>は小さく</a:t>
            </a:r>
          </a:p>
          <a:p>
            <a:pPr marL="0" indent="0">
              <a:buNone/>
            </a:pPr>
            <a:r>
              <a:rPr kumimoji="1" lang="ja-JP" altLang="en-US" dirty="0" smtClean="0"/>
              <a:t>・色</a:t>
            </a:r>
            <a:r>
              <a:rPr kumimoji="1" lang="ja-JP" altLang="en-US" dirty="0"/>
              <a:t>は４色</a:t>
            </a:r>
            <a:r>
              <a:rPr kumimoji="1" lang="ja-JP" altLang="en-US" dirty="0" smtClean="0"/>
              <a:t>。　</a:t>
            </a:r>
            <a:r>
              <a:rPr kumimoji="1" lang="ja-JP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背景</a:t>
            </a:r>
            <a:r>
              <a:rPr kumimoji="1" lang="en-US" altLang="ja-JP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kumimoji="1" lang="en-US" altLang="ja-JP" dirty="0" smtClean="0"/>
              <a:t>/ </a:t>
            </a:r>
            <a:r>
              <a:rPr kumimoji="1" lang="ja-JP" altLang="en-US" dirty="0" smtClean="0"/>
              <a:t>文字</a:t>
            </a:r>
            <a:r>
              <a:rPr kumimoji="1" lang="en-US" altLang="ja-JP" dirty="0" smtClean="0"/>
              <a:t> / </a:t>
            </a:r>
            <a:r>
              <a:rPr kumimoji="1" lang="ja-JP" altLang="en-US" dirty="0" smtClean="0">
                <a:solidFill>
                  <a:srgbClr val="000099"/>
                </a:solidFill>
              </a:rPr>
              <a:t>メイン</a:t>
            </a:r>
            <a:r>
              <a:rPr kumimoji="1" lang="en-US" altLang="ja-JP" dirty="0" smtClean="0">
                <a:solidFill>
                  <a:srgbClr val="000099"/>
                </a:solidFill>
              </a:rPr>
              <a:t> </a:t>
            </a:r>
            <a:r>
              <a:rPr kumimoji="1" lang="en-US" altLang="ja-JP" dirty="0" smtClean="0"/>
              <a:t>/ </a:t>
            </a:r>
            <a:r>
              <a:rPr kumimoji="1" lang="ja-JP" altLang="en-US" dirty="0" smtClean="0">
                <a:solidFill>
                  <a:srgbClr val="FF0000"/>
                </a:solidFill>
              </a:rPr>
              <a:t>強調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このサイトはほんとに参考になる！</a:t>
            </a:r>
            <a:r>
              <a:rPr kumimoji="1" lang="en-US" altLang="ja-JP" dirty="0" smtClean="0"/>
              <a:t>Check it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伝わるデザイン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sz="1800" dirty="0">
                <a:hlinkClick r:id="rId2"/>
              </a:rPr>
              <a:t>http://tsutawarudesign.web.fc2.com/kakkoyoku1.</a:t>
            </a:r>
            <a:r>
              <a:rPr kumimoji="1" lang="en-US" altLang="ja-JP" sz="1800" dirty="0" smtClean="0">
                <a:hlinkClick r:id="rId2"/>
              </a:rPr>
              <a:t>html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074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1748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700808"/>
            <a:ext cx="8856984" cy="4752528"/>
          </a:xfrm>
          <a:gradFill flip="none" rotWithShape="1">
            <a:gsLst>
              <a:gs pos="0">
                <a:srgbClr val="000099"/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ja-JP" altLang="en-US" b="1" dirty="0">
                <a:solidFill>
                  <a:srgbClr val="FF0000"/>
                </a:solidFill>
              </a:rPr>
              <a:t>人に何かを伝える</a:t>
            </a:r>
            <a:r>
              <a:rPr kumimoji="1" lang="ja-JP" altLang="en-US" dirty="0"/>
              <a:t>ことが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できない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人と仕事</a:t>
            </a:r>
            <a:r>
              <a:rPr kumimoji="1" lang="ja-JP" altLang="en-US" dirty="0"/>
              <a:t>はできない。</a:t>
            </a:r>
          </a:p>
          <a:p>
            <a:pPr marL="0" indent="0" algn="ctr">
              <a:buNone/>
            </a:pPr>
            <a:r>
              <a:rPr kumimoji="1" lang="ja-JP" altLang="en-US" dirty="0"/>
              <a:t>人は</a:t>
            </a:r>
            <a:r>
              <a:rPr kumimoji="1" lang="ja-JP" altLang="en-US" dirty="0">
                <a:solidFill>
                  <a:srgbClr val="FF0000"/>
                </a:solidFill>
              </a:rPr>
              <a:t>理解できない</a:t>
            </a:r>
            <a:r>
              <a:rPr kumimoji="1" lang="ja-JP" altLang="en-US" dirty="0"/>
              <a:t>ことは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当然</a:t>
            </a:r>
            <a:r>
              <a:rPr kumimoji="1" lang="ja-JP" altLang="en-US" b="1" u="sng" dirty="0">
                <a:solidFill>
                  <a:srgbClr val="FF0000"/>
                </a:solidFill>
              </a:rPr>
              <a:t>行動できない</a:t>
            </a:r>
            <a:r>
              <a:rPr kumimoji="1" lang="ja-JP" altLang="en-US" dirty="0"/>
              <a:t>のだ。</a:t>
            </a:r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人</a:t>
            </a:r>
            <a:r>
              <a:rPr kumimoji="1" lang="ja-JP" altLang="en-US" dirty="0"/>
              <a:t>を動かすためには資料は効率的。</a:t>
            </a:r>
          </a:p>
          <a:p>
            <a:pPr marL="0" indent="0" algn="ctr">
              <a:buNone/>
            </a:pPr>
            <a:r>
              <a:rPr kumimoji="1" lang="ja-JP" altLang="en-US" b="1" dirty="0">
                <a:solidFill>
                  <a:srgbClr val="FF0000"/>
                </a:solidFill>
              </a:rPr>
              <a:t>資料作成</a:t>
            </a:r>
            <a:r>
              <a:rPr kumimoji="1" lang="ja-JP" altLang="en-US" dirty="0"/>
              <a:t>であなたの</a:t>
            </a:r>
            <a:r>
              <a:rPr kumimoji="1" lang="ja-JP" altLang="en-US" b="1" u="sng" dirty="0">
                <a:solidFill>
                  <a:srgbClr val="FF0000"/>
                </a:solidFill>
              </a:rPr>
              <a:t>仲間を増やす</a:t>
            </a:r>
            <a:r>
              <a:rPr kumimoji="1" lang="ja-JP" altLang="en-US" dirty="0"/>
              <a:t>んだ！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412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4869160"/>
            <a:ext cx="9144000" cy="1584176"/>
          </a:xfrm>
          <a:gradFill flip="none" rotWithShape="1">
            <a:gsLst>
              <a:gs pos="22000">
                <a:srgbClr val="000099"/>
              </a:gs>
              <a:gs pos="100000">
                <a:srgbClr val="FFFFFF"/>
              </a:gs>
            </a:gsLst>
            <a:lin ang="0" scaled="1"/>
            <a:tileRect/>
          </a:gra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ja-JP" altLang="en-US" sz="4800" b="1" dirty="0">
                <a:solidFill>
                  <a:schemeClr val="bg1"/>
                </a:solidFill>
              </a:rPr>
              <a:t>人より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早く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“</a:t>
            </a:r>
            <a:r>
              <a:rPr kumimoji="1" lang="ja-JP" altLang="en-US" sz="4800" b="1" u="sng" dirty="0" smtClean="0">
                <a:solidFill>
                  <a:srgbClr val="FF0000"/>
                </a:solidFill>
              </a:rPr>
              <a:t>技術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”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を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身に着けろ！</a:t>
            </a:r>
          </a:p>
          <a:p>
            <a:pPr marL="0" indent="0" algn="ctr">
              <a:buNone/>
            </a:pPr>
            <a:r>
              <a:rPr kumimoji="1" lang="ja-JP" altLang="en-US" sz="4800" b="1" smtClean="0">
                <a:solidFill>
                  <a:schemeClr val="bg1"/>
                </a:solidFill>
              </a:rPr>
              <a:t>資料は</a:t>
            </a:r>
            <a:r>
              <a:rPr kumimoji="1" lang="en-US" altLang="ja-JP" sz="4800" b="1" smtClean="0">
                <a:solidFill>
                  <a:schemeClr val="bg1"/>
                </a:solidFill>
              </a:rPr>
              <a:t>“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品質向上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”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を作る！</a:t>
            </a:r>
            <a:endParaRPr kumimoji="1" lang="en-US" altLang="ja-JP" sz="4800" dirty="0" smtClean="0">
              <a:solidFill>
                <a:schemeClr val="bg1"/>
              </a:solidFill>
            </a:endParaRPr>
          </a:p>
        </p:txBody>
      </p:sp>
      <p:pic>
        <p:nvPicPr>
          <p:cNvPr id="5" name="図 4" descr="Cursor_と_PowerPoint_スライド_ショー_-__makePresentationDocQuickly_ForPDF__pptx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99392"/>
            <a:ext cx="9577064" cy="49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  <a:latin typeface="メイリオ"/>
                <a:ea typeface="メイリオ"/>
              </a:rPr>
              <a:t>ちなみに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この資料の作成時間　</a:t>
            </a:r>
            <a:r>
              <a:rPr lang="ja-JP" altLang="en-US" sz="4000" b="1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１</a:t>
            </a:r>
            <a:r>
              <a:rPr lang="ja-JP" altLang="en-US" b="1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時間</a:t>
            </a:r>
            <a:r>
              <a:rPr lang="ja-JP" altLang="en-US" sz="4000" b="1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３０</a:t>
            </a:r>
            <a:r>
              <a:rPr lang="ja-JP" altLang="en-US" b="1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分</a:t>
            </a:r>
            <a:endParaRPr lang="en-US" altLang="ja-JP" b="1" u="sng" dirty="0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ja-JP" altLang="ja-JP" dirty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・下書き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        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4000" dirty="0" smtClean="0">
                <a:latin typeface="メイリオ"/>
                <a:ea typeface="メイリオ"/>
                <a:cs typeface="メイリオ"/>
              </a:rPr>
              <a:t>３０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分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ja-JP" altLang="ja-JP" dirty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・参考資料探し　</a:t>
            </a:r>
            <a:r>
              <a:rPr lang="ja-JP" altLang="en-US" sz="4000" dirty="0" smtClean="0">
                <a:latin typeface="メイリオ"/>
                <a:ea typeface="メイリオ"/>
                <a:cs typeface="メイリオ"/>
              </a:rPr>
              <a:t>３０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分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lang="ja-JP" altLang="ja-JP" dirty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・スライド</a:t>
            </a:r>
            <a:r>
              <a:rPr lang="en-US" altLang="ja-JP" smtClean="0">
                <a:latin typeface="メイリオ"/>
                <a:ea typeface="メイリオ"/>
                <a:cs typeface="メイリオ"/>
              </a:rPr>
              <a:t>     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lang="ja-JP" altLang="en-US" sz="4000" dirty="0" smtClean="0">
                <a:latin typeface="メイリオ"/>
                <a:ea typeface="メイリオ"/>
                <a:cs typeface="メイリオ"/>
              </a:rPr>
              <a:t>３０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分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117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FFFF"/>
                </a:solidFill>
                <a:latin typeface="メイリオ"/>
                <a:ea typeface="メイリオ"/>
              </a:rPr>
              <a:t>（終わり）</a:t>
            </a:r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73504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7992690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makePresentationDoc</a:t>
            </a:r>
            <a:r>
              <a:rPr lang="es-UY" sz="3600" b="1" dirty="0" smtClean="0">
                <a:solidFill>
                  <a:srgbClr val="FF0000"/>
                </a:solidFill>
              </a:rPr>
              <a:t>Quickly</a:t>
            </a:r>
            <a:r>
              <a:rPr lang="es-UY" sz="3600" b="1" dirty="0" smtClean="0">
                <a:solidFill>
                  <a:srgbClr val="1C1C1C"/>
                </a:solidFill>
              </a:rPr>
              <a:t/>
            </a:r>
            <a:br>
              <a:rPr lang="es-UY" sz="3600" b="1" dirty="0" smtClean="0">
                <a:solidFill>
                  <a:srgbClr val="1C1C1C"/>
                </a:solidFill>
              </a:rPr>
            </a:br>
            <a:r>
              <a:rPr lang="es-UY" sz="3600" b="1" dirty="0" smtClean="0">
                <a:solidFill>
                  <a:srgbClr val="1C1C1C"/>
                </a:solidFill>
              </a:rPr>
              <a:t>とっととプレゼン資料を作れるように！</a:t>
            </a:r>
            <a:endParaRPr lang="es-ES" altLang="ja-JP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552" y="4293096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ES" altLang="ja-JP" sz="2000" b="1" dirty="0" smtClean="0">
                <a:solidFill>
                  <a:srgbClr val="1C1C1C"/>
                </a:solidFill>
              </a:rPr>
              <a:t>2017/3/26 </a:t>
            </a:r>
            <a:r>
              <a:rPr lang="es-ES" altLang="ja-JP" sz="2000" b="1" dirty="0" err="1" smtClean="0">
                <a:solidFill>
                  <a:srgbClr val="1C1C1C"/>
                </a:solidFill>
              </a:rPr>
              <a:t>maeda_y</a:t>
            </a:r>
            <a:endParaRPr lang="es-ES" altLang="ja-JP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175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１．資料作成が苦手・・・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u="sng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b="1" u="sng" dirty="0" smtClean="0">
                <a:latin typeface="メイリオ"/>
                <a:ea typeface="メイリオ"/>
                <a:cs typeface="メイリオ"/>
              </a:rPr>
              <a:t>心の声</a:t>
            </a:r>
            <a:r>
              <a:rPr kumimoji="1" lang="en-US" altLang="ja-JP" b="1" u="sng" dirty="0" smtClean="0">
                <a:latin typeface="メイリオ"/>
                <a:ea typeface="メイリオ"/>
                <a:cs typeface="メイリオ"/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発表資料は作り慣れてなくて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時間が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・・・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全然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うまく作れない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・・・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作っても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わけがわからなく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なる・・・</a:t>
            </a:r>
          </a:p>
          <a:p>
            <a:pPr marL="0" indent="0">
              <a:buNone/>
            </a:pP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「人の資料に「わかりにくい」なんて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ケチつける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んじゃなかった」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4" name="図 3" descr="Cursor_と_表情___かわいいフリー素材集_いらすとや_🔊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725144"/>
            <a:ext cx="1323934" cy="1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１．資料作成が苦手・・・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u="sng" dirty="0" smtClean="0">
                <a:latin typeface="メイリオ"/>
                <a:ea typeface="メイリオ"/>
                <a:cs typeface="メイリオ"/>
              </a:rPr>
              <a:t>【</a:t>
            </a:r>
            <a:r>
              <a:rPr kumimoji="1" lang="ja-JP" altLang="en-US" b="1" u="sng" dirty="0" smtClean="0">
                <a:latin typeface="メイリオ"/>
                <a:ea typeface="メイリオ"/>
                <a:cs typeface="メイリオ"/>
              </a:rPr>
              <a:t>心の声</a:t>
            </a:r>
            <a:r>
              <a:rPr kumimoji="1" lang="en-US" altLang="ja-JP" b="1" u="sng" dirty="0" smtClean="0">
                <a:latin typeface="メイリオ"/>
                <a:ea typeface="メイリオ"/>
                <a:cs typeface="メイリオ"/>
              </a:rPr>
              <a:t>】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発表資料とか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作り慣れてない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・・・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全然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うまく作れない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・・・</a:t>
            </a: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作っても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わけがわからなく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なる・・・</a:t>
            </a:r>
          </a:p>
          <a:p>
            <a:pPr marL="0" indent="0">
              <a:buNone/>
            </a:pP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「人の資料に「わかりにくい」なんて</a:t>
            </a:r>
            <a:endParaRPr kumimoji="1"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　</a:t>
            </a:r>
            <a:r>
              <a:rPr kumimoji="1" lang="ja-JP" altLang="en-US" b="1" dirty="0" smtClean="0">
                <a:latin typeface="メイリオ"/>
                <a:ea typeface="メイリオ"/>
                <a:cs typeface="メイリオ"/>
              </a:rPr>
              <a:t>ケチつける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んじゃなかった」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467544" y="2564904"/>
            <a:ext cx="8064896" cy="1763173"/>
          </a:xfrm>
          <a:prstGeom prst="rect">
            <a:avLst/>
          </a:prstGeom>
          <a:solidFill>
            <a:srgbClr val="00005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/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それは資料の</a:t>
            </a:r>
            <a:r>
              <a:rPr lang="ja-JP" altLang="en-US" sz="3200" b="1" u="sng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作成技術</a:t>
            </a:r>
            <a:r>
              <a:rPr lang="ja-JP" altLang="en-US" sz="3200" dirty="0" smtClean="0">
                <a:solidFill>
                  <a:srgbClr val="FFFFFF"/>
                </a:solidFill>
                <a:latin typeface="メイリオ"/>
                <a:ea typeface="メイリオ"/>
                <a:cs typeface="メイリオ"/>
              </a:rPr>
              <a:t>を知らないだけ！</a:t>
            </a:r>
            <a:endParaRPr lang="ja-JP" altLang="en-US" sz="3200" dirty="0">
              <a:solidFill>
                <a:srgbClr val="FFFFFF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Cursor_と_表情___かわいいフリー素材集_いらすとや_🔊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725144"/>
            <a:ext cx="1323934" cy="14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5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FFFF"/>
                </a:solidFill>
                <a:latin typeface="メイリオ"/>
                <a:ea typeface="メイリオ"/>
              </a:rPr>
              <a:t>Agenda</a:t>
            </a:r>
            <a:endParaRPr lang="ja-JP" altLang="en-US" dirty="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１．資料作成が苦手・・・</a:t>
            </a: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２．ドラマっていきなり撮影始める？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３．下書き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7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割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４．起承転結なくして注目なし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５．世の中の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Tool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を調べろ！</a:t>
            </a:r>
          </a:p>
          <a:p>
            <a:pPr marL="0" indent="0">
              <a:buNone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６．まとめ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36804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２．ドラマって</a:t>
            </a:r>
            <a: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いきなり撮影始める？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ドラマは「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脚本</a:t>
            </a:r>
            <a:r>
              <a:rPr kumimoji="1" lang="ja-JP" altLang="en-US" dirty="0" smtClean="0"/>
              <a:t>」ありき！</a:t>
            </a:r>
          </a:p>
          <a:p>
            <a:pPr marL="0" indent="0">
              <a:buNone/>
            </a:pPr>
            <a:r>
              <a:rPr kumimoji="1" lang="ja-JP" altLang="en-US" dirty="0" smtClean="0"/>
              <a:t>我々のプレゼンもドラマと同じ！</a:t>
            </a:r>
            <a:endParaRPr kumimoji="1" lang="ja-JP" altLang="en-US" dirty="0"/>
          </a:p>
        </p:txBody>
      </p:sp>
      <p:pic>
        <p:nvPicPr>
          <p:cNvPr id="4" name="図 3" descr="Cursor_と_ドラマ　名作　１０１回目_-_Google_検索_🔊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37471"/>
            <a:ext cx="3463764" cy="2020529"/>
          </a:xfrm>
          <a:prstGeom prst="rect">
            <a:avLst/>
          </a:prstGeom>
        </p:spPr>
      </p:pic>
      <p:pic>
        <p:nvPicPr>
          <p:cNvPr id="5" name="図 4" descr="Cursor_と_ドラマ　名作　懐かしい_-_Google_検索_🔊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80928"/>
            <a:ext cx="2808312" cy="2007734"/>
          </a:xfrm>
          <a:prstGeom prst="rect">
            <a:avLst/>
          </a:prstGeom>
        </p:spPr>
      </p:pic>
      <p:pic>
        <p:nvPicPr>
          <p:cNvPr id="6" name="図 5" descr="Cursor_と_ドラマ　名作　懐かしい_-_Google_検索_🔊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64904"/>
            <a:ext cx="3674988" cy="2097432"/>
          </a:xfrm>
          <a:prstGeom prst="rect">
            <a:avLst/>
          </a:prstGeom>
        </p:spPr>
      </p:pic>
      <p:pic>
        <p:nvPicPr>
          <p:cNvPr id="7" name="図 6" descr="Cursor_と_ドラマ　名作　懐かしい　_-_Google_検索_🔊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152"/>
            <a:ext cx="2602880" cy="18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1034</Words>
  <Application>Microsoft Macintosh PowerPoint</Application>
  <PresentationFormat>画面に合わせる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Diseño predeterminado</vt:lpstr>
      <vt:lpstr>　　前回の発表を終えて・・・</vt:lpstr>
      <vt:lpstr>　　前回の発表を終えて・・・</vt:lpstr>
      <vt:lpstr>makePresentationDocQuickly とっととプレゼン資料を作れるように！</vt:lpstr>
      <vt:lpstr>Agenda</vt:lpstr>
      <vt:lpstr>Agenda</vt:lpstr>
      <vt:lpstr>１．資料作成が苦手・・・</vt:lpstr>
      <vt:lpstr>１．資料作成が苦手・・・</vt:lpstr>
      <vt:lpstr>Agenda</vt:lpstr>
      <vt:lpstr>２．ドラマって いきなり撮影始める？</vt:lpstr>
      <vt:lpstr>２．ドラマって いきなり撮影始める？</vt:lpstr>
      <vt:lpstr>Agenda</vt:lpstr>
      <vt:lpstr>３．下書き7割</vt:lpstr>
      <vt:lpstr>３．下書き7割</vt:lpstr>
      <vt:lpstr>Agenda</vt:lpstr>
      <vt:lpstr>４．起承転結なくして 注目なし</vt:lpstr>
      <vt:lpstr>４．起承転結なくして 注目なし</vt:lpstr>
      <vt:lpstr>４．起承転結なくして 注目なし</vt:lpstr>
      <vt:lpstr>Agenda</vt:lpstr>
      <vt:lpstr>５．世の中のToolを 調べろ！</vt:lpstr>
      <vt:lpstr>５．世の中のToolを 調べろ！</vt:lpstr>
      <vt:lpstr>５．世の中のToolを 調べろ！</vt:lpstr>
      <vt:lpstr>Agenda</vt:lpstr>
      <vt:lpstr>６．まとめ</vt:lpstr>
      <vt:lpstr>６．まとめ</vt:lpstr>
      <vt:lpstr>ちなみに</vt:lpstr>
      <vt:lpstr>（終わり）Agenda</vt:lpstr>
    </vt:vector>
  </TitlesOfParts>
  <Manager/>
  <Company>Toshiba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Mariajose</dc:creator>
  <cp:keywords/>
  <dc:description/>
  <cp:lastModifiedBy>前田 雄太</cp:lastModifiedBy>
  <cp:revision>739</cp:revision>
  <dcterms:created xsi:type="dcterms:W3CDTF">2010-05-23T14:28:12Z</dcterms:created>
  <dcterms:modified xsi:type="dcterms:W3CDTF">2017-03-26T15:56:27Z</dcterms:modified>
  <cp:category/>
</cp:coreProperties>
</file>