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0"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1234" y="149"/>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AC18C7-1A5B-45A0-A2F4-F4AE4E4B686B}"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79D3A-5ED1-40E9-8743-EC0404D3A109}" type="slidenum">
              <a:rPr lang="en-US" smtClean="0"/>
              <a:t>‹#›</a:t>
            </a:fld>
            <a:endParaRPr lang="en-US"/>
          </a:p>
        </p:txBody>
      </p:sp>
    </p:spTree>
    <p:extLst>
      <p:ext uri="{BB962C8B-B14F-4D97-AF65-F5344CB8AC3E}">
        <p14:creationId xmlns:p14="http://schemas.microsoft.com/office/powerpoint/2010/main" val="4218787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AC18C7-1A5B-45A0-A2F4-F4AE4E4B686B}"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79D3A-5ED1-40E9-8743-EC0404D3A109}" type="slidenum">
              <a:rPr lang="en-US" smtClean="0"/>
              <a:t>‹#›</a:t>
            </a:fld>
            <a:endParaRPr lang="en-US"/>
          </a:p>
        </p:txBody>
      </p:sp>
    </p:spTree>
    <p:extLst>
      <p:ext uri="{BB962C8B-B14F-4D97-AF65-F5344CB8AC3E}">
        <p14:creationId xmlns:p14="http://schemas.microsoft.com/office/powerpoint/2010/main" val="3290147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AC18C7-1A5B-45A0-A2F4-F4AE4E4B686B}"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79D3A-5ED1-40E9-8743-EC0404D3A109}" type="slidenum">
              <a:rPr lang="en-US" smtClean="0"/>
              <a:t>‹#›</a:t>
            </a:fld>
            <a:endParaRPr lang="en-US"/>
          </a:p>
        </p:txBody>
      </p:sp>
    </p:spTree>
    <p:extLst>
      <p:ext uri="{BB962C8B-B14F-4D97-AF65-F5344CB8AC3E}">
        <p14:creationId xmlns:p14="http://schemas.microsoft.com/office/powerpoint/2010/main" val="1766495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AC18C7-1A5B-45A0-A2F4-F4AE4E4B686B}"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79D3A-5ED1-40E9-8743-EC0404D3A109}" type="slidenum">
              <a:rPr lang="en-US" smtClean="0"/>
              <a:t>‹#›</a:t>
            </a:fld>
            <a:endParaRPr lang="en-US"/>
          </a:p>
        </p:txBody>
      </p:sp>
    </p:spTree>
    <p:extLst>
      <p:ext uri="{BB962C8B-B14F-4D97-AF65-F5344CB8AC3E}">
        <p14:creationId xmlns:p14="http://schemas.microsoft.com/office/powerpoint/2010/main" val="2673372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AC18C7-1A5B-45A0-A2F4-F4AE4E4B686B}"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79D3A-5ED1-40E9-8743-EC0404D3A109}" type="slidenum">
              <a:rPr lang="en-US" smtClean="0"/>
              <a:t>‹#›</a:t>
            </a:fld>
            <a:endParaRPr lang="en-US"/>
          </a:p>
        </p:txBody>
      </p:sp>
    </p:spTree>
    <p:extLst>
      <p:ext uri="{BB962C8B-B14F-4D97-AF65-F5344CB8AC3E}">
        <p14:creationId xmlns:p14="http://schemas.microsoft.com/office/powerpoint/2010/main" val="40150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AC18C7-1A5B-45A0-A2F4-F4AE4E4B686B}"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179D3A-5ED1-40E9-8743-EC0404D3A109}" type="slidenum">
              <a:rPr lang="en-US" smtClean="0"/>
              <a:t>‹#›</a:t>
            </a:fld>
            <a:endParaRPr lang="en-US"/>
          </a:p>
        </p:txBody>
      </p:sp>
    </p:spTree>
    <p:extLst>
      <p:ext uri="{BB962C8B-B14F-4D97-AF65-F5344CB8AC3E}">
        <p14:creationId xmlns:p14="http://schemas.microsoft.com/office/powerpoint/2010/main" val="404870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AC18C7-1A5B-45A0-A2F4-F4AE4E4B686B}" type="datetimeFigureOut">
              <a:rPr lang="en-US" smtClean="0"/>
              <a:t>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179D3A-5ED1-40E9-8743-EC0404D3A109}" type="slidenum">
              <a:rPr lang="en-US" smtClean="0"/>
              <a:t>‹#›</a:t>
            </a:fld>
            <a:endParaRPr lang="en-US"/>
          </a:p>
        </p:txBody>
      </p:sp>
    </p:spTree>
    <p:extLst>
      <p:ext uri="{BB962C8B-B14F-4D97-AF65-F5344CB8AC3E}">
        <p14:creationId xmlns:p14="http://schemas.microsoft.com/office/powerpoint/2010/main" val="1348719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AC18C7-1A5B-45A0-A2F4-F4AE4E4B686B}" type="datetimeFigureOut">
              <a:rPr lang="en-US" smtClean="0"/>
              <a:t>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179D3A-5ED1-40E9-8743-EC0404D3A109}" type="slidenum">
              <a:rPr lang="en-US" smtClean="0"/>
              <a:t>‹#›</a:t>
            </a:fld>
            <a:endParaRPr lang="en-US"/>
          </a:p>
        </p:txBody>
      </p:sp>
    </p:spTree>
    <p:extLst>
      <p:ext uri="{BB962C8B-B14F-4D97-AF65-F5344CB8AC3E}">
        <p14:creationId xmlns:p14="http://schemas.microsoft.com/office/powerpoint/2010/main" val="619632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AC18C7-1A5B-45A0-A2F4-F4AE4E4B686B}" type="datetimeFigureOut">
              <a:rPr lang="en-US" smtClean="0"/>
              <a:t>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179D3A-5ED1-40E9-8743-EC0404D3A109}" type="slidenum">
              <a:rPr lang="en-US" smtClean="0"/>
              <a:t>‹#›</a:t>
            </a:fld>
            <a:endParaRPr lang="en-US"/>
          </a:p>
        </p:txBody>
      </p:sp>
    </p:spTree>
    <p:extLst>
      <p:ext uri="{BB962C8B-B14F-4D97-AF65-F5344CB8AC3E}">
        <p14:creationId xmlns:p14="http://schemas.microsoft.com/office/powerpoint/2010/main" val="841697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AC18C7-1A5B-45A0-A2F4-F4AE4E4B686B}"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179D3A-5ED1-40E9-8743-EC0404D3A109}" type="slidenum">
              <a:rPr lang="en-US" smtClean="0"/>
              <a:t>‹#›</a:t>
            </a:fld>
            <a:endParaRPr lang="en-US"/>
          </a:p>
        </p:txBody>
      </p:sp>
    </p:spTree>
    <p:extLst>
      <p:ext uri="{BB962C8B-B14F-4D97-AF65-F5344CB8AC3E}">
        <p14:creationId xmlns:p14="http://schemas.microsoft.com/office/powerpoint/2010/main" val="360498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AC18C7-1A5B-45A0-A2F4-F4AE4E4B686B}"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179D3A-5ED1-40E9-8743-EC0404D3A109}" type="slidenum">
              <a:rPr lang="en-US" smtClean="0"/>
              <a:t>‹#›</a:t>
            </a:fld>
            <a:endParaRPr lang="en-US"/>
          </a:p>
        </p:txBody>
      </p:sp>
    </p:spTree>
    <p:extLst>
      <p:ext uri="{BB962C8B-B14F-4D97-AF65-F5344CB8AC3E}">
        <p14:creationId xmlns:p14="http://schemas.microsoft.com/office/powerpoint/2010/main" val="1612392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AC18C7-1A5B-45A0-A2F4-F4AE4E4B686B}" type="datetimeFigureOut">
              <a:rPr lang="en-US" smtClean="0"/>
              <a:t>11/2/2020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179D3A-5ED1-40E9-8743-EC0404D3A109}" type="slidenum">
              <a:rPr lang="en-US" smtClean="0"/>
              <a:t>‹#›</a:t>
            </a:fld>
            <a:endParaRPr lang="en-US"/>
          </a:p>
        </p:txBody>
      </p:sp>
    </p:spTree>
    <p:extLst>
      <p:ext uri="{BB962C8B-B14F-4D97-AF65-F5344CB8AC3E}">
        <p14:creationId xmlns:p14="http://schemas.microsoft.com/office/powerpoint/2010/main" val="3979820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stio.io/latest/docs/concepts/security/#authorization-policies" TargetMode="External"/><Relationship Id="rId2" Type="http://schemas.openxmlformats.org/officeDocument/2006/relationships/hyperlink" Target="https://istio.io/latest/docs/concepts/security/#authentication-policies" TargetMode="External"/><Relationship Id="rId1" Type="http://schemas.openxmlformats.org/officeDocument/2006/relationships/slideLayout" Target="../slideLayouts/slideLayout2.xml"/><Relationship Id="rId5" Type="http://schemas.openxmlformats.org/officeDocument/2006/relationships/hyperlink" Target="https://www.jerichosystems.com/technology/glossaryterms/policy_enforcement_point.html" TargetMode="External"/><Relationship Id="rId4" Type="http://schemas.openxmlformats.org/officeDocument/2006/relationships/hyperlink" Target="https://istio.io/latest/docs/concepts/security/#secure-nam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istio.io/docs/concepts/security/#authentication-polici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Istio</a:t>
            </a:r>
            <a:r>
              <a:rPr lang="en-US" dirty="0" smtClean="0"/>
              <a:t> Security</a:t>
            </a:r>
            <a:endParaRPr lang="en-US" dirty="0"/>
          </a:p>
        </p:txBody>
      </p:sp>
      <p:sp>
        <p:nvSpPr>
          <p:cNvPr id="3" name="Subtitle 2"/>
          <p:cNvSpPr>
            <a:spLocks noGrp="1"/>
          </p:cNvSpPr>
          <p:nvPr>
            <p:ph type="subTitle" idx="1"/>
          </p:nvPr>
        </p:nvSpPr>
        <p:spPr/>
        <p:txBody>
          <a:bodyPr/>
          <a:lstStyle/>
          <a:p>
            <a:r>
              <a:rPr lang="en-US" dirty="0" smtClean="0"/>
              <a:t>Architecture &amp; Security components</a:t>
            </a:r>
          </a:p>
          <a:p>
            <a:endParaRPr lang="en-US" dirty="0"/>
          </a:p>
          <a:p>
            <a:r>
              <a:rPr lang="en-US" dirty="0" smtClean="0"/>
              <a:t>Monica Marshall 11/02/2020</a:t>
            </a:r>
            <a:endParaRPr lang="en-US" dirty="0"/>
          </a:p>
        </p:txBody>
      </p:sp>
    </p:spTree>
    <p:extLst>
      <p:ext uri="{BB962C8B-B14F-4D97-AF65-F5344CB8AC3E}">
        <p14:creationId xmlns:p14="http://schemas.microsoft.com/office/powerpoint/2010/main" val="2009203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Istio</a:t>
            </a:r>
            <a:r>
              <a:rPr lang="en-US" dirty="0" smtClean="0"/>
              <a:t> Security Architecture Diagram</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1295400"/>
            <a:ext cx="9067800"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7081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Istio</a:t>
            </a:r>
            <a:r>
              <a:rPr lang="en-US" dirty="0" smtClean="0"/>
              <a:t> Security Architecture</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Istio</a:t>
            </a:r>
            <a:r>
              <a:rPr lang="en-US" dirty="0" smtClean="0"/>
              <a:t> implements Security without changes </a:t>
            </a:r>
            <a:r>
              <a:rPr lang="en-US" dirty="0"/>
              <a:t>needed to application code and </a:t>
            </a:r>
            <a:r>
              <a:rPr lang="en-US" dirty="0" smtClean="0"/>
              <a:t>infrastructure. </a:t>
            </a:r>
            <a:r>
              <a:rPr lang="en-US" dirty="0" err="1"/>
              <a:t>Istio</a:t>
            </a:r>
            <a:r>
              <a:rPr lang="en-US" dirty="0"/>
              <a:t> completely shifts the burden of configuring security for each individual service away from developers. </a:t>
            </a:r>
            <a:r>
              <a:rPr lang="en-US" dirty="0" smtClean="0"/>
              <a:t> </a:t>
            </a:r>
            <a:r>
              <a:rPr lang="en-US" dirty="0" err="1" smtClean="0"/>
              <a:t>Istio</a:t>
            </a:r>
            <a:r>
              <a:rPr lang="en-US" dirty="0" smtClean="0"/>
              <a:t> security is implemented declaratively via </a:t>
            </a:r>
            <a:r>
              <a:rPr lang="en-US" dirty="0" err="1" smtClean="0"/>
              <a:t>yaml</a:t>
            </a:r>
            <a:r>
              <a:rPr lang="en-US" dirty="0" smtClean="0"/>
              <a:t> files external to the services implementation.</a:t>
            </a:r>
            <a:endParaRPr lang="en-US" dirty="0"/>
          </a:p>
          <a:p>
            <a:pPr fontAlgn="base"/>
            <a:r>
              <a:rPr lang="en-US" dirty="0" err="1" smtClean="0"/>
              <a:t>Istio</a:t>
            </a:r>
            <a:r>
              <a:rPr lang="en-US" dirty="0" smtClean="0"/>
              <a:t> owns a </a:t>
            </a:r>
            <a:r>
              <a:rPr lang="en-US" dirty="0"/>
              <a:t>Certificate Authority (CA) for key and certificate management</a:t>
            </a:r>
          </a:p>
          <a:p>
            <a:pPr fontAlgn="base"/>
            <a:r>
              <a:rPr lang="en-US" dirty="0"/>
              <a:t>The </a:t>
            </a:r>
            <a:r>
              <a:rPr lang="en-US" dirty="0" smtClean="0"/>
              <a:t>security </a:t>
            </a:r>
            <a:r>
              <a:rPr lang="en-US" dirty="0"/>
              <a:t>API server </a:t>
            </a:r>
            <a:r>
              <a:rPr lang="en-US" dirty="0" smtClean="0"/>
              <a:t>communicates with the service proxies via:</a:t>
            </a:r>
            <a:endParaRPr lang="en-US" dirty="0"/>
          </a:p>
          <a:p>
            <a:pPr lvl="1" fontAlgn="base"/>
            <a:r>
              <a:rPr lang="en-US" dirty="0">
                <a:hlinkClick r:id="rId2"/>
              </a:rPr>
              <a:t>authentication policies</a:t>
            </a:r>
            <a:endParaRPr lang="en-US" dirty="0"/>
          </a:p>
          <a:p>
            <a:pPr lvl="1" fontAlgn="base"/>
            <a:r>
              <a:rPr lang="en-US" dirty="0">
                <a:hlinkClick r:id="rId3"/>
              </a:rPr>
              <a:t>authorization policies</a:t>
            </a:r>
            <a:endParaRPr lang="en-US" dirty="0"/>
          </a:p>
          <a:p>
            <a:pPr lvl="1" fontAlgn="base"/>
            <a:r>
              <a:rPr lang="en-US" dirty="0">
                <a:hlinkClick r:id="rId4"/>
              </a:rPr>
              <a:t>secure naming information</a:t>
            </a:r>
            <a:endParaRPr lang="en-US" dirty="0"/>
          </a:p>
          <a:p>
            <a:pPr fontAlgn="base"/>
            <a:r>
              <a:rPr lang="en-US" dirty="0" smtClean="0"/>
              <a:t>The service Sidecars proxies </a:t>
            </a:r>
            <a:r>
              <a:rPr lang="en-US" dirty="0"/>
              <a:t>work as </a:t>
            </a:r>
            <a:r>
              <a:rPr lang="en-US" dirty="0">
                <a:hlinkClick r:id="rId5"/>
              </a:rPr>
              <a:t>Policy Enforcement Points</a:t>
            </a:r>
            <a:r>
              <a:rPr lang="en-US" dirty="0"/>
              <a:t> (PEPs) to secure communication between </a:t>
            </a:r>
            <a:r>
              <a:rPr lang="en-US" dirty="0" smtClean="0"/>
              <a:t>services and between end users and services.</a:t>
            </a:r>
            <a:endParaRPr lang="en-US" dirty="0"/>
          </a:p>
          <a:p>
            <a:pPr fontAlgn="base"/>
            <a:r>
              <a:rPr lang="en-US" dirty="0" smtClean="0"/>
              <a:t>The </a:t>
            </a:r>
            <a:r>
              <a:rPr lang="en-US" dirty="0"/>
              <a:t>Envoy proxy extensions </a:t>
            </a:r>
            <a:r>
              <a:rPr lang="en-US" dirty="0" smtClean="0"/>
              <a:t>manage </a:t>
            </a:r>
            <a:r>
              <a:rPr lang="en-US" dirty="0"/>
              <a:t>telemetry and auditing</a:t>
            </a:r>
          </a:p>
          <a:p>
            <a:endParaRPr lang="en-US" dirty="0"/>
          </a:p>
        </p:txBody>
      </p:sp>
    </p:spTree>
    <p:extLst>
      <p:ext uri="{BB962C8B-B14F-4D97-AF65-F5344CB8AC3E}">
        <p14:creationId xmlns:p14="http://schemas.microsoft.com/office/powerpoint/2010/main" val="3147637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Istio</a:t>
            </a:r>
            <a:r>
              <a:rPr lang="en-US" dirty="0" smtClean="0"/>
              <a:t> Security components</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dirty="0" err="1" smtClean="0"/>
              <a:t>Istio</a:t>
            </a:r>
            <a:r>
              <a:rPr lang="en-US" dirty="0" smtClean="0"/>
              <a:t> uses </a:t>
            </a:r>
            <a:r>
              <a:rPr lang="en-US" dirty="0"/>
              <a:t>mutual transport layer security (TLS) to secure communication between services. </a:t>
            </a:r>
            <a:r>
              <a:rPr lang="en-US" dirty="0" smtClean="0"/>
              <a:t>TLS is the </a:t>
            </a:r>
            <a:r>
              <a:rPr lang="en-US" dirty="0"/>
              <a:t>protocol designed to provide secure communication between apps, supports many algorithms to exchange keys and verify message integrity, and various ciphers to encrypt messages. </a:t>
            </a:r>
            <a:r>
              <a:rPr lang="en-US" dirty="0" smtClean="0"/>
              <a:t> </a:t>
            </a:r>
            <a:r>
              <a:rPr lang="en-US" dirty="0" err="1" smtClean="0"/>
              <a:t>mTLS</a:t>
            </a:r>
            <a:r>
              <a:rPr lang="en-US" dirty="0" smtClean="0"/>
              <a:t> validates </a:t>
            </a:r>
            <a:r>
              <a:rPr lang="en-US" dirty="0"/>
              <a:t>the identify of both the client and the server services.</a:t>
            </a:r>
            <a:endParaRPr lang="en-US" dirty="0" smtClean="0"/>
          </a:p>
          <a:p>
            <a:pPr fontAlgn="base"/>
            <a:r>
              <a:rPr lang="en-US" dirty="0" err="1" smtClean="0"/>
              <a:t>Istio</a:t>
            </a:r>
            <a:r>
              <a:rPr lang="en-US" dirty="0" smtClean="0"/>
              <a:t> </a:t>
            </a:r>
            <a:r>
              <a:rPr lang="en-US" dirty="0"/>
              <a:t>supports two types of authentication:</a:t>
            </a:r>
          </a:p>
          <a:p>
            <a:pPr marL="0" indent="0" fontAlgn="base">
              <a:buNone/>
            </a:pPr>
            <a:endParaRPr lang="en-US" u="sng" dirty="0" smtClean="0"/>
          </a:p>
          <a:p>
            <a:pPr marL="0" indent="0" fontAlgn="base">
              <a:buNone/>
            </a:pPr>
            <a:r>
              <a:rPr lang="en-US" u="sng" dirty="0" smtClean="0"/>
              <a:t>Transport </a:t>
            </a:r>
            <a:r>
              <a:rPr lang="en-US" u="sng" dirty="0"/>
              <a:t>authentication</a:t>
            </a:r>
            <a:r>
              <a:rPr lang="en-US" dirty="0"/>
              <a:t>, which provides service-to-service </a:t>
            </a:r>
            <a:r>
              <a:rPr lang="en-US" dirty="0" smtClean="0"/>
              <a:t>authentication with mutual TLS (</a:t>
            </a:r>
            <a:r>
              <a:rPr lang="en-US" dirty="0" err="1" smtClean="0"/>
              <a:t>mTLS</a:t>
            </a:r>
            <a:r>
              <a:rPr lang="en-US" dirty="0" smtClean="0"/>
              <a:t>)</a:t>
            </a:r>
            <a:endParaRPr lang="en-US" dirty="0"/>
          </a:p>
          <a:p>
            <a:pPr marL="0" indent="0" fontAlgn="base">
              <a:buNone/>
            </a:pPr>
            <a:endParaRPr lang="en-US" u="sng" dirty="0" smtClean="0"/>
          </a:p>
          <a:p>
            <a:pPr marL="0" indent="0" fontAlgn="base">
              <a:buNone/>
            </a:pPr>
            <a:r>
              <a:rPr lang="en-US" u="sng" dirty="0" smtClean="0"/>
              <a:t>Origin </a:t>
            </a:r>
            <a:r>
              <a:rPr lang="en-US" u="sng" dirty="0"/>
              <a:t>authentication </a:t>
            </a:r>
            <a:r>
              <a:rPr lang="en-US" dirty="0"/>
              <a:t>(also known as end-user authentication), which provides client-to service authentication. </a:t>
            </a:r>
            <a:r>
              <a:rPr lang="en-US" dirty="0" err="1" smtClean="0"/>
              <a:t>Istio</a:t>
            </a:r>
            <a:r>
              <a:rPr lang="en-US" dirty="0" smtClean="0"/>
              <a:t> </a:t>
            </a:r>
            <a:r>
              <a:rPr lang="en-US" dirty="0"/>
              <a:t>supports only JSON Web Tokens for origin authentication at this time</a:t>
            </a:r>
            <a:r>
              <a:rPr lang="en-US" dirty="0" smtClean="0"/>
              <a:t>.</a:t>
            </a:r>
            <a:endParaRPr lang="en-US" dirty="0"/>
          </a:p>
          <a:p>
            <a:endParaRPr lang="en-US" dirty="0"/>
          </a:p>
        </p:txBody>
      </p:sp>
    </p:spTree>
    <p:extLst>
      <p:ext uri="{BB962C8B-B14F-4D97-AF65-F5344CB8AC3E}">
        <p14:creationId xmlns:p14="http://schemas.microsoft.com/office/powerpoint/2010/main" val="508311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Policies Modes</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b="1" dirty="0" smtClean="0"/>
              <a:t>Secure Naming information and Authentication/Authorization Policies </a:t>
            </a:r>
            <a:r>
              <a:rPr lang="en-US" dirty="0" smtClean="0"/>
              <a:t>are used to verify that the service account presented in the server certificate is authorized to run the target service.</a:t>
            </a:r>
          </a:p>
          <a:p>
            <a:pPr fontAlgn="base"/>
            <a:r>
              <a:rPr lang="en-US" dirty="0" smtClean="0"/>
              <a:t>Authentication </a:t>
            </a:r>
            <a:r>
              <a:rPr lang="en-US" dirty="0"/>
              <a:t>policies specify the mutual TLS mode </a:t>
            </a:r>
            <a:r>
              <a:rPr lang="en-US" dirty="0" err="1"/>
              <a:t>Istio</a:t>
            </a:r>
            <a:r>
              <a:rPr lang="en-US" dirty="0"/>
              <a:t> enforces on target workloads. The following modes are supported:</a:t>
            </a:r>
          </a:p>
          <a:p>
            <a:pPr fontAlgn="base"/>
            <a:r>
              <a:rPr lang="en-US" b="1" dirty="0"/>
              <a:t>PERMISSIVE</a:t>
            </a:r>
            <a:r>
              <a:rPr lang="en-US" dirty="0"/>
              <a:t>: Workloads accept both mutual TLS and plain text traffic. This mode is most useful during migrations when workloads without sidecar cannot use mutual TLS. Once workloads are migrated with sidecar injection, you should switch the mode to STRICT.</a:t>
            </a:r>
          </a:p>
          <a:p>
            <a:pPr fontAlgn="base"/>
            <a:r>
              <a:rPr lang="en-US" b="1" dirty="0"/>
              <a:t>STRICT</a:t>
            </a:r>
            <a:r>
              <a:rPr lang="en-US" dirty="0"/>
              <a:t>: Workloads only accept mutual TLS traffic.</a:t>
            </a:r>
          </a:p>
          <a:p>
            <a:pPr fontAlgn="base"/>
            <a:r>
              <a:rPr lang="en-US" b="1" dirty="0"/>
              <a:t>DISABLE</a:t>
            </a:r>
            <a:r>
              <a:rPr lang="en-US" dirty="0"/>
              <a:t>: Mutual TLS is disabled. From a security perspective, you shouldn’t use this mode unless you provide your own security solution</a:t>
            </a:r>
            <a:r>
              <a:rPr lang="en-US" dirty="0" smtClean="0"/>
              <a:t>.</a:t>
            </a:r>
          </a:p>
          <a:p>
            <a:endParaRPr lang="en-US" dirty="0"/>
          </a:p>
        </p:txBody>
      </p:sp>
    </p:spTree>
    <p:extLst>
      <p:ext uri="{BB962C8B-B14F-4D97-AF65-F5344CB8AC3E}">
        <p14:creationId xmlns:p14="http://schemas.microsoft.com/office/powerpoint/2010/main" val="2888882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Authorization Policies Modes</a:t>
            </a:r>
            <a:endParaRPr lang="en-US" dirty="0"/>
          </a:p>
        </p:txBody>
      </p:sp>
      <p:sp>
        <p:nvSpPr>
          <p:cNvPr id="3" name="Content Placeholder 2"/>
          <p:cNvSpPr>
            <a:spLocks noGrp="1"/>
          </p:cNvSpPr>
          <p:nvPr>
            <p:ph idx="1"/>
          </p:nvPr>
        </p:nvSpPr>
        <p:spPr/>
        <p:txBody>
          <a:bodyPr/>
          <a:lstStyle/>
          <a:p>
            <a:r>
              <a:rPr lang="en-US" dirty="0" smtClean="0"/>
              <a:t>Authorization policies </a:t>
            </a:r>
            <a:r>
              <a:rPr lang="en-US" dirty="0"/>
              <a:t>to the </a:t>
            </a:r>
            <a:r>
              <a:rPr lang="en-US" dirty="0" smtClean="0"/>
              <a:t>workloads </a:t>
            </a:r>
            <a:r>
              <a:rPr lang="en-US" dirty="0"/>
              <a:t>enforce access control. For workloads without authorization policies applied, </a:t>
            </a:r>
            <a:r>
              <a:rPr lang="en-US" dirty="0" err="1"/>
              <a:t>Istio</a:t>
            </a:r>
            <a:r>
              <a:rPr lang="en-US" dirty="0"/>
              <a:t> doesn’t enforce access control allowing all requests.</a:t>
            </a:r>
            <a:endParaRPr lang="en-US" dirty="0" smtClean="0"/>
          </a:p>
          <a:p>
            <a:r>
              <a:rPr lang="en-US" dirty="0" smtClean="0"/>
              <a:t>Authorization </a:t>
            </a:r>
            <a:r>
              <a:rPr lang="en-US" dirty="0"/>
              <a:t>policies support </a:t>
            </a:r>
            <a:r>
              <a:rPr lang="en-US" dirty="0" smtClean="0"/>
              <a:t>both</a:t>
            </a:r>
            <a:r>
              <a:rPr lang="en-US" dirty="0"/>
              <a:t> </a:t>
            </a:r>
            <a:r>
              <a:rPr lang="en-US" dirty="0" smtClean="0"/>
              <a:t>ALLOW</a:t>
            </a:r>
            <a:r>
              <a:rPr lang="en-US" dirty="0"/>
              <a:t> and </a:t>
            </a:r>
            <a:r>
              <a:rPr lang="en-US" dirty="0" smtClean="0"/>
              <a:t>DENY</a:t>
            </a:r>
            <a:r>
              <a:rPr lang="en-US" dirty="0"/>
              <a:t> actions.</a:t>
            </a:r>
          </a:p>
        </p:txBody>
      </p:sp>
    </p:spTree>
    <p:extLst>
      <p:ext uri="{BB962C8B-B14F-4D97-AF65-F5344CB8AC3E}">
        <p14:creationId xmlns:p14="http://schemas.microsoft.com/office/powerpoint/2010/main" val="818936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Istio</a:t>
            </a:r>
            <a:r>
              <a:rPr lang="en-US" dirty="0" smtClean="0"/>
              <a:t> Security components</a:t>
            </a:r>
            <a:endParaRPr lang="en-US" dirty="0"/>
          </a:p>
        </p:txBody>
      </p:sp>
      <p:sp>
        <p:nvSpPr>
          <p:cNvPr id="3" name="Content Placeholder 2"/>
          <p:cNvSpPr>
            <a:spLocks noGrp="1"/>
          </p:cNvSpPr>
          <p:nvPr>
            <p:ph idx="1"/>
          </p:nvPr>
        </p:nvSpPr>
        <p:spPr/>
        <p:txBody>
          <a:bodyPr>
            <a:normAutofit lnSpcReduction="10000"/>
          </a:bodyPr>
          <a:lstStyle/>
          <a:p>
            <a:r>
              <a:rPr lang="en-US" dirty="0"/>
              <a:t>The </a:t>
            </a:r>
            <a:r>
              <a:rPr lang="en-US" u="sng" dirty="0"/>
              <a:t>Citadel</a:t>
            </a:r>
            <a:r>
              <a:rPr lang="en-US" dirty="0"/>
              <a:t> component in </a:t>
            </a:r>
            <a:r>
              <a:rPr lang="en-US" dirty="0" err="1"/>
              <a:t>Istio</a:t>
            </a:r>
            <a:r>
              <a:rPr lang="en-US" dirty="0"/>
              <a:t> manages the lifecycle of keys and certificates issued for services. </a:t>
            </a:r>
            <a:endParaRPr lang="en-US" dirty="0" smtClean="0"/>
          </a:p>
          <a:p>
            <a:r>
              <a:rPr lang="en-US" dirty="0" smtClean="0"/>
              <a:t>The </a:t>
            </a:r>
            <a:r>
              <a:rPr lang="en-US" u="sng" dirty="0" smtClean="0"/>
              <a:t>Pilot</a:t>
            </a:r>
            <a:r>
              <a:rPr lang="en-US" dirty="0" smtClean="0"/>
              <a:t> component distributes the </a:t>
            </a:r>
            <a:r>
              <a:rPr lang="en-US" dirty="0"/>
              <a:t>authentication policies and </a:t>
            </a:r>
            <a:r>
              <a:rPr lang="en-US" dirty="0" smtClean="0"/>
              <a:t>Secure Naming</a:t>
            </a:r>
            <a:r>
              <a:rPr lang="en-US" dirty="0"/>
              <a:t> information </a:t>
            </a:r>
            <a:r>
              <a:rPr lang="en-US" dirty="0" smtClean="0"/>
              <a:t>to </a:t>
            </a:r>
            <a:r>
              <a:rPr lang="en-US" dirty="0"/>
              <a:t>the </a:t>
            </a:r>
            <a:r>
              <a:rPr lang="en-US" dirty="0" smtClean="0"/>
              <a:t>Envoy proxies.</a:t>
            </a:r>
          </a:p>
          <a:p>
            <a:r>
              <a:rPr lang="en-US" dirty="0"/>
              <a:t>The </a:t>
            </a:r>
            <a:r>
              <a:rPr lang="en-US" u="sng" dirty="0"/>
              <a:t>Mixer</a:t>
            </a:r>
            <a:r>
              <a:rPr lang="en-US" dirty="0"/>
              <a:t> component handles the authorization and auditing part of </a:t>
            </a:r>
            <a:r>
              <a:rPr lang="en-US" dirty="0" err="1"/>
              <a:t>Istio</a:t>
            </a:r>
            <a:r>
              <a:rPr lang="en-US" dirty="0"/>
              <a:t> security.</a:t>
            </a:r>
          </a:p>
        </p:txBody>
      </p:sp>
    </p:spTree>
    <p:extLst>
      <p:ext uri="{BB962C8B-B14F-4D97-AF65-F5344CB8AC3E}">
        <p14:creationId xmlns:p14="http://schemas.microsoft.com/office/powerpoint/2010/main" val="3004099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mTLS</a:t>
            </a:r>
            <a:r>
              <a:rPr lang="en-US" dirty="0" smtClean="0"/>
              <a:t> enablement</a:t>
            </a:r>
            <a:endParaRPr lang="en-US" dirty="0"/>
          </a:p>
        </p:txBody>
      </p:sp>
      <p:sp>
        <p:nvSpPr>
          <p:cNvPr id="3" name="Content Placeholder 2"/>
          <p:cNvSpPr>
            <a:spLocks noGrp="1"/>
          </p:cNvSpPr>
          <p:nvPr>
            <p:ph idx="1"/>
          </p:nvPr>
        </p:nvSpPr>
        <p:spPr/>
        <p:txBody>
          <a:bodyPr>
            <a:normAutofit fontScale="85000" lnSpcReduction="10000"/>
          </a:bodyPr>
          <a:lstStyle/>
          <a:p>
            <a:r>
              <a:rPr lang="en-US" dirty="0"/>
              <a:t>To enable a mutual TLS connection between services, </a:t>
            </a:r>
            <a:r>
              <a:rPr lang="en-US" dirty="0" smtClean="0"/>
              <a:t>we define </a:t>
            </a:r>
            <a:r>
              <a:rPr lang="en-US" b="1" dirty="0" smtClean="0"/>
              <a:t>Policy</a:t>
            </a:r>
            <a:r>
              <a:rPr lang="en-US" dirty="0"/>
              <a:t> </a:t>
            </a:r>
            <a:r>
              <a:rPr lang="en-US" dirty="0" smtClean="0"/>
              <a:t>objects </a:t>
            </a:r>
            <a:r>
              <a:rPr lang="en-US" dirty="0"/>
              <a:t>and </a:t>
            </a:r>
            <a:r>
              <a:rPr lang="en-US" b="1" dirty="0" err="1" smtClean="0"/>
              <a:t>DestinationRule</a:t>
            </a:r>
            <a:r>
              <a:rPr lang="en-US" dirty="0"/>
              <a:t> </a:t>
            </a:r>
            <a:r>
              <a:rPr lang="en-US" dirty="0" smtClean="0"/>
              <a:t>objects.</a:t>
            </a:r>
          </a:p>
          <a:p>
            <a:r>
              <a:rPr lang="en-US" dirty="0" smtClean="0"/>
              <a:t>A</a:t>
            </a:r>
            <a:r>
              <a:rPr lang="en-US" dirty="0"/>
              <a:t> </a:t>
            </a:r>
            <a:r>
              <a:rPr lang="en-US" u="sng" dirty="0" smtClean="0"/>
              <a:t>Policy</a:t>
            </a:r>
            <a:r>
              <a:rPr lang="en-US" dirty="0"/>
              <a:t> object (also called an </a:t>
            </a:r>
            <a:r>
              <a:rPr lang="en-US" u="sng" dirty="0">
                <a:hlinkClick r:id="rId2"/>
              </a:rPr>
              <a:t>authentication policy</a:t>
            </a:r>
            <a:r>
              <a:rPr lang="en-US" dirty="0"/>
              <a:t>) </a:t>
            </a:r>
            <a:r>
              <a:rPr lang="en-US" dirty="0" smtClean="0"/>
              <a:t>defines </a:t>
            </a:r>
            <a:r>
              <a:rPr lang="en-US" dirty="0"/>
              <a:t>what kind of requests a service receives. </a:t>
            </a:r>
            <a:endParaRPr lang="en-US" dirty="0" smtClean="0"/>
          </a:p>
          <a:p>
            <a:r>
              <a:rPr lang="en-US" dirty="0"/>
              <a:t>A </a:t>
            </a:r>
            <a:r>
              <a:rPr lang="en-US" u="sng" dirty="0" err="1" smtClean="0"/>
              <a:t>DestinationRule</a:t>
            </a:r>
            <a:r>
              <a:rPr lang="en-US" dirty="0"/>
              <a:t> object applies to the traffic that is destined for a target service. It tells the client services whether to send encrypted traffic to the target service or to send plain-text requests</a:t>
            </a:r>
            <a:r>
              <a:rPr lang="en-US" dirty="0" smtClean="0"/>
              <a:t>.</a:t>
            </a:r>
          </a:p>
          <a:p>
            <a:r>
              <a:rPr lang="en-US" dirty="0" smtClean="0"/>
              <a:t>Policies and </a:t>
            </a:r>
            <a:r>
              <a:rPr lang="en-US" dirty="0" err="1" smtClean="0"/>
              <a:t>DestinationRules</a:t>
            </a:r>
            <a:r>
              <a:rPr lang="en-US" dirty="0" smtClean="0"/>
              <a:t> are defined in </a:t>
            </a:r>
            <a:r>
              <a:rPr lang="en-US" dirty="0" err="1" smtClean="0"/>
              <a:t>yaml</a:t>
            </a:r>
            <a:r>
              <a:rPr lang="en-US" dirty="0" smtClean="0"/>
              <a:t> files like we define </a:t>
            </a:r>
            <a:r>
              <a:rPr lang="en-US" dirty="0" err="1" smtClean="0"/>
              <a:t>yaml</a:t>
            </a:r>
            <a:r>
              <a:rPr lang="en-US" dirty="0" smtClean="0"/>
              <a:t> files to deploy containerized applications to </a:t>
            </a:r>
            <a:r>
              <a:rPr lang="en-US" dirty="0" err="1" smtClean="0"/>
              <a:t>kubernetes</a:t>
            </a:r>
            <a:r>
              <a:rPr lang="en-US" dirty="0" smtClean="0"/>
              <a:t>.  </a:t>
            </a:r>
          </a:p>
        </p:txBody>
      </p:sp>
    </p:spTree>
    <p:extLst>
      <p:ext uri="{BB962C8B-B14F-4D97-AF65-F5344CB8AC3E}">
        <p14:creationId xmlns:p14="http://schemas.microsoft.com/office/powerpoint/2010/main" val="918457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284</Words>
  <Application>Microsoft Office PowerPoint</Application>
  <PresentationFormat>On-screen Show (4:3)</PresentationFormat>
  <Paragraphs>39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Istio Security</vt:lpstr>
      <vt:lpstr>Istio Security Architecture Diagram</vt:lpstr>
      <vt:lpstr>Istio Security Architecture</vt:lpstr>
      <vt:lpstr>Istio Security components</vt:lpstr>
      <vt:lpstr>Authentication Policies Modes</vt:lpstr>
      <vt:lpstr>Authorization Policies Modes</vt:lpstr>
      <vt:lpstr>Istio Security components</vt:lpstr>
      <vt:lpstr>mTLS enablement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Istio Security</dc:title>
  <dc:creator>monica</dc:creator>
  <cp:lastModifiedBy>monica</cp:lastModifiedBy>
  <cp:revision>26</cp:revision>
  <dcterms:created xsi:type="dcterms:W3CDTF">2020-11-02T17:09:00Z</dcterms:created>
  <dcterms:modified xsi:type="dcterms:W3CDTF">2020-11-02T19:46:24Z</dcterms:modified>
</cp:coreProperties>
</file>