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0" r:id="rId3"/>
    <p:sldId id="262" r:id="rId4"/>
    <p:sldId id="261" r:id="rId5"/>
    <p:sldId id="270" r:id="rId6"/>
    <p:sldId id="274" r:id="rId7"/>
    <p:sldId id="277" r:id="rId8"/>
    <p:sldId id="325" r:id="rId9"/>
    <p:sldId id="324" r:id="rId10"/>
    <p:sldId id="313" r:id="rId11"/>
    <p:sldId id="314" r:id="rId12"/>
    <p:sldId id="315" r:id="rId13"/>
    <p:sldId id="316" r:id="rId14"/>
    <p:sldId id="317" r:id="rId15"/>
    <p:sldId id="318" r:id="rId16"/>
    <p:sldId id="322" r:id="rId17"/>
    <p:sldId id="319" r:id="rId18"/>
    <p:sldId id="323" r:id="rId19"/>
    <p:sldId id="320" r:id="rId20"/>
    <p:sldId id="321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11" autoAdjust="0"/>
    <p:restoredTop sz="94660"/>
  </p:normalViewPr>
  <p:slideViewPr>
    <p:cSldViewPr>
      <p:cViewPr varScale="1">
        <p:scale>
          <a:sx n="83" d="100"/>
          <a:sy n="83" d="100"/>
        </p:scale>
        <p:origin x="-1493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F3AE6-C332-4775-9B43-98BD1C9EC4DB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0163F-C920-4A17-BBB7-22290EAC6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822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F3AE6-C332-4775-9B43-98BD1C9EC4DB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0163F-C920-4A17-BBB7-22290EAC6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784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F3AE6-C332-4775-9B43-98BD1C9EC4DB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0163F-C920-4A17-BBB7-22290EAC6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474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F3AE6-C332-4775-9B43-98BD1C9EC4DB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0163F-C920-4A17-BBB7-22290EAC6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238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F3AE6-C332-4775-9B43-98BD1C9EC4DB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0163F-C920-4A17-BBB7-22290EAC6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816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F3AE6-C332-4775-9B43-98BD1C9EC4DB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0163F-C920-4A17-BBB7-22290EAC6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925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F3AE6-C332-4775-9B43-98BD1C9EC4DB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0163F-C920-4A17-BBB7-22290EAC6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360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F3AE6-C332-4775-9B43-98BD1C9EC4DB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0163F-C920-4A17-BBB7-22290EAC6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754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F3AE6-C332-4775-9B43-98BD1C9EC4DB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0163F-C920-4A17-BBB7-22290EAC6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78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F3AE6-C332-4775-9B43-98BD1C9EC4DB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0163F-C920-4A17-BBB7-22290EAC6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149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F3AE6-C332-4775-9B43-98BD1C9EC4DB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0163F-C920-4A17-BBB7-22290EAC6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547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6F3AE6-C332-4775-9B43-98BD1C9EC4DB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10163F-C920-4A17-BBB7-22290EAC6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801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Digital_signature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3900" y="304800"/>
            <a:ext cx="7772400" cy="2514600"/>
          </a:xfrm>
        </p:spPr>
        <p:txBody>
          <a:bodyPr>
            <a:normAutofit/>
          </a:bodyPr>
          <a:lstStyle/>
          <a:p>
            <a:r>
              <a:rPr lang="en-US" dirty="0" smtClean="0"/>
              <a:t>JWT RS256 End-User Authentication/Authorization </a:t>
            </a:r>
            <a:r>
              <a:rPr lang="en-US" sz="3100" dirty="0">
                <a:solidFill>
                  <a:schemeClr val="accent2"/>
                </a:solidFill>
              </a:rPr>
              <a:t/>
            </a:r>
            <a:br>
              <a:rPr lang="en-US" sz="3100" dirty="0">
                <a:solidFill>
                  <a:schemeClr val="accent2"/>
                </a:solidFill>
              </a:rPr>
            </a:br>
            <a:r>
              <a:rPr lang="en-US" sz="3100" dirty="0" smtClean="0">
                <a:solidFill>
                  <a:schemeClr val="accent2"/>
                </a:solidFill>
              </a:rPr>
              <a:t>with </a:t>
            </a:r>
            <a:r>
              <a:rPr lang="en-US" sz="3100" dirty="0" err="1" smtClean="0">
                <a:solidFill>
                  <a:schemeClr val="accent2"/>
                </a:solidFill>
              </a:rPr>
              <a:t>djangorestframework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600" dirty="0" smtClean="0"/>
              <a:t>Monica Marshall 04/26/2021</a:t>
            </a:r>
            <a:endParaRPr lang="en-US" sz="1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819400"/>
            <a:ext cx="6477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1659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325562"/>
          </a:xfrm>
        </p:spPr>
        <p:txBody>
          <a:bodyPr>
            <a:normAutofit/>
          </a:bodyPr>
          <a:lstStyle/>
          <a:p>
            <a:r>
              <a:rPr lang="en-US" sz="4000" dirty="0" smtClean="0"/>
              <a:t>Generate Public/Private Key Pair using </a:t>
            </a:r>
            <a:r>
              <a:rPr lang="en-US" sz="4000" dirty="0" err="1" smtClean="0"/>
              <a:t>ssh-keygen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449763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/>
              <a:t>The </a:t>
            </a:r>
            <a:r>
              <a:rPr lang="en-US" dirty="0" err="1"/>
              <a:t>pyjwt</a:t>
            </a:r>
            <a:r>
              <a:rPr lang="en-US" dirty="0"/>
              <a:t> package does not directly implement the cryptographic signing functions for the more advanced public-key signing algorithms, and instead depends on the cryptography package to provide those. </a:t>
            </a:r>
            <a:r>
              <a:rPr lang="en-US" b="1" dirty="0"/>
              <a:t>So to use public-key signatures, </a:t>
            </a:r>
            <a:r>
              <a:rPr lang="en-US" b="1" dirty="0" smtClean="0"/>
              <a:t>the cryptography  </a:t>
            </a:r>
            <a:r>
              <a:rPr lang="en-US" b="1" dirty="0"/>
              <a:t>package needs to be installed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(</a:t>
            </a:r>
            <a:r>
              <a:rPr lang="en-US" dirty="0" err="1"/>
              <a:t>venv</a:t>
            </a:r>
            <a:r>
              <a:rPr lang="en-US" dirty="0"/>
              <a:t>) $ </a:t>
            </a:r>
            <a:r>
              <a:rPr lang="en-US" b="1" dirty="0"/>
              <a:t>pip install </a:t>
            </a:r>
            <a:r>
              <a:rPr lang="en-US" b="1" dirty="0" smtClean="0"/>
              <a:t>cryptography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/>
              <a:t>next step is to generate a public/private key set (usually called a "key pair") for the application to use. 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(</a:t>
            </a:r>
            <a:r>
              <a:rPr lang="en-US" dirty="0" err="1"/>
              <a:t>venv</a:t>
            </a:r>
            <a:r>
              <a:rPr lang="en-US" dirty="0"/>
              <a:t>) $ </a:t>
            </a:r>
            <a:r>
              <a:rPr lang="en-US" b="1" dirty="0" err="1"/>
              <a:t>ssh-keygen</a:t>
            </a:r>
            <a:r>
              <a:rPr lang="en-US" b="1" dirty="0"/>
              <a:t> -t </a:t>
            </a:r>
            <a:r>
              <a:rPr lang="en-US" b="1" dirty="0" err="1"/>
              <a:t>rsa</a:t>
            </a:r>
            <a:r>
              <a:rPr lang="en-US" b="1" dirty="0"/>
              <a:t> -b 4096 </a:t>
            </a:r>
            <a:endParaRPr lang="en-US" b="1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The</a:t>
            </a:r>
            <a:r>
              <a:rPr lang="en-US" dirty="0"/>
              <a:t> </a:t>
            </a:r>
            <a:r>
              <a:rPr lang="en-US" b="1" dirty="0"/>
              <a:t>-t option </a:t>
            </a:r>
            <a:r>
              <a:rPr lang="en-US" dirty="0"/>
              <a:t>to the </a:t>
            </a:r>
            <a:r>
              <a:rPr lang="en-US" dirty="0" err="1"/>
              <a:t>ssh-keygen</a:t>
            </a:r>
            <a:r>
              <a:rPr lang="en-US" dirty="0"/>
              <a:t> command defines </a:t>
            </a:r>
            <a:r>
              <a:rPr lang="en-US" dirty="0" smtClean="0"/>
              <a:t>the request for an RSA type key pair.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</a:t>
            </a:r>
            <a:r>
              <a:rPr lang="en-US" dirty="0"/>
              <a:t> </a:t>
            </a:r>
            <a:r>
              <a:rPr lang="en-US" b="1" dirty="0"/>
              <a:t>-b option </a:t>
            </a:r>
            <a:r>
              <a:rPr lang="en-US" dirty="0"/>
              <a:t>specifies a key size of 4096 bits, which is considered a very secure key length. 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When </a:t>
            </a:r>
            <a:r>
              <a:rPr lang="en-US" dirty="0"/>
              <a:t>you run the command you will be prompted to </a:t>
            </a:r>
            <a:r>
              <a:rPr lang="en-US" b="1" dirty="0"/>
              <a:t>provide a filename for the key </a:t>
            </a:r>
            <a:r>
              <a:rPr lang="en-US" b="1" dirty="0" smtClean="0"/>
              <a:t>pair to be written </a:t>
            </a:r>
            <a:r>
              <a:rPr lang="en-US" dirty="0"/>
              <a:t>to </a:t>
            </a:r>
            <a:r>
              <a:rPr lang="en-US" dirty="0" smtClean="0"/>
              <a:t>a specific directory on the server. </a:t>
            </a:r>
          </a:p>
          <a:p>
            <a:pPr marL="0" indent="0">
              <a:buNone/>
            </a:pPr>
            <a:r>
              <a:rPr lang="en-US" dirty="0" smtClean="0"/>
              <a:t>Then </a:t>
            </a:r>
            <a:r>
              <a:rPr lang="en-US" dirty="0"/>
              <a:t>you will be prompted to enter </a:t>
            </a:r>
            <a:r>
              <a:rPr lang="en-US" b="1" dirty="0"/>
              <a:t>a passphrase to protect the </a:t>
            </a:r>
            <a:r>
              <a:rPr lang="en-US" b="1" dirty="0" smtClean="0"/>
              <a:t>key (optional </a:t>
            </a:r>
            <a:r>
              <a:rPr lang="en-US" dirty="0" smtClean="0"/>
              <a:t>for added protection to the private key).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9330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325562"/>
          </a:xfrm>
        </p:spPr>
        <p:txBody>
          <a:bodyPr>
            <a:normAutofit/>
          </a:bodyPr>
          <a:lstStyle/>
          <a:p>
            <a:r>
              <a:rPr lang="en-US" sz="4000" dirty="0" smtClean="0"/>
              <a:t>Generate Public/Private Key Pair using </a:t>
            </a:r>
            <a:r>
              <a:rPr lang="en-US" sz="4000" dirty="0" err="1" smtClean="0"/>
              <a:t>openssl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2211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The first command </a:t>
            </a:r>
            <a:r>
              <a:rPr lang="en-US" b="1" dirty="0" smtClean="0"/>
              <a:t>generates the private key </a:t>
            </a:r>
            <a:r>
              <a:rPr lang="en-US" dirty="0" smtClean="0"/>
              <a:t>and stores it in a file, private-</a:t>
            </a:r>
            <a:r>
              <a:rPr lang="en-US" dirty="0" err="1" smtClean="0"/>
              <a:t>key.pem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 second command </a:t>
            </a:r>
            <a:r>
              <a:rPr lang="en-US" b="1" dirty="0" smtClean="0"/>
              <a:t>generates the public key </a:t>
            </a:r>
            <a:r>
              <a:rPr lang="en-US" dirty="0" smtClean="0"/>
              <a:t>from the private key and stores it in a file, public-</a:t>
            </a:r>
            <a:r>
              <a:rPr lang="en-US" dirty="0" err="1" smtClean="0"/>
              <a:t>key.pem</a:t>
            </a:r>
            <a:r>
              <a:rPr lang="en-US" dirty="0" smtClean="0"/>
              <a:t> </a:t>
            </a:r>
          </a:p>
          <a:p>
            <a:r>
              <a:rPr lang="en-US" i="1" dirty="0" err="1" smtClean="0">
                <a:solidFill>
                  <a:schemeClr val="accent2">
                    <a:lumMod val="75000"/>
                  </a:schemeClr>
                </a:solidFill>
              </a:rPr>
              <a:t>openssl</a:t>
            </a:r>
            <a:r>
              <a:rPr lang="en-US" i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i="1" dirty="0" err="1">
                <a:solidFill>
                  <a:schemeClr val="accent2">
                    <a:lumMod val="75000"/>
                  </a:schemeClr>
                </a:solidFill>
              </a:rPr>
              <a:t>genrsa</a:t>
            </a:r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 -out private-</a:t>
            </a:r>
            <a:r>
              <a:rPr lang="en-US" i="1" dirty="0" err="1">
                <a:solidFill>
                  <a:schemeClr val="accent2">
                    <a:lumMod val="75000"/>
                  </a:schemeClr>
                </a:solidFill>
              </a:rPr>
              <a:t>key.pem</a:t>
            </a:r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i="1" dirty="0" smtClean="0">
                <a:solidFill>
                  <a:schemeClr val="accent2">
                    <a:lumMod val="75000"/>
                  </a:schemeClr>
                </a:solidFill>
              </a:rPr>
              <a:t>2048</a:t>
            </a:r>
          </a:p>
          <a:p>
            <a:r>
              <a:rPr lang="en-US" i="1" dirty="0" err="1" smtClean="0">
                <a:solidFill>
                  <a:schemeClr val="accent2">
                    <a:lumMod val="75000"/>
                  </a:schemeClr>
                </a:solidFill>
              </a:rPr>
              <a:t>openssl</a:t>
            </a:r>
            <a:r>
              <a:rPr lang="en-US" i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i="1" dirty="0" err="1">
                <a:solidFill>
                  <a:schemeClr val="accent2">
                    <a:lumMod val="75000"/>
                  </a:schemeClr>
                </a:solidFill>
              </a:rPr>
              <a:t>rsa</a:t>
            </a:r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 -in private-</a:t>
            </a:r>
            <a:r>
              <a:rPr lang="en-US" i="1" dirty="0" err="1">
                <a:solidFill>
                  <a:schemeClr val="accent2">
                    <a:lumMod val="75000"/>
                  </a:schemeClr>
                </a:solidFill>
              </a:rPr>
              <a:t>key.pem</a:t>
            </a:r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 -</a:t>
            </a:r>
            <a:r>
              <a:rPr lang="en-US" i="1" dirty="0" err="1">
                <a:solidFill>
                  <a:schemeClr val="accent2">
                    <a:lumMod val="75000"/>
                  </a:schemeClr>
                </a:solidFill>
              </a:rPr>
              <a:t>pubout</a:t>
            </a:r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 -out public-</a:t>
            </a:r>
            <a:r>
              <a:rPr lang="en-US" i="1" dirty="0" err="1">
                <a:solidFill>
                  <a:schemeClr val="accent2">
                    <a:lumMod val="75000"/>
                  </a:schemeClr>
                </a:solidFill>
              </a:rPr>
              <a:t>key.pem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73705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325562"/>
          </a:xfrm>
        </p:spPr>
        <p:txBody>
          <a:bodyPr>
            <a:normAutofit/>
          </a:bodyPr>
          <a:lstStyle/>
          <a:p>
            <a:r>
              <a:rPr lang="en-US" sz="4000" dirty="0" smtClean="0"/>
              <a:t>Package install in virtual environment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449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pip install </a:t>
            </a:r>
            <a:r>
              <a:rPr lang="en-US" dirty="0" err="1"/>
              <a:t>django</a:t>
            </a:r>
            <a:r>
              <a:rPr lang="en-US" dirty="0"/>
              <a:t> </a:t>
            </a:r>
            <a:r>
              <a:rPr lang="en-US" b="1" dirty="0" err="1"/>
              <a:t>djangorestframework</a:t>
            </a:r>
            <a:endParaRPr lang="en-US" b="1" dirty="0"/>
          </a:p>
          <a:p>
            <a:pPr marL="0" indent="0">
              <a:buNone/>
            </a:pPr>
            <a:r>
              <a:rPr lang="en-US" dirty="0" smtClean="0"/>
              <a:t>pip </a:t>
            </a:r>
            <a:r>
              <a:rPr lang="en-US" dirty="0"/>
              <a:t>install </a:t>
            </a:r>
            <a:r>
              <a:rPr lang="en-US" b="1" dirty="0" err="1" smtClean="0"/>
              <a:t>djangorestframework-simplejwt</a:t>
            </a:r>
            <a:endParaRPr lang="en-US" b="1" dirty="0" smtClean="0"/>
          </a:p>
          <a:p>
            <a:pPr marL="0" indent="0">
              <a:buNone/>
            </a:pPr>
            <a:r>
              <a:rPr lang="en-US" dirty="0"/>
              <a:t>pip install </a:t>
            </a:r>
            <a:r>
              <a:rPr lang="en-US" b="1" dirty="0" err="1"/>
              <a:t>dj</a:t>
            </a:r>
            <a:r>
              <a:rPr lang="en-US" b="1" dirty="0"/>
              <a:t>-rest-</a:t>
            </a:r>
            <a:r>
              <a:rPr lang="en-US" b="1" dirty="0" err="1"/>
              <a:t>auth</a:t>
            </a: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p</a:t>
            </a:r>
            <a:r>
              <a:rPr lang="en-US" dirty="0" smtClean="0"/>
              <a:t>ip install </a:t>
            </a:r>
            <a:r>
              <a:rPr lang="en-US" b="1" dirty="0" err="1" smtClean="0"/>
              <a:t>django-allauth</a:t>
            </a:r>
            <a:endParaRPr lang="en-US" b="1" dirty="0" smtClean="0"/>
          </a:p>
          <a:p>
            <a:pPr marL="0" indent="0">
              <a:buNone/>
            </a:pPr>
            <a:r>
              <a:rPr lang="en-US" dirty="0"/>
              <a:t>p</a:t>
            </a:r>
            <a:r>
              <a:rPr lang="en-US" dirty="0" smtClean="0"/>
              <a:t>ip install </a:t>
            </a:r>
            <a:r>
              <a:rPr lang="en-US" b="1" dirty="0" smtClean="0"/>
              <a:t>cryptography</a:t>
            </a:r>
          </a:p>
          <a:p>
            <a:pPr marL="0" indent="0">
              <a:buNone/>
            </a:pPr>
            <a:r>
              <a:rPr lang="en-US" dirty="0"/>
              <a:t>p</a:t>
            </a:r>
            <a:r>
              <a:rPr lang="en-US" dirty="0" smtClean="0"/>
              <a:t>ip install </a:t>
            </a:r>
            <a:r>
              <a:rPr lang="en-US" b="1" dirty="0" smtClean="0"/>
              <a:t>psycopg2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896171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325562"/>
          </a:xfrm>
        </p:spPr>
        <p:txBody>
          <a:bodyPr>
            <a:normAutofit/>
          </a:bodyPr>
          <a:lstStyle/>
          <a:p>
            <a:r>
              <a:rPr lang="en-US" sz="4000" dirty="0"/>
              <a:t>Modify INSTALLED_APPS in </a:t>
            </a:r>
            <a:r>
              <a:rPr lang="en-US" sz="4000" dirty="0" smtClean="0"/>
              <a:t>settings.py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800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/>
              <a:t>INSTALLED_APPS = [</a:t>
            </a:r>
          </a:p>
          <a:p>
            <a:pPr marL="0" indent="0">
              <a:buNone/>
            </a:pPr>
            <a:r>
              <a:rPr lang="en-US" sz="1400" dirty="0"/>
              <a:t>    </a:t>
            </a:r>
            <a:r>
              <a:rPr lang="en-US" sz="1400" i="1" dirty="0"/>
              <a:t>'</a:t>
            </a:r>
            <a:r>
              <a:rPr lang="en-US" sz="1400" i="1" dirty="0" err="1"/>
              <a:t>django.contrib.admin</a:t>
            </a:r>
            <a:r>
              <a:rPr lang="en-US" sz="1400" i="1" dirty="0"/>
              <a:t>',</a:t>
            </a:r>
          </a:p>
          <a:p>
            <a:pPr marL="0" indent="0">
              <a:buNone/>
            </a:pPr>
            <a:r>
              <a:rPr lang="en-US" sz="1400" dirty="0"/>
              <a:t>    </a:t>
            </a:r>
            <a:r>
              <a:rPr lang="en-US" sz="1400" i="1" dirty="0"/>
              <a:t>'</a:t>
            </a:r>
            <a:r>
              <a:rPr lang="en-US" sz="1400" i="1" dirty="0" err="1"/>
              <a:t>django.contrib.auth</a:t>
            </a:r>
            <a:r>
              <a:rPr lang="en-US" sz="1400" i="1" dirty="0"/>
              <a:t>',</a:t>
            </a:r>
          </a:p>
          <a:p>
            <a:pPr marL="0" indent="0">
              <a:buNone/>
            </a:pPr>
            <a:r>
              <a:rPr lang="en-US" sz="1400" dirty="0"/>
              <a:t>    </a:t>
            </a:r>
            <a:r>
              <a:rPr lang="en-US" sz="1400" i="1" dirty="0"/>
              <a:t>'</a:t>
            </a:r>
            <a:r>
              <a:rPr lang="en-US" sz="1400" i="1" dirty="0" err="1"/>
              <a:t>django.contrib.contenttypes</a:t>
            </a:r>
            <a:r>
              <a:rPr lang="en-US" sz="1400" i="1" dirty="0"/>
              <a:t>',</a:t>
            </a:r>
          </a:p>
          <a:p>
            <a:pPr marL="0" indent="0">
              <a:buNone/>
            </a:pPr>
            <a:r>
              <a:rPr lang="en-US" sz="1400" dirty="0"/>
              <a:t>    </a:t>
            </a:r>
            <a:r>
              <a:rPr lang="en-US" sz="1400" i="1" dirty="0"/>
              <a:t>'</a:t>
            </a:r>
            <a:r>
              <a:rPr lang="en-US" sz="1400" i="1" dirty="0" err="1"/>
              <a:t>django.contrib.sessions</a:t>
            </a:r>
            <a:r>
              <a:rPr lang="en-US" sz="1400" i="1" dirty="0"/>
              <a:t>',</a:t>
            </a:r>
          </a:p>
          <a:p>
            <a:pPr marL="0" indent="0">
              <a:buNone/>
            </a:pPr>
            <a:r>
              <a:rPr lang="en-US" sz="1400" dirty="0"/>
              <a:t>    </a:t>
            </a:r>
            <a:r>
              <a:rPr lang="en-US" sz="1400" i="1" dirty="0"/>
              <a:t>'</a:t>
            </a:r>
            <a:r>
              <a:rPr lang="en-US" sz="1400" i="1" dirty="0" err="1"/>
              <a:t>django.contrib.messages</a:t>
            </a:r>
            <a:r>
              <a:rPr lang="en-US" sz="1400" i="1" dirty="0"/>
              <a:t>',</a:t>
            </a:r>
          </a:p>
          <a:p>
            <a:pPr marL="0" indent="0">
              <a:buNone/>
            </a:pPr>
            <a:r>
              <a:rPr lang="en-US" sz="1400" dirty="0"/>
              <a:t>    </a:t>
            </a:r>
            <a:r>
              <a:rPr lang="en-US" sz="1400" i="1" dirty="0"/>
              <a:t>'</a:t>
            </a:r>
            <a:r>
              <a:rPr lang="en-US" sz="1400" i="1" dirty="0" err="1"/>
              <a:t>django.contrib.staticfiles</a:t>
            </a:r>
            <a:r>
              <a:rPr lang="en-US" sz="1400" i="1" dirty="0"/>
              <a:t>',</a:t>
            </a:r>
          </a:p>
          <a:p>
            <a:pPr marL="0" indent="0">
              <a:buNone/>
            </a:pPr>
            <a:r>
              <a:rPr lang="en-US" sz="1400" dirty="0"/>
              <a:t>        # Third-Party </a:t>
            </a:r>
            <a:r>
              <a:rPr lang="en-US" sz="1400" u="sng" dirty="0"/>
              <a:t>Apps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</a:t>
            </a:r>
            <a:r>
              <a:rPr lang="en-US" sz="1400" b="1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'</a:t>
            </a:r>
            <a:r>
              <a:rPr lang="en-US" sz="1400" b="1" i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rest_framework</a:t>
            </a:r>
            <a:r>
              <a:rPr lang="en-US" sz="1400" b="1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',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</a:t>
            </a:r>
            <a:r>
              <a:rPr lang="en-US" sz="1400" b="1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'</a:t>
            </a:r>
            <a:r>
              <a:rPr lang="en-US" sz="1400" b="1" i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rest_framework.authtoken</a:t>
            </a:r>
            <a:r>
              <a:rPr lang="en-US" sz="1400" b="1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',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</a:t>
            </a:r>
            <a:r>
              <a:rPr lang="en-US" sz="1400" b="1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'</a:t>
            </a:r>
            <a:r>
              <a:rPr lang="en-US" sz="1400" b="1" i="1" u="sng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allauth</a:t>
            </a:r>
            <a:r>
              <a:rPr lang="en-US" sz="1400" b="1" i="1" u="sng" dirty="0">
                <a:solidFill>
                  <a:schemeClr val="tx2">
                    <a:lumMod val="60000"/>
                    <a:lumOff val="40000"/>
                  </a:schemeClr>
                </a:solidFill>
              </a:rPr>
              <a:t>',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</a:t>
            </a:r>
            <a:r>
              <a:rPr lang="en-US" sz="1400" b="1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'</a:t>
            </a:r>
            <a:r>
              <a:rPr lang="en-US" sz="1400" b="1" i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allauth.account</a:t>
            </a:r>
            <a:r>
              <a:rPr lang="en-US" sz="1400" b="1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',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</a:t>
            </a:r>
            <a:r>
              <a:rPr lang="en-US" sz="1400" b="1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'</a:t>
            </a:r>
            <a:r>
              <a:rPr lang="en-US" sz="1400" b="1" i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dj_rest_auth</a:t>
            </a:r>
            <a:r>
              <a:rPr lang="en-US" sz="1400" b="1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',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</a:t>
            </a:r>
            <a:r>
              <a:rPr lang="en-US" sz="1400" b="1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'</a:t>
            </a:r>
            <a:r>
              <a:rPr lang="en-US" sz="1400" b="1" i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dj_rest_auth.registration</a:t>
            </a:r>
            <a:r>
              <a:rPr lang="en-US" sz="1400" b="1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',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</a:t>
            </a:r>
            <a:r>
              <a:rPr lang="en-US" sz="1400" b="1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'</a:t>
            </a:r>
            <a:r>
              <a:rPr lang="en-US" sz="1400" b="1" i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django.contrib.sites</a:t>
            </a:r>
            <a:r>
              <a:rPr lang="en-US" sz="1400" b="1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',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    # Local </a:t>
            </a:r>
            <a:r>
              <a:rPr lang="en-US" sz="1400" u="sng" dirty="0"/>
              <a:t>Apps (project's apps)</a:t>
            </a:r>
          </a:p>
          <a:p>
            <a:pPr marL="0" indent="0">
              <a:buNone/>
            </a:pPr>
            <a:r>
              <a:rPr lang="en-US" sz="1400" dirty="0"/>
              <a:t>    </a:t>
            </a:r>
            <a:r>
              <a:rPr lang="en-US" sz="1400" i="1" dirty="0"/>
              <a:t>'hello',</a:t>
            </a:r>
          </a:p>
          <a:p>
            <a:pPr marL="0" indent="0">
              <a:buNone/>
            </a:pPr>
            <a:r>
              <a:rPr lang="en-US" sz="1400" dirty="0"/>
              <a:t>    </a:t>
            </a:r>
            <a:r>
              <a:rPr lang="en-US" sz="1400" i="1" dirty="0"/>
              <a:t>'students</a:t>
            </a:r>
            <a:r>
              <a:rPr lang="en-US" sz="1400" i="1" dirty="0" smtClean="0"/>
              <a:t>',</a:t>
            </a:r>
          </a:p>
          <a:p>
            <a:pPr marL="0" indent="0">
              <a:buNone/>
            </a:pPr>
            <a:r>
              <a:rPr lang="en-US" sz="1400" dirty="0" smtClean="0"/>
              <a:t>]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2211444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325562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Add DEFAULT_AUTHENTICATION_CLASSES and </a:t>
            </a:r>
            <a:br>
              <a:rPr lang="en-US" sz="3200" b="1" dirty="0" smtClean="0"/>
            </a:br>
            <a:r>
              <a:rPr lang="en-US" sz="3200" b="1" dirty="0" smtClean="0"/>
              <a:t>AUTHENTICATION_BACKENDS in settings.py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502920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REST_FRAMEWORK = {</a:t>
            </a:r>
          </a:p>
          <a:p>
            <a:pPr marL="0" indent="0">
              <a:buNone/>
            </a:pPr>
            <a:r>
              <a:rPr lang="en-US" sz="1800" dirty="0"/>
              <a:t>    </a:t>
            </a:r>
            <a:r>
              <a:rPr lang="en-US" sz="1800" i="1" dirty="0"/>
              <a:t>'DEFAULT_AUTHENTICATION_CLASSES': [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</a:t>
            </a:r>
            <a:r>
              <a:rPr lang="en-US" sz="1800" b="1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'</a:t>
            </a:r>
            <a:r>
              <a:rPr lang="en-US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rest_framework.authentication.TokenAuthentication</a:t>
            </a:r>
            <a:r>
              <a:rPr lang="en-US" sz="1800" b="1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',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</a:t>
            </a:r>
            <a:r>
              <a:rPr lang="en-US" sz="1800" b="1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'</a:t>
            </a:r>
            <a:r>
              <a:rPr lang="en-US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dj_rest_auth.jwt_auth.JWTCookieAuthentication</a:t>
            </a:r>
            <a:r>
              <a:rPr lang="en-US" sz="1800" b="1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',</a:t>
            </a:r>
          </a:p>
          <a:p>
            <a:pPr marL="0" indent="0">
              <a:buNone/>
            </a:pPr>
            <a:r>
              <a:rPr lang="en-US" sz="1800" dirty="0"/>
              <a:t>    ],</a:t>
            </a:r>
          </a:p>
          <a:p>
            <a:pPr marL="0" indent="0">
              <a:buNone/>
            </a:pPr>
            <a:r>
              <a:rPr lang="en-US" sz="1800" dirty="0"/>
              <a:t>}</a:t>
            </a:r>
            <a:endParaRPr lang="en-US" sz="1800" b="1" dirty="0"/>
          </a:p>
          <a:p>
            <a:pPr marL="0" indent="0">
              <a:buNone/>
            </a:pPr>
            <a:r>
              <a:rPr lang="en-US" sz="1800" dirty="0"/>
              <a:t>AUTHENTICATION_BACKENDS = [</a:t>
            </a:r>
          </a:p>
          <a:p>
            <a:pPr marL="0" indent="0">
              <a:buNone/>
            </a:pPr>
            <a:r>
              <a:rPr lang="en-US" sz="1800" dirty="0"/>
              <a:t>    # </a:t>
            </a:r>
            <a:r>
              <a:rPr lang="en-US" sz="1800" u="sng" dirty="0" err="1"/>
              <a:t>allauth</a:t>
            </a:r>
            <a:r>
              <a:rPr lang="en-US" sz="1800" u="sng" dirty="0"/>
              <a:t> specific authentication methods, such as login by e-mail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</a:t>
            </a:r>
            <a:r>
              <a:rPr lang="en-US" sz="18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'</a:t>
            </a:r>
            <a:r>
              <a:rPr lang="en-US" sz="18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allauth.account.auth_backends.AuthenticationBackend</a:t>
            </a:r>
            <a:r>
              <a:rPr lang="en-US" sz="1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',</a:t>
            </a:r>
          </a:p>
          <a:p>
            <a:pPr marL="0" indent="0">
              <a:buNone/>
            </a:pPr>
            <a:r>
              <a:rPr lang="en-US" sz="1800" dirty="0"/>
              <a:t>    # Needed to login by </a:t>
            </a:r>
            <a:r>
              <a:rPr lang="en-US" sz="1800" u="sng" dirty="0"/>
              <a:t>username in Django admin, regardless of </a:t>
            </a:r>
            <a:r>
              <a:rPr lang="en-US" sz="1800" u="sng" dirty="0" err="1"/>
              <a:t>allauth</a:t>
            </a:r>
            <a:endParaRPr lang="en-US" sz="1800" u="sng" dirty="0"/>
          </a:p>
          <a:p>
            <a:pPr marL="0" indent="0">
              <a:buNone/>
            </a:pPr>
            <a:r>
              <a:rPr lang="en-US" sz="1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</a:t>
            </a:r>
            <a:r>
              <a:rPr lang="en-US" sz="1800" b="1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'</a:t>
            </a:r>
            <a:r>
              <a:rPr lang="en-US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django.contrib.auth.backends.ModelBackend</a:t>
            </a:r>
            <a:r>
              <a:rPr lang="en-US" sz="1800" b="1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',</a:t>
            </a:r>
          </a:p>
          <a:p>
            <a:pPr marL="0" indent="0">
              <a:buNone/>
            </a:pPr>
            <a:r>
              <a:rPr lang="en-US" sz="1800" dirty="0"/>
              <a:t>]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37525368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AUTH settings in settings.py</a:t>
            </a:r>
            <a:endParaRPr lang="en-US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562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b="1" dirty="0"/>
              <a:t>JWT_PUBLIC_KEY_PATH = </a:t>
            </a:r>
            <a:r>
              <a:rPr lang="en-US" sz="1400" b="1" i="1" dirty="0"/>
              <a:t>'./</a:t>
            </a:r>
            <a:r>
              <a:rPr lang="en-US" sz="1400" b="1" i="1" dirty="0" err="1"/>
              <a:t>publicKey.pem</a:t>
            </a:r>
            <a:r>
              <a:rPr lang="en-US" sz="1400" b="1" i="1" dirty="0"/>
              <a:t>'</a:t>
            </a:r>
          </a:p>
          <a:p>
            <a:pPr marL="0" indent="0">
              <a:buNone/>
            </a:pPr>
            <a:r>
              <a:rPr lang="en-US" sz="1400" b="1" dirty="0"/>
              <a:t>JWT_PRIVATE_KEY_PATH = </a:t>
            </a:r>
            <a:r>
              <a:rPr lang="en-US" sz="1400" b="1" i="1" dirty="0"/>
              <a:t>'./</a:t>
            </a:r>
            <a:r>
              <a:rPr lang="en-US" sz="1400" b="1" i="1" dirty="0" err="1"/>
              <a:t>privateKey.pem</a:t>
            </a:r>
            <a:r>
              <a:rPr lang="en-US" sz="1400" b="1" i="1" dirty="0"/>
              <a:t>'</a:t>
            </a:r>
          </a:p>
          <a:p>
            <a:pPr marL="0" indent="0">
              <a:buNone/>
            </a:pPr>
            <a:r>
              <a:rPr lang="en-US" sz="800" dirty="0"/>
              <a:t>from </a:t>
            </a:r>
            <a:r>
              <a:rPr lang="en-US" sz="800" dirty="0" err="1"/>
              <a:t>datetime</a:t>
            </a:r>
            <a:r>
              <a:rPr lang="en-US" sz="800" dirty="0"/>
              <a:t> import </a:t>
            </a:r>
            <a:r>
              <a:rPr lang="en-US" sz="800" dirty="0" err="1" smtClean="0"/>
              <a:t>timedelta</a:t>
            </a:r>
            <a:endParaRPr lang="en-US" sz="800" dirty="0"/>
          </a:p>
          <a:p>
            <a:pPr marL="0" indent="0">
              <a:buNone/>
            </a:pPr>
            <a:r>
              <a:rPr lang="en-US" sz="800" b="1" dirty="0"/>
              <a:t>SIMPLE_JWT = {</a:t>
            </a:r>
          </a:p>
          <a:p>
            <a:pPr marL="0" indent="0">
              <a:buNone/>
            </a:pPr>
            <a:r>
              <a:rPr lang="en-US" sz="1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</a:t>
            </a:r>
            <a:r>
              <a:rPr lang="en-US" sz="1200" b="1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'ACCESS_TOKEN_LIFETIME': </a:t>
            </a:r>
            <a:r>
              <a:rPr lang="en-US" sz="1200" b="1" i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timedelta</a:t>
            </a:r>
            <a:r>
              <a:rPr lang="en-US" sz="1200" b="1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(minutes=20),</a:t>
            </a:r>
          </a:p>
          <a:p>
            <a:pPr marL="0" indent="0">
              <a:buNone/>
            </a:pPr>
            <a:r>
              <a:rPr lang="en-US" sz="1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</a:t>
            </a:r>
            <a:r>
              <a:rPr lang="en-US" sz="1200" b="1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'REFRESH_TOKEN_LIFETIME': </a:t>
            </a:r>
            <a:r>
              <a:rPr lang="en-US" sz="1200" b="1" i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timedelta</a:t>
            </a:r>
            <a:r>
              <a:rPr lang="en-US" sz="1200" b="1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(days=1),</a:t>
            </a:r>
          </a:p>
          <a:p>
            <a:pPr marL="0" indent="0">
              <a:buNone/>
            </a:pPr>
            <a:r>
              <a:rPr lang="en-US" sz="800" dirty="0"/>
              <a:t>    </a:t>
            </a:r>
            <a:r>
              <a:rPr lang="en-US" sz="800" i="1" dirty="0"/>
              <a:t>'ROTATE_REFRESH_TOKENS': False,</a:t>
            </a:r>
          </a:p>
          <a:p>
            <a:pPr marL="0" indent="0">
              <a:buNone/>
            </a:pPr>
            <a:r>
              <a:rPr lang="en-US" sz="800" dirty="0"/>
              <a:t>    </a:t>
            </a:r>
            <a:r>
              <a:rPr lang="en-US" sz="800" i="1" dirty="0"/>
              <a:t>'BLACKLIST_AFTER_ROTATION': True,</a:t>
            </a:r>
          </a:p>
          <a:p>
            <a:pPr marL="0" indent="0">
              <a:buNone/>
            </a:pPr>
            <a:r>
              <a:rPr lang="en-US" sz="800" dirty="0"/>
              <a:t>    #'UPDATE_LAST_LOGIN': False,</a:t>
            </a:r>
          </a:p>
          <a:p>
            <a:pPr marL="0" indent="0">
              <a:buNone/>
            </a:pPr>
            <a:endParaRPr lang="en-US" sz="800" dirty="0"/>
          </a:p>
          <a:p>
            <a:pPr marL="0" indent="0">
              <a:buNone/>
            </a:pPr>
            <a:r>
              <a:rPr lang="en-US" sz="1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</a:t>
            </a:r>
            <a:r>
              <a:rPr lang="en-US" sz="1200" b="1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'ALGORITHM': 'RS256',</a:t>
            </a:r>
          </a:p>
          <a:p>
            <a:pPr marL="0" indent="0">
              <a:buNone/>
            </a:pPr>
            <a:r>
              <a:rPr lang="en-US" sz="800" dirty="0"/>
              <a:t>    #'SIGNING_KEY': SECRET_KEY,</a:t>
            </a:r>
          </a:p>
          <a:p>
            <a:pPr marL="0" indent="0">
              <a:buNone/>
            </a:pPr>
            <a:r>
              <a:rPr lang="en-US" sz="1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</a:t>
            </a:r>
            <a:r>
              <a:rPr lang="en-US" sz="1200" b="1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'SIGNING_KEY': open(JWT_PRIVATE_KEY_PATH).read(),</a:t>
            </a:r>
          </a:p>
          <a:p>
            <a:pPr marL="0" indent="0">
              <a:buNone/>
            </a:pPr>
            <a:r>
              <a:rPr lang="en-US" sz="800" dirty="0"/>
              <a:t>    #'VERIFYING_KEY': None,</a:t>
            </a:r>
          </a:p>
          <a:p>
            <a:pPr marL="0" indent="0">
              <a:buNone/>
            </a:pPr>
            <a:r>
              <a:rPr lang="en-US" sz="1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</a:t>
            </a:r>
            <a:r>
              <a:rPr lang="en-US" sz="1200" b="1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'VERIFYING_KEY': open(JWT_PUBLIC_KEY_PATH).read(),    </a:t>
            </a:r>
          </a:p>
          <a:p>
            <a:pPr marL="0" indent="0">
              <a:buNone/>
            </a:pPr>
            <a:r>
              <a:rPr lang="en-US" sz="800" dirty="0"/>
              <a:t>    #'SIGNING_KEY': </a:t>
            </a:r>
            <a:r>
              <a:rPr lang="en-US" sz="800" dirty="0" err="1"/>
              <a:t>requests.get</a:t>
            </a:r>
            <a:r>
              <a:rPr lang="en-US" sz="800" dirty="0"/>
              <a:t>(JWT_PRIVATE_KEY_PATH).text,</a:t>
            </a:r>
          </a:p>
          <a:p>
            <a:pPr marL="0" indent="0">
              <a:buNone/>
            </a:pPr>
            <a:r>
              <a:rPr lang="en-US" sz="800" dirty="0"/>
              <a:t>    #'VERIFYING_KEY': </a:t>
            </a:r>
            <a:r>
              <a:rPr lang="en-US" sz="800" dirty="0" err="1"/>
              <a:t>requests.get</a:t>
            </a:r>
            <a:r>
              <a:rPr lang="en-US" sz="800" dirty="0"/>
              <a:t>(JWT_PUBLIC_KEY_PATH).text,   </a:t>
            </a:r>
          </a:p>
          <a:p>
            <a:pPr marL="0" indent="0">
              <a:buNone/>
            </a:pPr>
            <a:r>
              <a:rPr lang="en-US" sz="800" dirty="0"/>
              <a:t>    </a:t>
            </a:r>
          </a:p>
          <a:p>
            <a:pPr marL="0" indent="0">
              <a:buNone/>
            </a:pPr>
            <a:r>
              <a:rPr lang="en-US" sz="800" dirty="0"/>
              <a:t>    </a:t>
            </a:r>
            <a:r>
              <a:rPr lang="en-US" sz="800" i="1" dirty="0"/>
              <a:t>'AUDIENCE': '</a:t>
            </a:r>
            <a:r>
              <a:rPr lang="en-US" sz="800" i="1" dirty="0" err="1"/>
              <a:t>MpdbUsers</a:t>
            </a:r>
            <a:r>
              <a:rPr lang="en-US" sz="800" i="1" dirty="0"/>
              <a:t>',</a:t>
            </a:r>
          </a:p>
          <a:p>
            <a:pPr marL="0" indent="0">
              <a:buNone/>
            </a:pPr>
            <a:r>
              <a:rPr lang="en-US" sz="800" dirty="0"/>
              <a:t>    </a:t>
            </a:r>
            <a:r>
              <a:rPr lang="en-US" sz="800" i="1" dirty="0"/>
              <a:t>'ISSUER': '</a:t>
            </a:r>
            <a:r>
              <a:rPr lang="en-US" sz="800" i="1" dirty="0" err="1"/>
              <a:t>MpdbRestAPI</a:t>
            </a:r>
            <a:r>
              <a:rPr lang="en-US" sz="800" i="1" dirty="0" smtClean="0"/>
              <a:t>',</a:t>
            </a:r>
          </a:p>
          <a:p>
            <a:pPr marL="0" indent="0">
              <a:buNone/>
            </a:pPr>
            <a:endParaRPr lang="en-US" sz="800" i="1" dirty="0"/>
          </a:p>
          <a:p>
            <a:pPr marL="0" indent="0">
              <a:buNone/>
            </a:pPr>
            <a:r>
              <a:rPr lang="en-US" sz="800" dirty="0"/>
              <a:t>    </a:t>
            </a:r>
            <a:r>
              <a:rPr lang="en-US" sz="800" i="1" dirty="0"/>
              <a:t>'AUTH_HEADER_TYPES': ('Bearer</a:t>
            </a:r>
            <a:r>
              <a:rPr lang="en-US" sz="800" i="1" dirty="0" smtClean="0"/>
              <a:t>'),</a:t>
            </a:r>
          </a:p>
          <a:p>
            <a:pPr marL="0" indent="0">
              <a:buNone/>
            </a:pPr>
            <a:endParaRPr lang="en-US" sz="800" i="1" dirty="0"/>
          </a:p>
          <a:p>
            <a:pPr marL="0" indent="0">
              <a:buNone/>
            </a:pPr>
            <a:r>
              <a:rPr lang="en-US" sz="800" dirty="0"/>
              <a:t>    #'AUTH_HEADER_NAME': 'HTTP_AUTHORIZATION',</a:t>
            </a:r>
          </a:p>
          <a:p>
            <a:pPr marL="0" indent="0">
              <a:buNone/>
            </a:pPr>
            <a:r>
              <a:rPr lang="en-US" sz="800" dirty="0"/>
              <a:t>    #'USER_ID_FIELD': 'id',</a:t>
            </a:r>
          </a:p>
          <a:p>
            <a:pPr marL="0" indent="0">
              <a:buNone/>
            </a:pPr>
            <a:r>
              <a:rPr lang="en-US" sz="800" dirty="0"/>
              <a:t>    #'USER_ID_CLAIM': '</a:t>
            </a:r>
            <a:r>
              <a:rPr lang="en-US" sz="800" dirty="0" err="1"/>
              <a:t>user_id</a:t>
            </a:r>
            <a:r>
              <a:rPr lang="en-US" sz="800" dirty="0" smtClean="0"/>
              <a:t>',</a:t>
            </a:r>
            <a:endParaRPr lang="en-US" sz="800" dirty="0"/>
          </a:p>
          <a:p>
            <a:pPr marL="0" indent="0">
              <a:buNone/>
            </a:pPr>
            <a:r>
              <a:rPr lang="en-US" sz="800" dirty="0"/>
              <a:t>    </a:t>
            </a:r>
            <a:r>
              <a:rPr lang="en-US" sz="800" i="1" dirty="0"/>
              <a:t>'AUTH_TOKEN_CLASSES': ('</a:t>
            </a:r>
            <a:r>
              <a:rPr lang="en-US" sz="800" i="1" dirty="0" err="1"/>
              <a:t>rest_framework_simplejwt.tokens.AccessToken</a:t>
            </a:r>
            <a:r>
              <a:rPr lang="en-US" sz="800" i="1" dirty="0"/>
              <a:t>',),</a:t>
            </a:r>
          </a:p>
          <a:p>
            <a:pPr marL="0" indent="0">
              <a:buNone/>
            </a:pPr>
            <a:r>
              <a:rPr lang="en-US" sz="800" dirty="0"/>
              <a:t>    </a:t>
            </a:r>
            <a:r>
              <a:rPr lang="en-US" sz="800" i="1" dirty="0"/>
              <a:t>'TOKEN_TYPE_CLAIM': '</a:t>
            </a:r>
            <a:r>
              <a:rPr lang="en-US" sz="800" i="1" dirty="0" err="1"/>
              <a:t>token_type</a:t>
            </a:r>
            <a:r>
              <a:rPr lang="en-US" sz="800" i="1" dirty="0" smtClean="0"/>
              <a:t>',</a:t>
            </a:r>
            <a:endParaRPr lang="en-US" sz="800" dirty="0"/>
          </a:p>
          <a:p>
            <a:pPr marL="0" indent="0">
              <a:buNone/>
            </a:pPr>
            <a:r>
              <a:rPr lang="en-US" sz="800" dirty="0"/>
              <a:t>    </a:t>
            </a:r>
            <a:r>
              <a:rPr lang="en-US" sz="800" i="1" dirty="0"/>
              <a:t>'JTI_CLAIM': '</a:t>
            </a:r>
            <a:r>
              <a:rPr lang="en-US" sz="800" i="1" u="sng" dirty="0" err="1"/>
              <a:t>jti</a:t>
            </a:r>
            <a:r>
              <a:rPr lang="en-US" sz="800" i="1" u="sng" dirty="0" smtClean="0"/>
              <a:t>',</a:t>
            </a:r>
            <a:endParaRPr lang="en-US" sz="800" dirty="0"/>
          </a:p>
          <a:p>
            <a:pPr marL="0" indent="0">
              <a:buNone/>
            </a:pPr>
            <a:r>
              <a:rPr lang="en-US" sz="800" dirty="0"/>
              <a:t>    </a:t>
            </a:r>
            <a:r>
              <a:rPr lang="en-US" sz="800" i="1" dirty="0"/>
              <a:t>'SLIDING_TOKEN_REFRESH_EXP_CLAIM': '</a:t>
            </a:r>
            <a:r>
              <a:rPr lang="en-US" sz="800" i="1" dirty="0" err="1"/>
              <a:t>refresh_exp</a:t>
            </a:r>
            <a:r>
              <a:rPr lang="en-US" sz="800" i="1" dirty="0"/>
              <a:t>',</a:t>
            </a:r>
          </a:p>
          <a:p>
            <a:pPr marL="0" indent="0">
              <a:buNone/>
            </a:pPr>
            <a:r>
              <a:rPr lang="en-US" sz="800" dirty="0"/>
              <a:t>    </a:t>
            </a:r>
            <a:r>
              <a:rPr lang="en-US" sz="800" i="1" dirty="0"/>
              <a:t>'SLIDING_TOKEN_LIFETIME': </a:t>
            </a:r>
            <a:r>
              <a:rPr lang="en-US" sz="800" i="1" dirty="0" err="1"/>
              <a:t>timedelta</a:t>
            </a:r>
            <a:r>
              <a:rPr lang="en-US" sz="800" i="1" dirty="0"/>
              <a:t>(minutes=5),</a:t>
            </a:r>
          </a:p>
          <a:p>
            <a:pPr marL="0" indent="0">
              <a:buNone/>
            </a:pPr>
            <a:r>
              <a:rPr lang="en-US" sz="800" dirty="0"/>
              <a:t>    </a:t>
            </a:r>
            <a:r>
              <a:rPr lang="en-US" sz="800" i="1" dirty="0"/>
              <a:t>'SLIDING_TOKEN_REFRESH_LIFETIME': </a:t>
            </a:r>
            <a:r>
              <a:rPr lang="en-US" sz="800" i="1" dirty="0" err="1"/>
              <a:t>timedelta</a:t>
            </a:r>
            <a:r>
              <a:rPr lang="en-US" sz="800" i="1" dirty="0"/>
              <a:t>(days=1),</a:t>
            </a:r>
          </a:p>
          <a:p>
            <a:pPr marL="0" indent="0">
              <a:buNone/>
            </a:pPr>
            <a:r>
              <a:rPr lang="en-US" sz="800" dirty="0"/>
              <a:t>}</a:t>
            </a:r>
            <a:endParaRPr lang="en-US" sz="800" b="1" dirty="0"/>
          </a:p>
        </p:txBody>
      </p:sp>
    </p:spTree>
    <p:extLst>
      <p:ext uri="{BB962C8B-B14F-4D97-AF65-F5344CB8AC3E}">
        <p14:creationId xmlns:p14="http://schemas.microsoft.com/office/powerpoint/2010/main" val="26889864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AUTH settings in settings.py (continued)</a:t>
            </a:r>
            <a:endParaRPr lang="en-US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562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EMAIL_BACKEND = </a:t>
            </a:r>
            <a:r>
              <a:rPr lang="en-US" sz="2000" i="1" dirty="0"/>
              <a:t>'</a:t>
            </a:r>
            <a:r>
              <a:rPr lang="en-US" sz="2000" i="1" dirty="0" err="1"/>
              <a:t>django.core.mail.backends.smtp.EmailBackend</a:t>
            </a:r>
            <a:r>
              <a:rPr lang="en-US" sz="2000" i="1" dirty="0"/>
              <a:t>'</a:t>
            </a:r>
          </a:p>
          <a:p>
            <a:pPr marL="0" indent="0">
              <a:buNone/>
            </a:pPr>
            <a:r>
              <a:rPr lang="en-US" sz="2000" dirty="0"/>
              <a:t>EMAIL_HOST = </a:t>
            </a:r>
            <a:r>
              <a:rPr lang="en-US" sz="2000" i="1" dirty="0"/>
              <a:t>'smtp.gmail.com'</a:t>
            </a:r>
          </a:p>
          <a:p>
            <a:pPr marL="0" indent="0">
              <a:buNone/>
            </a:pPr>
            <a:r>
              <a:rPr lang="en-US" sz="2000" dirty="0"/>
              <a:t>#EMAIL_HOST = 'smtp.mail.yahoo.com'</a:t>
            </a:r>
          </a:p>
          <a:p>
            <a:pPr marL="0" indent="0">
              <a:buNone/>
            </a:pPr>
            <a:r>
              <a:rPr lang="en-US" sz="2000" dirty="0"/>
              <a:t>EMAIL_USE_TLS = True</a:t>
            </a:r>
          </a:p>
          <a:p>
            <a:pPr marL="0" indent="0">
              <a:buNone/>
            </a:pPr>
            <a:r>
              <a:rPr lang="en-US" sz="2000" dirty="0"/>
              <a:t>EMAIL_PORT = 587</a:t>
            </a:r>
          </a:p>
          <a:p>
            <a:pPr marL="0" indent="0">
              <a:buNone/>
            </a:pPr>
            <a:r>
              <a:rPr lang="en-US" sz="2000" dirty="0"/>
              <a:t>#EMAIL_PORT = 465</a:t>
            </a:r>
          </a:p>
          <a:p>
            <a:pPr marL="0" indent="0">
              <a:buNone/>
            </a:pPr>
            <a:r>
              <a:rPr lang="en-US" sz="2000" dirty="0"/>
              <a:t>EMAIL_HOST_USER = </a:t>
            </a:r>
            <a:r>
              <a:rPr lang="en-US" sz="2000" i="1" dirty="0"/>
              <a:t>'</a:t>
            </a:r>
            <a:r>
              <a:rPr lang="en-US" sz="2000" i="1" u="sng" dirty="0"/>
              <a:t>jwtdemoapp@gmail.com'</a:t>
            </a:r>
          </a:p>
          <a:p>
            <a:pPr marL="0" indent="0">
              <a:buNone/>
            </a:pPr>
            <a:r>
              <a:rPr lang="en-US" sz="2000" dirty="0"/>
              <a:t>EMAIL_HOST_PASSWORD = </a:t>
            </a:r>
            <a:r>
              <a:rPr lang="en-US" sz="2000" i="1" dirty="0"/>
              <a:t>'</a:t>
            </a:r>
            <a:r>
              <a:rPr lang="en-US" sz="2000" i="1" u="sng" dirty="0" err="1"/>
              <a:t>jwtdemoapps@ula</a:t>
            </a:r>
            <a:r>
              <a:rPr lang="en-US" sz="2000" i="1" u="sng" dirty="0"/>
              <a:t>'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ACCOUNT_EMAIL_REQUIRED = True</a:t>
            </a:r>
          </a:p>
          <a:p>
            <a:pPr marL="0" indent="0">
              <a:buNone/>
            </a:pPr>
            <a:r>
              <a:rPr lang="en-US" sz="2000" dirty="0"/>
              <a:t>ACCOUNT_AUTHENTICATION_METHOD = </a:t>
            </a:r>
            <a:r>
              <a:rPr lang="en-US" sz="2000" i="1" dirty="0"/>
              <a:t>'email'</a:t>
            </a:r>
          </a:p>
          <a:p>
            <a:pPr marL="0" indent="0">
              <a:buNone/>
            </a:pPr>
            <a:r>
              <a:rPr lang="en-US" sz="2000" dirty="0"/>
              <a:t>ACCOUNT_EMAIL_VERIFICATION = </a:t>
            </a:r>
            <a:r>
              <a:rPr lang="en-US" sz="2000" i="1" dirty="0"/>
              <a:t>'mandatory'</a:t>
            </a:r>
          </a:p>
          <a:p>
            <a:pPr marL="0" indent="0">
              <a:buNone/>
            </a:pPr>
            <a:r>
              <a:rPr lang="en-US" sz="2000" dirty="0"/>
              <a:t>ACCOUNT_CONFIRM_EMAIL_ON_GET = </a:t>
            </a:r>
            <a:r>
              <a:rPr lang="en-US" sz="2000" dirty="0" smtClean="0"/>
              <a:t>True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LOGIN_URL = </a:t>
            </a:r>
            <a:r>
              <a:rPr lang="en-US" sz="2000" i="1" dirty="0"/>
              <a:t>'http://localhost:8090/users/login'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9699982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Modify the projects urls.py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486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from </a:t>
            </a:r>
            <a:r>
              <a:rPr lang="en-US" sz="1600" dirty="0" err="1"/>
              <a:t>django.contrib</a:t>
            </a:r>
            <a:r>
              <a:rPr lang="en-US" sz="1600" dirty="0"/>
              <a:t> import admin</a:t>
            </a:r>
          </a:p>
          <a:p>
            <a:pPr marL="0" indent="0">
              <a:buNone/>
            </a:pPr>
            <a:r>
              <a:rPr lang="en-US" sz="1600" dirty="0"/>
              <a:t>from </a:t>
            </a:r>
            <a:r>
              <a:rPr lang="en-US" sz="1600" dirty="0" err="1"/>
              <a:t>django.urls</a:t>
            </a:r>
            <a:r>
              <a:rPr lang="en-US" sz="1600" dirty="0"/>
              <a:t> import path</a:t>
            </a:r>
          </a:p>
          <a:p>
            <a:pPr marL="0" indent="0">
              <a:buNone/>
            </a:pPr>
            <a:r>
              <a:rPr lang="en-US" sz="1600" dirty="0"/>
              <a:t>from </a:t>
            </a:r>
            <a:r>
              <a:rPr lang="en-US" sz="1600" dirty="0" err="1"/>
              <a:t>django.conf.urls</a:t>
            </a:r>
            <a:r>
              <a:rPr lang="en-US" sz="1600" dirty="0"/>
              <a:t> import include, </a:t>
            </a:r>
            <a:r>
              <a:rPr lang="en-US" sz="1600" dirty="0" err="1"/>
              <a:t>url</a:t>
            </a:r>
            <a:endParaRPr lang="en-US" sz="1600" dirty="0"/>
          </a:p>
          <a:p>
            <a:pPr marL="0" indent="0">
              <a:buNone/>
            </a:pPr>
            <a:r>
              <a:rPr lang="en-US" sz="1600" b="1" dirty="0">
                <a:solidFill>
                  <a:schemeClr val="accent1"/>
                </a:solidFill>
              </a:rPr>
              <a:t>from </a:t>
            </a:r>
            <a:r>
              <a:rPr lang="en-US" sz="1600" b="1" dirty="0" err="1">
                <a:solidFill>
                  <a:schemeClr val="accent1"/>
                </a:solidFill>
              </a:rPr>
              <a:t>rest_framework_simplejwt</a:t>
            </a:r>
            <a:r>
              <a:rPr lang="en-US" sz="1600" b="1" dirty="0">
                <a:solidFill>
                  <a:schemeClr val="accent1"/>
                </a:solidFill>
              </a:rPr>
              <a:t> import views as </a:t>
            </a:r>
            <a:r>
              <a:rPr lang="en-US" sz="1600" b="1" dirty="0" err="1">
                <a:solidFill>
                  <a:schemeClr val="accent1"/>
                </a:solidFill>
              </a:rPr>
              <a:t>jwt_views</a:t>
            </a:r>
            <a:endParaRPr lang="en-US" sz="1600" b="1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sz="1600" dirty="0"/>
              <a:t>from students import views</a:t>
            </a:r>
          </a:p>
          <a:p>
            <a:pPr marL="0" indent="0">
              <a:buNone/>
            </a:pPr>
            <a:r>
              <a:rPr lang="en-US" sz="1600" dirty="0"/>
              <a:t>from users import </a:t>
            </a:r>
            <a:r>
              <a:rPr lang="en-US" sz="1600" dirty="0" smtClean="0"/>
              <a:t>views</a:t>
            </a:r>
            <a:endParaRPr lang="en-US" sz="1600" dirty="0"/>
          </a:p>
          <a:p>
            <a:pPr marL="0" indent="0">
              <a:buNone/>
            </a:pPr>
            <a:r>
              <a:rPr lang="en-US" sz="1600" dirty="0" err="1" smtClean="0"/>
              <a:t>urlpatterns</a:t>
            </a:r>
            <a:r>
              <a:rPr lang="en-US" sz="1600" dirty="0" smtClean="0"/>
              <a:t> = [</a:t>
            </a:r>
          </a:p>
          <a:p>
            <a:pPr marL="0" indent="0">
              <a:buNone/>
            </a:pPr>
            <a:r>
              <a:rPr lang="en-US" sz="1600" dirty="0" smtClean="0"/>
              <a:t>    </a:t>
            </a:r>
            <a:r>
              <a:rPr lang="en-US" sz="1600" dirty="0"/>
              <a:t>path(</a:t>
            </a:r>
            <a:r>
              <a:rPr lang="en-US" sz="1600" i="1" dirty="0"/>
              <a:t>'</a:t>
            </a:r>
            <a:r>
              <a:rPr lang="en-US" sz="1600" i="1" u="sng" dirty="0"/>
              <a:t>admin/', </a:t>
            </a:r>
            <a:r>
              <a:rPr lang="en-US" sz="1600" i="1" u="sng" dirty="0" err="1"/>
              <a:t>admin.site.urls</a:t>
            </a:r>
            <a:r>
              <a:rPr lang="en-US" sz="1600" i="1" u="sng" dirty="0"/>
              <a:t>),</a:t>
            </a:r>
          </a:p>
          <a:p>
            <a:pPr marL="0" indent="0">
              <a:buNone/>
            </a:pPr>
            <a:r>
              <a:rPr lang="en-US" sz="1600" dirty="0"/>
              <a:t>    path(</a:t>
            </a:r>
            <a:r>
              <a:rPr lang="en-US" sz="1600" b="1" i="1" dirty="0"/>
              <a:t>'hello/</a:t>
            </a:r>
            <a:r>
              <a:rPr lang="en-US" sz="1600" i="1" dirty="0"/>
              <a:t>', include('</a:t>
            </a:r>
            <a:r>
              <a:rPr lang="en-US" sz="1600" i="1" dirty="0" err="1"/>
              <a:t>hello.urls</a:t>
            </a:r>
            <a:r>
              <a:rPr lang="en-US" sz="1600" i="1" dirty="0"/>
              <a:t>')),</a:t>
            </a:r>
          </a:p>
          <a:p>
            <a:pPr marL="0" indent="0">
              <a:buNone/>
            </a:pPr>
            <a:r>
              <a:rPr lang="en-US" sz="1600" dirty="0"/>
              <a:t>    path(</a:t>
            </a:r>
            <a:r>
              <a:rPr lang="en-US" sz="1600" b="1" i="1" dirty="0"/>
              <a:t>'</a:t>
            </a:r>
            <a:r>
              <a:rPr lang="en-US" sz="1600" b="1" i="1" u="sng" dirty="0" err="1"/>
              <a:t>api</a:t>
            </a:r>
            <a:r>
              <a:rPr lang="en-US" sz="1600" b="1" i="1" u="sng" dirty="0"/>
              <a:t>/students/</a:t>
            </a:r>
            <a:r>
              <a:rPr lang="en-US" sz="1600" i="1" u="sng" dirty="0"/>
              <a:t>', include('</a:t>
            </a:r>
            <a:r>
              <a:rPr lang="en-US" sz="1600" i="1" u="sng" dirty="0" err="1"/>
              <a:t>students.urls</a:t>
            </a:r>
            <a:r>
              <a:rPr lang="en-US" sz="1600" i="1" u="sng" dirty="0" smtClean="0"/>
              <a:t>')),</a:t>
            </a:r>
          </a:p>
          <a:p>
            <a:pPr marL="0" indent="0">
              <a:buNone/>
            </a:pPr>
            <a:r>
              <a:rPr lang="en-US" sz="1600" dirty="0" smtClean="0"/>
              <a:t>    </a:t>
            </a:r>
            <a:r>
              <a:rPr lang="en-US" sz="1600" dirty="0"/>
              <a:t>path(</a:t>
            </a:r>
            <a:r>
              <a:rPr lang="en-US" sz="1600" b="1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'users</a:t>
            </a:r>
            <a:r>
              <a:rPr lang="en-US" sz="1600" i="1" dirty="0"/>
              <a:t>/', include('</a:t>
            </a:r>
            <a:r>
              <a:rPr lang="en-US" sz="1600" i="1" dirty="0" err="1"/>
              <a:t>users.urls</a:t>
            </a:r>
            <a:r>
              <a:rPr lang="en-US" sz="1600" i="1" dirty="0"/>
              <a:t>')),</a:t>
            </a:r>
            <a:endParaRPr lang="en-US" sz="1600" i="1" u="sng" dirty="0"/>
          </a:p>
          <a:p>
            <a:pPr marL="0" indent="0">
              <a:buNone/>
            </a:pPr>
            <a:r>
              <a:rPr lang="en-US" sz="1600" dirty="0" smtClean="0"/>
              <a:t> </a:t>
            </a:r>
            <a:r>
              <a:rPr lang="en-US" sz="1600" dirty="0"/>
              <a:t> </a:t>
            </a:r>
            <a:r>
              <a:rPr lang="en-US" sz="1600" dirty="0" smtClean="0"/>
              <a:t>  path</a:t>
            </a:r>
            <a:r>
              <a:rPr lang="en-US" sz="1600" dirty="0"/>
              <a:t>(</a:t>
            </a:r>
            <a:r>
              <a:rPr lang="en-US" sz="1600" i="1" dirty="0"/>
              <a:t>'</a:t>
            </a:r>
            <a:r>
              <a:rPr lang="en-US" sz="1600" b="1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password-reset-confirm</a:t>
            </a:r>
            <a:r>
              <a:rPr lang="en-US" sz="1600" i="1" dirty="0"/>
              <a:t>/&lt;uidb64&gt;/&lt;token&gt;/',</a:t>
            </a:r>
          </a:p>
          <a:p>
            <a:pPr marL="0" indent="0">
              <a:buNone/>
            </a:pPr>
            <a:r>
              <a:rPr lang="en-US" sz="1600" dirty="0"/>
              <a:t>         </a:t>
            </a:r>
            <a:r>
              <a:rPr lang="en-US" sz="1600" dirty="0" err="1"/>
              <a:t>PasswordResetConfirmView.as_view</a:t>
            </a:r>
            <a:r>
              <a:rPr lang="en-US" sz="1600" dirty="0"/>
              <a:t>(), name=</a:t>
            </a:r>
            <a:r>
              <a:rPr lang="en-US" sz="1600" i="1" dirty="0"/>
              <a:t>'</a:t>
            </a:r>
            <a:r>
              <a:rPr lang="en-US" sz="1600" i="1" dirty="0" err="1"/>
              <a:t>password_reset_confirm</a:t>
            </a:r>
            <a:r>
              <a:rPr lang="en-US" sz="1600" i="1" dirty="0"/>
              <a:t>'),    </a:t>
            </a:r>
          </a:p>
          <a:p>
            <a:pPr marL="0" indent="0">
              <a:buNone/>
            </a:pPr>
            <a:r>
              <a:rPr lang="en-US" sz="1600" dirty="0"/>
              <a:t>    path(</a:t>
            </a:r>
            <a:r>
              <a:rPr lang="en-US" sz="1600" i="1" dirty="0"/>
              <a:t>'</a:t>
            </a:r>
            <a:r>
              <a:rPr lang="en-US" sz="1600" b="1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password-reset</a:t>
            </a:r>
            <a:r>
              <a:rPr lang="en-US" sz="1600" i="1" dirty="0"/>
              <a:t>/', </a:t>
            </a:r>
            <a:r>
              <a:rPr lang="en-US" sz="1600" i="1" dirty="0" err="1"/>
              <a:t>PasswordResetView.as_view</a:t>
            </a:r>
            <a:r>
              <a:rPr lang="en-US" sz="1600" i="1" dirty="0"/>
              <a:t>()),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    path(</a:t>
            </a:r>
            <a:r>
              <a:rPr lang="en-US" sz="1600" b="1" i="1" dirty="0">
                <a:solidFill>
                  <a:schemeClr val="accent1"/>
                </a:solidFill>
              </a:rPr>
              <a:t>'</a:t>
            </a:r>
            <a:r>
              <a:rPr lang="en-US" sz="1600" b="1" i="1" u="sng" dirty="0" err="1">
                <a:solidFill>
                  <a:schemeClr val="accent1"/>
                </a:solidFill>
              </a:rPr>
              <a:t>api</a:t>
            </a:r>
            <a:r>
              <a:rPr lang="en-US" sz="1600" b="1" i="1" u="sng" dirty="0">
                <a:solidFill>
                  <a:schemeClr val="accent1"/>
                </a:solidFill>
              </a:rPr>
              <a:t>/token/</a:t>
            </a:r>
            <a:r>
              <a:rPr lang="en-US" sz="1600" i="1" u="sng" dirty="0"/>
              <a:t>', </a:t>
            </a:r>
            <a:r>
              <a:rPr lang="en-US" sz="1600" i="1" u="sng" dirty="0" err="1"/>
              <a:t>jwt_views.TokenObtainPairView.as_view</a:t>
            </a:r>
            <a:r>
              <a:rPr lang="en-US" sz="1600" i="1" u="sng" dirty="0"/>
              <a:t>(), name='</a:t>
            </a:r>
            <a:r>
              <a:rPr lang="en-US" sz="1600" i="1" u="sng" dirty="0" err="1"/>
              <a:t>token_obtain_pair</a:t>
            </a:r>
            <a:r>
              <a:rPr lang="en-US" sz="1600" i="1" u="sng" dirty="0"/>
              <a:t>'),</a:t>
            </a:r>
          </a:p>
          <a:p>
            <a:pPr marL="0" indent="0">
              <a:buNone/>
            </a:pPr>
            <a:r>
              <a:rPr lang="en-US" sz="1600" dirty="0"/>
              <a:t>    path(</a:t>
            </a:r>
            <a:r>
              <a:rPr lang="en-US" sz="1600" b="1" i="1" dirty="0">
                <a:solidFill>
                  <a:schemeClr val="accent1"/>
                </a:solidFill>
              </a:rPr>
              <a:t>'</a:t>
            </a:r>
            <a:r>
              <a:rPr lang="en-US" sz="1600" b="1" i="1" u="sng" dirty="0" err="1">
                <a:solidFill>
                  <a:schemeClr val="accent1"/>
                </a:solidFill>
              </a:rPr>
              <a:t>api</a:t>
            </a:r>
            <a:r>
              <a:rPr lang="en-US" sz="1600" b="1" i="1" u="sng" dirty="0">
                <a:solidFill>
                  <a:schemeClr val="accent1"/>
                </a:solidFill>
              </a:rPr>
              <a:t>/token/refresh/</a:t>
            </a:r>
            <a:r>
              <a:rPr lang="en-US" sz="1600" i="1" u="sng" dirty="0"/>
              <a:t>', </a:t>
            </a:r>
            <a:r>
              <a:rPr lang="en-US" sz="1600" i="1" u="sng" dirty="0" err="1"/>
              <a:t>jwt_views.TokenRefreshView.as_view</a:t>
            </a:r>
            <a:r>
              <a:rPr lang="en-US" sz="1600" i="1" u="sng" dirty="0"/>
              <a:t>(), name='</a:t>
            </a:r>
            <a:r>
              <a:rPr lang="en-US" sz="1600" i="1" u="sng" dirty="0" err="1"/>
              <a:t>token_refresh</a:t>
            </a:r>
            <a:r>
              <a:rPr lang="en-US" sz="1600" i="1" u="sng" dirty="0"/>
              <a:t>'),</a:t>
            </a:r>
          </a:p>
          <a:p>
            <a:pPr marL="0" indent="0">
              <a:buNone/>
            </a:pPr>
            <a:r>
              <a:rPr lang="en-US" sz="1600" dirty="0"/>
              <a:t>    path(</a:t>
            </a:r>
            <a:r>
              <a:rPr lang="en-US" sz="1600" b="1" i="1" dirty="0">
                <a:solidFill>
                  <a:schemeClr val="accent1"/>
                </a:solidFill>
              </a:rPr>
              <a:t>'</a:t>
            </a:r>
            <a:r>
              <a:rPr lang="en-US" sz="1600" b="1" i="1" u="sng" dirty="0" err="1">
                <a:solidFill>
                  <a:schemeClr val="accent1"/>
                </a:solidFill>
              </a:rPr>
              <a:t>api</a:t>
            </a:r>
            <a:r>
              <a:rPr lang="en-US" sz="1600" b="1" i="1" u="sng" dirty="0">
                <a:solidFill>
                  <a:schemeClr val="accent1"/>
                </a:solidFill>
              </a:rPr>
              <a:t>/token/verify/</a:t>
            </a:r>
            <a:r>
              <a:rPr lang="en-US" sz="1600" i="1" u="sng" dirty="0"/>
              <a:t>', </a:t>
            </a:r>
            <a:r>
              <a:rPr lang="en-US" sz="1600" i="1" u="sng" dirty="0" err="1"/>
              <a:t>jwt_views.TokenVerifyView.as_view</a:t>
            </a:r>
            <a:r>
              <a:rPr lang="en-US" sz="1600" i="1" u="sng" dirty="0"/>
              <a:t>(), name='</a:t>
            </a:r>
            <a:r>
              <a:rPr lang="en-US" sz="1600" i="1" u="sng" dirty="0" err="1"/>
              <a:t>token_verify</a:t>
            </a:r>
            <a:r>
              <a:rPr lang="en-US" sz="1600" i="1" u="sng" dirty="0" smtClean="0"/>
              <a:t>'),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]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5165391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Modify the users urls.py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486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/>
              <a:t>from </a:t>
            </a:r>
            <a:r>
              <a:rPr lang="en-US" sz="1400" dirty="0" err="1"/>
              <a:t>django.urls</a:t>
            </a:r>
            <a:r>
              <a:rPr lang="en-US" sz="1400" dirty="0"/>
              <a:t> import path, </a:t>
            </a:r>
            <a:r>
              <a:rPr lang="en-US" sz="1400" dirty="0" err="1"/>
              <a:t>re_path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from </a:t>
            </a:r>
            <a:r>
              <a:rPr lang="en-US" sz="1400" dirty="0" err="1"/>
              <a:t>dj_rest_auth.registration.views</a:t>
            </a:r>
            <a:r>
              <a:rPr lang="en-US" sz="1400" dirty="0"/>
              <a:t> import </a:t>
            </a:r>
            <a:r>
              <a:rPr lang="en-US" sz="1400" dirty="0" err="1"/>
              <a:t>RegisterView</a:t>
            </a:r>
            <a:r>
              <a:rPr lang="en-US" sz="1400" dirty="0"/>
              <a:t>, </a:t>
            </a:r>
            <a:r>
              <a:rPr lang="en-US" sz="1400" dirty="0" err="1"/>
              <a:t>VerifyEmailView</a:t>
            </a:r>
            <a:r>
              <a:rPr lang="en-US" sz="1400" dirty="0"/>
              <a:t>, </a:t>
            </a:r>
            <a:r>
              <a:rPr lang="en-US" sz="1400" dirty="0" err="1"/>
              <a:t>ConfirmEmailView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from </a:t>
            </a:r>
            <a:r>
              <a:rPr lang="en-US" sz="1400" dirty="0" err="1"/>
              <a:t>dj_rest_auth.views</a:t>
            </a:r>
            <a:r>
              <a:rPr lang="en-US" sz="1400" dirty="0"/>
              <a:t> import </a:t>
            </a:r>
            <a:r>
              <a:rPr lang="en-US" sz="1400" dirty="0" err="1"/>
              <a:t>LoginView</a:t>
            </a:r>
            <a:r>
              <a:rPr lang="en-US" sz="1400" dirty="0"/>
              <a:t>, </a:t>
            </a:r>
            <a:r>
              <a:rPr lang="en-US" sz="1400" dirty="0" err="1"/>
              <a:t>LogoutView</a:t>
            </a: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 err="1"/>
              <a:t>urlpatterns</a:t>
            </a:r>
            <a:r>
              <a:rPr lang="en-US" sz="1400" dirty="0"/>
              <a:t> = [</a:t>
            </a:r>
          </a:p>
          <a:p>
            <a:pPr marL="0" indent="0">
              <a:buNone/>
            </a:pPr>
            <a:r>
              <a:rPr lang="en-US" sz="1400" dirty="0"/>
              <a:t>    path(</a:t>
            </a:r>
            <a:r>
              <a:rPr lang="en-US" sz="1400" i="1" dirty="0"/>
              <a:t>'</a:t>
            </a:r>
            <a:r>
              <a:rPr lang="en-US" sz="1400" b="1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account-confirm-emai</a:t>
            </a:r>
            <a:r>
              <a:rPr lang="en-US" sz="1400" i="1" dirty="0"/>
              <a:t>l/</a:t>
            </a:r>
            <a:r>
              <a:rPr lang="en-US" sz="1400" i="1" u="sng" dirty="0"/>
              <a:t>&lt;</a:t>
            </a:r>
            <a:r>
              <a:rPr lang="en-US" sz="1400" i="1" u="sng" dirty="0" err="1"/>
              <a:t>str:key</a:t>
            </a:r>
            <a:r>
              <a:rPr lang="en-US" sz="1400" i="1" u="sng" dirty="0"/>
              <a:t>&gt;/', </a:t>
            </a:r>
            <a:r>
              <a:rPr lang="en-US" sz="1400" i="1" u="sng" dirty="0" err="1"/>
              <a:t>ConfirmEmailView.as_view</a:t>
            </a:r>
            <a:r>
              <a:rPr lang="en-US" sz="1400" i="1" u="sng" dirty="0"/>
              <a:t>()),</a:t>
            </a:r>
          </a:p>
          <a:p>
            <a:pPr marL="0" indent="0">
              <a:buNone/>
            </a:pPr>
            <a:r>
              <a:rPr lang="en-US" sz="1400" dirty="0"/>
              <a:t>    path(</a:t>
            </a:r>
            <a:r>
              <a:rPr lang="en-US" sz="1400" b="1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'register</a:t>
            </a:r>
            <a:r>
              <a:rPr lang="en-US" sz="1400" i="1" dirty="0"/>
              <a:t>/', </a:t>
            </a:r>
            <a:r>
              <a:rPr lang="en-US" sz="1400" i="1" dirty="0" err="1"/>
              <a:t>RegisterView.as_view</a:t>
            </a:r>
            <a:r>
              <a:rPr lang="en-US" sz="1400" i="1" dirty="0"/>
              <a:t>()),</a:t>
            </a:r>
          </a:p>
          <a:p>
            <a:pPr marL="0" indent="0">
              <a:buNone/>
            </a:pPr>
            <a:r>
              <a:rPr lang="en-US" sz="1400" dirty="0"/>
              <a:t>    path(</a:t>
            </a:r>
            <a:r>
              <a:rPr lang="en-US" sz="1400" b="1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'login</a:t>
            </a:r>
            <a:r>
              <a:rPr lang="en-US" sz="1400" i="1" dirty="0"/>
              <a:t>/', </a:t>
            </a:r>
            <a:r>
              <a:rPr lang="en-US" sz="1400" i="1" dirty="0" err="1"/>
              <a:t>LoginView.as_view</a:t>
            </a:r>
            <a:r>
              <a:rPr lang="en-US" sz="1400" i="1" dirty="0"/>
              <a:t>()),</a:t>
            </a:r>
          </a:p>
          <a:p>
            <a:pPr marL="0" indent="0">
              <a:buNone/>
            </a:pPr>
            <a:r>
              <a:rPr lang="en-US" sz="1400" dirty="0"/>
              <a:t>    path(</a:t>
            </a:r>
            <a:r>
              <a:rPr lang="en-US" sz="1400" b="1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'logout</a:t>
            </a:r>
            <a:r>
              <a:rPr lang="en-US" sz="1400" i="1" dirty="0"/>
              <a:t>/', </a:t>
            </a:r>
            <a:r>
              <a:rPr lang="en-US" sz="1400" i="1" dirty="0" err="1"/>
              <a:t>LogoutView.as_view</a:t>
            </a:r>
            <a:r>
              <a:rPr lang="en-US" sz="1400" i="1" dirty="0"/>
              <a:t>()),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    path(</a:t>
            </a:r>
            <a:r>
              <a:rPr lang="en-US" sz="1400" b="1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'verify-email</a:t>
            </a:r>
            <a:r>
              <a:rPr lang="en-US" sz="1400" i="1" dirty="0"/>
              <a:t>/',</a:t>
            </a:r>
          </a:p>
          <a:p>
            <a:pPr marL="0" indent="0">
              <a:buNone/>
            </a:pPr>
            <a:r>
              <a:rPr lang="en-US" sz="1400" dirty="0"/>
              <a:t>         </a:t>
            </a:r>
            <a:r>
              <a:rPr lang="en-US" sz="1400" dirty="0" err="1"/>
              <a:t>VerifyEmailView.as_view</a:t>
            </a:r>
            <a:r>
              <a:rPr lang="en-US" sz="1400" dirty="0"/>
              <a:t>(), name=</a:t>
            </a:r>
            <a:r>
              <a:rPr lang="en-US" sz="1400" i="1" dirty="0"/>
              <a:t>'</a:t>
            </a:r>
            <a:r>
              <a:rPr lang="en-US" sz="1400" i="1" dirty="0" err="1"/>
              <a:t>rest_verify_email</a:t>
            </a:r>
            <a:r>
              <a:rPr lang="en-US" sz="1400" i="1" dirty="0"/>
              <a:t>'),</a:t>
            </a:r>
          </a:p>
          <a:p>
            <a:pPr marL="0" indent="0">
              <a:buNone/>
            </a:pPr>
            <a:r>
              <a:rPr lang="en-US" sz="1400" dirty="0"/>
              <a:t>    path(</a:t>
            </a:r>
            <a:r>
              <a:rPr lang="en-US" sz="1400" b="1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'account-confirm-email</a:t>
            </a:r>
            <a:r>
              <a:rPr lang="en-US" sz="1400" i="1" dirty="0"/>
              <a:t>/',</a:t>
            </a:r>
          </a:p>
          <a:p>
            <a:pPr marL="0" indent="0">
              <a:buNone/>
            </a:pPr>
            <a:r>
              <a:rPr lang="en-US" sz="1400" dirty="0"/>
              <a:t>         </a:t>
            </a:r>
            <a:r>
              <a:rPr lang="en-US" sz="1400" dirty="0" err="1"/>
              <a:t>VerifyEmailView.as_view</a:t>
            </a:r>
            <a:r>
              <a:rPr lang="en-US" sz="1400" dirty="0"/>
              <a:t>(), name=</a:t>
            </a:r>
            <a:r>
              <a:rPr lang="en-US" sz="1400" i="1" dirty="0"/>
              <a:t>'</a:t>
            </a:r>
            <a:r>
              <a:rPr lang="en-US" sz="1400" i="1" dirty="0" err="1"/>
              <a:t>account_email_verification_sent</a:t>
            </a:r>
            <a:r>
              <a:rPr lang="en-US" sz="1400" i="1" dirty="0"/>
              <a:t>'),</a:t>
            </a:r>
          </a:p>
          <a:p>
            <a:pPr marL="0" indent="0">
              <a:buNone/>
            </a:pPr>
            <a:r>
              <a:rPr lang="en-US" sz="1400" dirty="0"/>
              <a:t>    </a:t>
            </a:r>
            <a:r>
              <a:rPr lang="en-US" sz="1400" dirty="0" smtClean="0"/>
              <a:t>     </a:t>
            </a:r>
            <a:r>
              <a:rPr lang="en-US" sz="1400" dirty="0" err="1" smtClean="0"/>
              <a:t>re_path</a:t>
            </a:r>
            <a:r>
              <a:rPr lang="en-US" sz="1400" dirty="0" smtClean="0"/>
              <a:t>(</a:t>
            </a:r>
            <a:r>
              <a:rPr lang="en-US" sz="1400" i="1" dirty="0" err="1" smtClean="0"/>
              <a:t>r</a:t>
            </a:r>
            <a:r>
              <a:rPr lang="en-US" sz="1400" i="1" dirty="0" err="1"/>
              <a:t>'^account-confirm-email</a:t>
            </a:r>
            <a:r>
              <a:rPr lang="en-US" sz="1400" i="1" dirty="0"/>
              <a:t>/(?P&lt;key&gt;[-:\w]+)/$',</a:t>
            </a:r>
          </a:p>
          <a:p>
            <a:pPr marL="0" indent="0">
              <a:buNone/>
            </a:pPr>
            <a:r>
              <a:rPr lang="en-US" sz="1400" dirty="0"/>
              <a:t>         </a:t>
            </a:r>
            <a:r>
              <a:rPr lang="en-US" sz="1400" dirty="0" err="1" smtClean="0"/>
              <a:t>VerifyEmailView.as_view</a:t>
            </a:r>
            <a:r>
              <a:rPr lang="en-US" sz="1400" dirty="0"/>
              <a:t>(), name=</a:t>
            </a:r>
            <a:r>
              <a:rPr lang="en-US" sz="1400" i="1" dirty="0"/>
              <a:t>'</a:t>
            </a:r>
            <a:r>
              <a:rPr lang="en-US" sz="1400" i="1" dirty="0" err="1"/>
              <a:t>account_confirm_email</a:t>
            </a:r>
            <a:r>
              <a:rPr lang="en-US" sz="1400" i="1" dirty="0"/>
              <a:t>'),</a:t>
            </a:r>
          </a:p>
          <a:p>
            <a:pPr marL="0" indent="0">
              <a:buNone/>
            </a:pPr>
            <a:r>
              <a:rPr lang="en-US" sz="1400" dirty="0"/>
              <a:t>]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5884984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 fontScale="90000"/>
          </a:bodyPr>
          <a:lstStyle/>
          <a:p>
            <a:r>
              <a:rPr lang="en-US" sz="3200" b="1" dirty="0" smtClean="0"/>
              <a:t>Protect the Hello World resource</a:t>
            </a:r>
            <a:br>
              <a:rPr lang="en-US" sz="3200" b="1" dirty="0" smtClean="0"/>
            </a:br>
            <a:r>
              <a:rPr lang="en-US" sz="3200" b="1" dirty="0" smtClean="0"/>
              <a:t>views.py in Hello </a:t>
            </a:r>
            <a:r>
              <a:rPr lang="en-US" sz="3200" b="1" dirty="0" err="1" smtClean="0"/>
              <a:t>webapp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334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from </a:t>
            </a:r>
            <a:r>
              <a:rPr lang="en-US" sz="1600" dirty="0" err="1"/>
              <a:t>django.shortcuts</a:t>
            </a:r>
            <a:r>
              <a:rPr lang="en-US" sz="1600" dirty="0"/>
              <a:t> import render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from </a:t>
            </a:r>
            <a:r>
              <a:rPr lang="en-US" sz="1600" dirty="0" err="1"/>
              <a:t>rest_framework.views</a:t>
            </a:r>
            <a:r>
              <a:rPr lang="en-US" sz="1600" dirty="0"/>
              <a:t> import </a:t>
            </a:r>
            <a:r>
              <a:rPr lang="en-US" sz="1600" dirty="0" err="1"/>
              <a:t>APIView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from </a:t>
            </a:r>
            <a:r>
              <a:rPr lang="en-US" sz="1600" dirty="0" err="1"/>
              <a:t>rest_framework.response</a:t>
            </a:r>
            <a:r>
              <a:rPr lang="en-US" sz="1600" dirty="0"/>
              <a:t> import Response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from </a:t>
            </a:r>
            <a:r>
              <a:rPr lang="en-US" sz="16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rest_framework.permissions</a:t>
            </a:r>
            <a:r>
              <a:rPr lang="en-US" sz="1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import </a:t>
            </a:r>
            <a:r>
              <a:rPr lang="en-US" sz="16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IsAuthenticated</a:t>
            </a:r>
            <a:endParaRPr lang="en-US" sz="1600" b="1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class </a:t>
            </a:r>
            <a:r>
              <a:rPr lang="en-US" sz="1600" b="1" dirty="0" err="1"/>
              <a:t>HelloView</a:t>
            </a:r>
            <a:r>
              <a:rPr lang="en-US" sz="1600" b="1" dirty="0"/>
              <a:t>(</a:t>
            </a:r>
            <a:r>
              <a:rPr lang="en-US" sz="1600" b="1" dirty="0" err="1"/>
              <a:t>APIView</a:t>
            </a:r>
            <a:r>
              <a:rPr lang="en-US" sz="1600" b="1" dirty="0"/>
              <a:t>):</a:t>
            </a:r>
          </a:p>
          <a:p>
            <a:pPr marL="0" indent="0">
              <a:buNone/>
            </a:pPr>
            <a:r>
              <a:rPr lang="en-US" sz="1600" dirty="0"/>
              <a:t>    </a:t>
            </a:r>
            <a:r>
              <a:rPr lang="en-US" sz="1600" dirty="0" err="1"/>
              <a:t>logger.debug</a:t>
            </a:r>
            <a:r>
              <a:rPr lang="en-US" sz="1600" dirty="0"/>
              <a:t>(</a:t>
            </a:r>
            <a:r>
              <a:rPr lang="en-US" sz="1600" i="1" dirty="0"/>
              <a:t>"In hello view")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</a:t>
            </a:r>
            <a:r>
              <a:rPr lang="en-US" sz="16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permission_classes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= (</a:t>
            </a:r>
            <a:r>
              <a:rPr lang="en-US" sz="16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IsAuthenticated</a:t>
            </a:r>
            <a:r>
              <a:rPr lang="en-US" sz="1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,)</a:t>
            </a:r>
          </a:p>
          <a:p>
            <a:pPr marL="0" indent="0">
              <a:buNone/>
            </a:pPr>
            <a:r>
              <a:rPr lang="en-US" sz="1600" dirty="0"/>
              <a:t>    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  </a:t>
            </a:r>
            <a:r>
              <a:rPr lang="en-US" sz="1600" dirty="0" err="1" smtClean="0"/>
              <a:t>def</a:t>
            </a:r>
            <a:r>
              <a:rPr lang="en-US" sz="1600" dirty="0" smtClean="0"/>
              <a:t> </a:t>
            </a:r>
            <a:r>
              <a:rPr lang="en-US" sz="1600" b="1" dirty="0"/>
              <a:t>get(</a:t>
            </a:r>
            <a:r>
              <a:rPr lang="en-US" sz="1600" b="1" i="1" dirty="0"/>
              <a:t>self, request):</a:t>
            </a:r>
          </a:p>
          <a:p>
            <a:pPr marL="0" indent="0">
              <a:buNone/>
            </a:pPr>
            <a:r>
              <a:rPr lang="en-US" sz="1600" dirty="0"/>
              <a:t>        content = {</a:t>
            </a:r>
            <a:r>
              <a:rPr lang="en-US" sz="1600" i="1" dirty="0"/>
              <a:t>'message': 'Hello, World!'}</a:t>
            </a:r>
          </a:p>
          <a:p>
            <a:pPr marL="0" indent="0">
              <a:buNone/>
            </a:pPr>
            <a:r>
              <a:rPr lang="en-US" sz="1600" dirty="0"/>
              <a:t>        return Response(content)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418616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JWT?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sz="3400" dirty="0"/>
              <a:t>JWT is a </a:t>
            </a:r>
            <a:r>
              <a:rPr lang="en-US" sz="3400" b="1" dirty="0"/>
              <a:t>compact, URL-safe means of representing claims to be transferred between two parties</a:t>
            </a:r>
            <a:r>
              <a:rPr lang="en-US" sz="3400" dirty="0"/>
              <a:t>. </a:t>
            </a:r>
          </a:p>
          <a:p>
            <a:r>
              <a:rPr lang="en-US" sz="3400" dirty="0"/>
              <a:t>JWTs </a:t>
            </a:r>
            <a:r>
              <a:rPr lang="en-US" sz="3400" b="1" dirty="0"/>
              <a:t>claims</a:t>
            </a:r>
            <a:r>
              <a:rPr lang="en-US" sz="3400" dirty="0"/>
              <a:t> are </a:t>
            </a:r>
            <a:r>
              <a:rPr lang="en-US" sz="3400" b="1" dirty="0"/>
              <a:t>pieces of information asserted about a </a:t>
            </a:r>
            <a:r>
              <a:rPr lang="en-US" sz="3400" b="1" dirty="0" smtClean="0"/>
              <a:t>subject to be authorized to access web resources</a:t>
            </a:r>
            <a:r>
              <a:rPr lang="en-US" sz="3400" dirty="0" smtClean="0"/>
              <a:t>. </a:t>
            </a:r>
            <a:r>
              <a:rPr lang="en-US" sz="3400" dirty="0"/>
              <a:t>Claims are authentication and authorization facts.  For example, a </a:t>
            </a:r>
            <a:r>
              <a:rPr lang="en-US" sz="3400" b="1" dirty="0"/>
              <a:t>JWT</a:t>
            </a:r>
            <a:r>
              <a:rPr lang="en-US" sz="3400" dirty="0"/>
              <a:t> can contain a </a:t>
            </a:r>
            <a:r>
              <a:rPr lang="en-US" sz="3400" b="1" dirty="0"/>
              <a:t>claim</a:t>
            </a:r>
            <a:r>
              <a:rPr lang="en-US" sz="3400" dirty="0"/>
              <a:t> called “name” that asserts that the name of the user authenticating is "John Doe".  Another claim could contain the John Doe’s role of “admin” with the value “true</a:t>
            </a:r>
            <a:r>
              <a:rPr lang="en-US" sz="3400" dirty="0" smtClean="0"/>
              <a:t>”. </a:t>
            </a:r>
          </a:p>
          <a:p>
            <a:r>
              <a:rPr lang="en-US" sz="3400" dirty="0" smtClean="0"/>
              <a:t>Claims are stored in the payload portion of a JWT. Typically </a:t>
            </a:r>
            <a:r>
              <a:rPr lang="en-US" sz="3400" dirty="0"/>
              <a:t>a payload will have </a:t>
            </a:r>
            <a:r>
              <a:rPr lang="en-US" sz="3400" b="1" dirty="0"/>
              <a:t>non-sensitive user information </a:t>
            </a:r>
            <a:r>
              <a:rPr lang="en-US" sz="3400" dirty="0"/>
              <a:t>(for example </a:t>
            </a:r>
            <a:r>
              <a:rPr lang="en-US" sz="3400" dirty="0" err="1" smtClean="0"/>
              <a:t>userid</a:t>
            </a:r>
            <a:r>
              <a:rPr lang="en-US" sz="3400" dirty="0" smtClean="0"/>
              <a:t>, </a:t>
            </a:r>
            <a:r>
              <a:rPr lang="en-US" sz="3400" dirty="0"/>
              <a:t>email), an </a:t>
            </a:r>
            <a:r>
              <a:rPr lang="en-US" sz="3400" b="1" dirty="0"/>
              <a:t>expiration date </a:t>
            </a:r>
            <a:r>
              <a:rPr lang="en-US" sz="3400" dirty="0"/>
              <a:t>(</a:t>
            </a:r>
            <a:r>
              <a:rPr lang="en-US" sz="3400" b="1" dirty="0" err="1"/>
              <a:t>exp</a:t>
            </a:r>
            <a:r>
              <a:rPr lang="en-US" sz="3400" dirty="0"/>
              <a:t>), an </a:t>
            </a:r>
            <a:r>
              <a:rPr lang="en-US" sz="3400" b="1" dirty="0"/>
              <a:t>issued at date </a:t>
            </a:r>
            <a:r>
              <a:rPr lang="en-US" sz="3400" dirty="0"/>
              <a:t>(</a:t>
            </a:r>
            <a:r>
              <a:rPr lang="en-US" sz="3400" b="1" dirty="0" err="1"/>
              <a:t>iat</a:t>
            </a:r>
            <a:r>
              <a:rPr lang="en-US" sz="3400" dirty="0"/>
              <a:t>), a </a:t>
            </a:r>
            <a:r>
              <a:rPr lang="en-US" sz="3400" b="1" dirty="0"/>
              <a:t>subject identifier </a:t>
            </a:r>
            <a:r>
              <a:rPr lang="en-US" sz="3400" dirty="0"/>
              <a:t>(</a:t>
            </a:r>
            <a:r>
              <a:rPr lang="en-US" sz="3400" b="1" dirty="0"/>
              <a:t>sub</a:t>
            </a:r>
            <a:r>
              <a:rPr lang="en-US" sz="3400" dirty="0"/>
              <a:t>), the consumer of the token, an </a:t>
            </a:r>
            <a:r>
              <a:rPr lang="en-US" sz="3400" b="1" dirty="0"/>
              <a:t>issuer</a:t>
            </a:r>
            <a:r>
              <a:rPr lang="en-US" sz="3400" dirty="0"/>
              <a:t> (</a:t>
            </a:r>
            <a:r>
              <a:rPr lang="en-US" sz="3400" b="1" dirty="0" err="1"/>
              <a:t>iss</a:t>
            </a:r>
            <a:r>
              <a:rPr lang="en-US" sz="3400" dirty="0"/>
              <a:t>), the entity that creates and signs the token, such as the authentication server</a:t>
            </a:r>
            <a:r>
              <a:rPr lang="en-US" sz="3400" dirty="0" smtClean="0"/>
              <a:t>.</a:t>
            </a:r>
          </a:p>
          <a:p>
            <a:r>
              <a:rPr lang="en-US" sz="3400" dirty="0" smtClean="0"/>
              <a:t>The </a:t>
            </a:r>
            <a:r>
              <a:rPr lang="en-US" sz="3400" dirty="0"/>
              <a:t>claims in a </a:t>
            </a:r>
            <a:r>
              <a:rPr lang="en-US" sz="3400" b="1" dirty="0"/>
              <a:t>JWT</a:t>
            </a:r>
            <a:r>
              <a:rPr lang="en-US" sz="3400" dirty="0"/>
              <a:t> are </a:t>
            </a:r>
            <a:r>
              <a:rPr lang="en-US" sz="3400" dirty="0" smtClean="0"/>
              <a:t>URL-safe, </a:t>
            </a:r>
            <a:r>
              <a:rPr lang="en-US" sz="3400" b="1" dirty="0" smtClean="0"/>
              <a:t>Base64Url-encoded, </a:t>
            </a:r>
            <a:r>
              <a:rPr lang="en-US" sz="3400" b="1" dirty="0"/>
              <a:t>as a JSON object</a:t>
            </a:r>
            <a:r>
              <a:rPr lang="en-US" sz="3400" dirty="0"/>
              <a:t>.  </a:t>
            </a:r>
            <a:endParaRPr lang="en-US" sz="3400" dirty="0" smtClean="0"/>
          </a:p>
          <a:p>
            <a:r>
              <a:rPr lang="en-US" sz="3400" dirty="0" smtClean="0"/>
              <a:t>A </a:t>
            </a:r>
            <a:r>
              <a:rPr lang="en-US" sz="3400" dirty="0"/>
              <a:t>JWT is </a:t>
            </a:r>
            <a:r>
              <a:rPr lang="en-US" sz="3400" b="1" dirty="0"/>
              <a:t>digitally signed using a JSON Web Signature (JWS) and/or encrypted using JSON Web Encryption (JWE).</a:t>
            </a:r>
          </a:p>
          <a:p>
            <a:r>
              <a:rPr lang="en-US" sz="3400" dirty="0"/>
              <a:t>A JSON Web Token (JWT) is </a:t>
            </a:r>
            <a:r>
              <a:rPr lang="en-US" sz="3400" b="1" dirty="0"/>
              <a:t>self-contained</a:t>
            </a:r>
            <a:r>
              <a:rPr lang="en-US" sz="3400" dirty="0"/>
              <a:t>. This means that it is small in size and </a:t>
            </a:r>
            <a:r>
              <a:rPr lang="en-US" sz="3400" b="1" u="sng" dirty="0">
                <a:solidFill>
                  <a:schemeClr val="accent6">
                    <a:lumMod val="50000"/>
                  </a:schemeClr>
                </a:solidFill>
              </a:rPr>
              <a:t>it contains all information needed to allow or deny any given requests to an API</a:t>
            </a:r>
            <a:r>
              <a:rPr lang="en-US" sz="3400" u="sng" dirty="0">
                <a:solidFill>
                  <a:schemeClr val="accent6">
                    <a:lumMod val="50000"/>
                  </a:schemeClr>
                </a:solidFill>
              </a:rPr>
              <a:t>. </a:t>
            </a:r>
          </a:p>
          <a:p>
            <a:pPr fontAlgn="base"/>
            <a:r>
              <a:rPr lang="en-US" sz="3400" dirty="0"/>
              <a:t>In order to confirm that the JWT is valid we only need to look at the token itself. </a:t>
            </a:r>
            <a:r>
              <a:rPr lang="en-US" sz="3400" b="1" dirty="0"/>
              <a:t>We don't have to contact a third-party service or keep JWTs in-memory between requests </a:t>
            </a:r>
            <a:r>
              <a:rPr lang="en-US" sz="3400" dirty="0"/>
              <a:t>to confirm that the claim they carry is valid. </a:t>
            </a:r>
          </a:p>
          <a:p>
            <a:pPr fontAlgn="base"/>
            <a:r>
              <a:rPr lang="en-US" sz="3400" dirty="0"/>
              <a:t>The information contained in a JWT can be </a:t>
            </a:r>
            <a:r>
              <a:rPr lang="en-US" sz="3400" b="1" dirty="0"/>
              <a:t>verified and trusted because it is digitally signed</a:t>
            </a:r>
            <a:r>
              <a:rPr lang="en-US" sz="3400" dirty="0"/>
              <a:t>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4481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 fontScale="90000"/>
          </a:bodyPr>
          <a:lstStyle/>
          <a:p>
            <a:r>
              <a:rPr lang="en-US" sz="3200" b="1" dirty="0" smtClean="0"/>
              <a:t>Protect the students resource</a:t>
            </a:r>
            <a:br>
              <a:rPr lang="en-US" sz="3200" b="1" dirty="0" smtClean="0"/>
            </a:br>
            <a:r>
              <a:rPr lang="en-US" sz="3200" b="1" dirty="0" smtClean="0"/>
              <a:t>views.py in students </a:t>
            </a:r>
            <a:r>
              <a:rPr lang="en-US" sz="3200" b="1" dirty="0" err="1" smtClean="0"/>
              <a:t>webapp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334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from .models import Student</a:t>
            </a:r>
          </a:p>
          <a:p>
            <a:pPr marL="0" indent="0">
              <a:buNone/>
            </a:pPr>
            <a:r>
              <a:rPr lang="en-US" sz="1600" dirty="0"/>
              <a:t>from </a:t>
            </a:r>
            <a:r>
              <a:rPr lang="en-US" sz="1600" dirty="0" err="1"/>
              <a:t>rest_framework.generics</a:t>
            </a:r>
            <a:r>
              <a:rPr lang="en-US" sz="1600" dirty="0"/>
              <a:t> import </a:t>
            </a:r>
            <a:r>
              <a:rPr lang="en-US" sz="1600" dirty="0" err="1"/>
              <a:t>ListCreateAPIView</a:t>
            </a:r>
            <a:r>
              <a:rPr lang="en-US" sz="1600" dirty="0"/>
              <a:t>, </a:t>
            </a:r>
            <a:r>
              <a:rPr lang="en-US" sz="1600" dirty="0" err="1"/>
              <a:t>RetrieveUpdateDestroyAPIView</a:t>
            </a: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from </a:t>
            </a:r>
            <a:r>
              <a:rPr lang="en-US" sz="1600" dirty="0"/>
              <a:t>.</a:t>
            </a:r>
            <a:r>
              <a:rPr lang="en-US" sz="1600" dirty="0" err="1"/>
              <a:t>serializers</a:t>
            </a:r>
            <a:r>
              <a:rPr lang="en-US" sz="1600" dirty="0"/>
              <a:t> import </a:t>
            </a:r>
            <a:r>
              <a:rPr lang="en-US" sz="1600" dirty="0" err="1" smtClean="0"/>
              <a:t>StudentSerializer</a:t>
            </a:r>
            <a:endParaRPr lang="en-US" sz="1600" dirty="0"/>
          </a:p>
          <a:p>
            <a:pPr marL="0" indent="0">
              <a:buNone/>
            </a:pPr>
            <a:r>
              <a:rPr lang="en-US" sz="1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from </a:t>
            </a:r>
            <a:r>
              <a:rPr lang="en-US" sz="16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rest_framework.permissions</a:t>
            </a:r>
            <a:r>
              <a:rPr lang="en-US" sz="1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import </a:t>
            </a:r>
            <a:r>
              <a:rPr lang="en-US" sz="16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IsAuthenticated</a:t>
            </a:r>
            <a:endParaRPr lang="en-US" sz="16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class </a:t>
            </a:r>
            <a:r>
              <a:rPr lang="en-US" sz="1600" b="1" dirty="0" err="1"/>
              <a:t>StudentList</a:t>
            </a:r>
            <a:r>
              <a:rPr lang="en-US" sz="1600" b="1" dirty="0"/>
              <a:t>(</a:t>
            </a:r>
            <a:r>
              <a:rPr lang="en-US" sz="1600" b="1" dirty="0" err="1"/>
              <a:t>ListCreateAPIView</a:t>
            </a:r>
            <a:r>
              <a:rPr lang="en-US" sz="1600" b="1" dirty="0"/>
              <a:t>):</a:t>
            </a:r>
          </a:p>
          <a:p>
            <a:pPr marL="0" indent="0">
              <a:buNone/>
            </a:pPr>
            <a:r>
              <a:rPr lang="en-US" sz="1600" dirty="0"/>
              <a:t>    </a:t>
            </a:r>
            <a:r>
              <a:rPr lang="en-US" sz="1600" dirty="0" err="1"/>
              <a:t>logger.debug</a:t>
            </a:r>
            <a:r>
              <a:rPr lang="en-US" sz="1600" dirty="0"/>
              <a:t>(</a:t>
            </a:r>
            <a:r>
              <a:rPr lang="en-US" sz="1600" i="1" dirty="0"/>
              <a:t>"In Student list</a:t>
            </a:r>
            <a:r>
              <a:rPr lang="en-US" sz="1600" i="1" dirty="0" smtClean="0"/>
              <a:t>")</a:t>
            </a:r>
          </a:p>
          <a:p>
            <a:pPr marL="0" indent="0">
              <a:buNone/>
            </a:pPr>
            <a:r>
              <a:rPr lang="en-US" sz="1600" b="1" dirty="0" smtClean="0">
                <a:solidFill>
                  <a:schemeClr val="accent1"/>
                </a:solidFill>
              </a:rPr>
              <a:t>    </a:t>
            </a:r>
            <a:r>
              <a:rPr lang="en-US" sz="16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permission_classes</a:t>
            </a:r>
            <a:r>
              <a:rPr lang="en-US" sz="1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= (</a:t>
            </a:r>
            <a:r>
              <a:rPr lang="en-US" sz="16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IsAuthenticated</a:t>
            </a:r>
            <a:r>
              <a:rPr lang="en-US" sz="1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,)</a:t>
            </a:r>
          </a:p>
          <a:p>
            <a:pPr marL="0" indent="0">
              <a:buNone/>
            </a:pPr>
            <a:r>
              <a:rPr lang="en-US" sz="1600" dirty="0" smtClean="0"/>
              <a:t>    </a:t>
            </a:r>
            <a:r>
              <a:rPr lang="en-US" sz="1600" dirty="0" err="1"/>
              <a:t>queryset</a:t>
            </a:r>
            <a:r>
              <a:rPr lang="en-US" sz="1600" dirty="0"/>
              <a:t> = </a:t>
            </a:r>
            <a:r>
              <a:rPr lang="en-US" sz="1600" dirty="0" err="1"/>
              <a:t>Student.objects.all</a:t>
            </a:r>
            <a:r>
              <a:rPr lang="en-US" sz="1600" dirty="0"/>
              <a:t>()</a:t>
            </a:r>
          </a:p>
          <a:p>
            <a:pPr marL="0" indent="0">
              <a:buNone/>
            </a:pPr>
            <a:r>
              <a:rPr lang="en-US" sz="1600" dirty="0"/>
              <a:t>    </a:t>
            </a:r>
            <a:r>
              <a:rPr lang="en-US" sz="1600" dirty="0" err="1"/>
              <a:t>serializer_class</a:t>
            </a:r>
            <a:r>
              <a:rPr lang="en-US" sz="1600" dirty="0"/>
              <a:t> = </a:t>
            </a:r>
            <a:r>
              <a:rPr lang="en-US" sz="1600" dirty="0" err="1"/>
              <a:t>StudentSerializer</a:t>
            </a: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class </a:t>
            </a:r>
            <a:r>
              <a:rPr lang="en-US" sz="1600" b="1" dirty="0" err="1"/>
              <a:t>StudentDetail</a:t>
            </a:r>
            <a:r>
              <a:rPr lang="en-US" sz="1600" b="1" dirty="0"/>
              <a:t>(</a:t>
            </a:r>
            <a:r>
              <a:rPr lang="en-US" sz="1600" b="1" dirty="0" err="1"/>
              <a:t>RetrieveUpdateDestroyAPIView</a:t>
            </a:r>
            <a:r>
              <a:rPr lang="en-US" sz="1600" b="1" dirty="0"/>
              <a:t>):</a:t>
            </a:r>
          </a:p>
          <a:p>
            <a:pPr marL="0" indent="0">
              <a:buNone/>
            </a:pPr>
            <a:r>
              <a:rPr lang="en-US" sz="1600" b="1" dirty="0" smtClean="0">
                <a:solidFill>
                  <a:schemeClr val="accent1"/>
                </a:solidFill>
              </a:rPr>
              <a:t>    </a:t>
            </a:r>
            <a:r>
              <a:rPr lang="en-US" sz="16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permission_classes</a:t>
            </a:r>
            <a:r>
              <a:rPr lang="en-US" sz="1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= (</a:t>
            </a:r>
            <a:r>
              <a:rPr lang="en-US" sz="16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IsAuthenticated</a:t>
            </a:r>
            <a:r>
              <a:rPr lang="en-US" sz="1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,)</a:t>
            </a:r>
          </a:p>
          <a:p>
            <a:pPr marL="0" indent="0">
              <a:buNone/>
            </a:pPr>
            <a:r>
              <a:rPr lang="en-US" sz="1600" dirty="0" smtClean="0"/>
              <a:t>    </a:t>
            </a:r>
            <a:r>
              <a:rPr lang="en-US" sz="1600" dirty="0" err="1"/>
              <a:t>queryset</a:t>
            </a:r>
            <a:r>
              <a:rPr lang="en-US" sz="1600" dirty="0"/>
              <a:t> = </a:t>
            </a:r>
            <a:r>
              <a:rPr lang="en-US" sz="1600" dirty="0" err="1"/>
              <a:t>Student.objects.all</a:t>
            </a:r>
            <a:r>
              <a:rPr lang="en-US" sz="1600" dirty="0"/>
              <a:t>()</a:t>
            </a:r>
          </a:p>
          <a:p>
            <a:pPr marL="0" indent="0">
              <a:buNone/>
            </a:pPr>
            <a:r>
              <a:rPr lang="en-US" sz="1600" dirty="0"/>
              <a:t>    </a:t>
            </a:r>
            <a:r>
              <a:rPr lang="en-US" sz="1600" dirty="0" err="1"/>
              <a:t>serializer_class</a:t>
            </a:r>
            <a:r>
              <a:rPr lang="en-US" sz="1600" dirty="0"/>
              <a:t> = </a:t>
            </a:r>
            <a:r>
              <a:rPr lang="en-US" sz="1600" dirty="0" err="1"/>
              <a:t>StudentSerializer</a:t>
            </a:r>
            <a:endParaRPr lang="en-US" sz="1600" dirty="0"/>
          </a:p>
          <a:p>
            <a:pPr marL="0" indent="0">
              <a:buNone/>
            </a:pP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555565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JWT Token based </a:t>
            </a:r>
            <a:r>
              <a:rPr lang="en-US" dirty="0" err="1" smtClean="0"/>
              <a:t>Authn</a:t>
            </a:r>
            <a:r>
              <a:rPr lang="en-US" dirty="0" smtClean="0"/>
              <a:t>/</a:t>
            </a:r>
            <a:r>
              <a:rPr lang="en-US" dirty="0" err="1" smtClean="0"/>
              <a:t>Authz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In </a:t>
            </a:r>
            <a:r>
              <a:rPr lang="en-US" dirty="0" smtClean="0"/>
              <a:t>token </a:t>
            </a:r>
            <a:r>
              <a:rPr lang="en-US" dirty="0"/>
              <a:t>based </a:t>
            </a:r>
            <a:r>
              <a:rPr lang="en-US" dirty="0" smtClean="0"/>
              <a:t>Authorization, </a:t>
            </a:r>
            <a:r>
              <a:rPr lang="en-US" b="1" dirty="0"/>
              <a:t>the server creates </a:t>
            </a:r>
            <a:r>
              <a:rPr lang="en-US" b="1" dirty="0" smtClean="0"/>
              <a:t>a JWT </a:t>
            </a:r>
            <a:r>
              <a:rPr lang="en-US" b="1" dirty="0"/>
              <a:t>with a secret and sends </a:t>
            </a:r>
            <a:r>
              <a:rPr lang="en-US" b="1" dirty="0" smtClean="0"/>
              <a:t>it to </a:t>
            </a:r>
            <a:r>
              <a:rPr lang="en-US" b="1" dirty="0"/>
              <a:t>the client. The client stores the JWT (usually in local storage) and includes </a:t>
            </a:r>
            <a:r>
              <a:rPr lang="en-US" b="1" dirty="0" smtClean="0"/>
              <a:t>the JWT </a:t>
            </a:r>
            <a:r>
              <a:rPr lang="en-US" b="1" dirty="0"/>
              <a:t>in the header with every request. </a:t>
            </a:r>
            <a:r>
              <a:rPr lang="en-US" dirty="0"/>
              <a:t>The server </a:t>
            </a:r>
            <a:r>
              <a:rPr lang="en-US" dirty="0" smtClean="0"/>
              <a:t>then validates </a:t>
            </a:r>
            <a:r>
              <a:rPr lang="en-US" dirty="0"/>
              <a:t>the JWT with every request from the client and sends </a:t>
            </a:r>
            <a:r>
              <a:rPr lang="en-US" dirty="0" smtClean="0"/>
              <a:t>a response.</a:t>
            </a:r>
          </a:p>
          <a:p>
            <a:r>
              <a:rPr lang="en-US" b="1" dirty="0" smtClean="0"/>
              <a:t>The token is not saved by the server.  It is created once and sent to the client.  </a:t>
            </a:r>
            <a:r>
              <a:rPr lang="en-US" dirty="0" smtClean="0"/>
              <a:t>The server can promptly discard the token, because </a:t>
            </a:r>
            <a:r>
              <a:rPr lang="en-US" b="1" dirty="0" smtClean="0"/>
              <a:t>the client must send the token on every request</a:t>
            </a:r>
            <a:r>
              <a:rPr lang="en-US" dirty="0" smtClean="0"/>
              <a:t> and the </a:t>
            </a:r>
            <a:r>
              <a:rPr lang="en-US" b="1" dirty="0" smtClean="0"/>
              <a:t>token has all the necessary information for the server to verify the authenticity of the user and to verify whether the payload of the token has been tampered with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1423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JWT </a:t>
            </a:r>
            <a:r>
              <a:rPr lang="en-US" dirty="0" err="1" smtClean="0"/>
              <a:t>Authn</a:t>
            </a:r>
            <a:r>
              <a:rPr lang="en-US" dirty="0" smtClean="0"/>
              <a:t>/</a:t>
            </a:r>
            <a:r>
              <a:rPr lang="en-US" dirty="0" err="1" smtClean="0"/>
              <a:t>Authz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964" y="1600200"/>
            <a:ext cx="7862072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22295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JWT made of?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81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/>
              <a:t>A JWT is made of 3 parts: the </a:t>
            </a:r>
            <a:r>
              <a:rPr lang="en-US" sz="1800" b="1" dirty="0"/>
              <a:t>Header</a:t>
            </a:r>
            <a:r>
              <a:rPr lang="en-US" sz="1800" dirty="0"/>
              <a:t>, the </a:t>
            </a:r>
            <a:r>
              <a:rPr lang="en-US" sz="1800" b="1" dirty="0"/>
              <a:t>Payload</a:t>
            </a:r>
            <a:r>
              <a:rPr lang="en-US" sz="1800" dirty="0"/>
              <a:t> and the </a:t>
            </a:r>
            <a:r>
              <a:rPr lang="en-US" sz="1800" b="1" dirty="0"/>
              <a:t>Signature</a:t>
            </a:r>
            <a:r>
              <a:rPr lang="en-US" sz="1800" dirty="0"/>
              <a:t>. </a:t>
            </a:r>
            <a:r>
              <a:rPr lang="en-US" sz="1800" dirty="0" smtClean="0"/>
              <a:t>  The 3 parts are separated by a dot.</a:t>
            </a:r>
          </a:p>
          <a:p>
            <a:pPr marL="0" indent="0">
              <a:buNone/>
            </a:pPr>
            <a:r>
              <a:rPr lang="en-US" sz="1800" b="1" u="sng" dirty="0" smtClean="0"/>
              <a:t>Header</a:t>
            </a:r>
            <a:r>
              <a:rPr lang="en-US" sz="1800" dirty="0" smtClean="0"/>
              <a:t>: </a:t>
            </a:r>
            <a:r>
              <a:rPr lang="en-US" sz="1800" dirty="0" err="1" smtClean="0"/>
              <a:t>json</a:t>
            </a:r>
            <a:r>
              <a:rPr lang="en-US" sz="1800" dirty="0" smtClean="0"/>
              <a:t> object containing </a:t>
            </a:r>
            <a:r>
              <a:rPr lang="en-US" sz="1800" b="1" dirty="0" smtClean="0"/>
              <a:t>technical </a:t>
            </a:r>
            <a:r>
              <a:rPr lang="en-US" sz="1800" b="1" dirty="0"/>
              <a:t>metadata information about the token </a:t>
            </a:r>
            <a:r>
              <a:rPr lang="en-US" sz="1800" b="1" dirty="0" smtClean="0"/>
              <a:t>itself</a:t>
            </a:r>
            <a:r>
              <a:rPr lang="en-US" sz="1800" dirty="0" smtClean="0"/>
              <a:t>. For example, this token uses the </a:t>
            </a:r>
            <a:r>
              <a:rPr lang="en-US" sz="1800" dirty="0"/>
              <a:t>signature type </a:t>
            </a:r>
            <a:r>
              <a:rPr lang="en-US" sz="1800" dirty="0" smtClean="0"/>
              <a:t>RS256, the type of token is </a:t>
            </a:r>
            <a:r>
              <a:rPr lang="en-US" sz="1800" dirty="0" err="1" smtClean="0"/>
              <a:t>jwt</a:t>
            </a:r>
            <a:r>
              <a:rPr lang="en-US" sz="1800" dirty="0" smtClean="0"/>
              <a:t>, and it also has a kid (key Id).</a:t>
            </a:r>
          </a:p>
          <a:p>
            <a:pPr marL="0" indent="0" fontAlgn="base">
              <a:buNone/>
            </a:pPr>
            <a:r>
              <a:rPr lang="en-US" sz="1800" b="1" u="sng" dirty="0" smtClean="0"/>
              <a:t>Payload</a:t>
            </a:r>
            <a:r>
              <a:rPr lang="en-US" sz="1800" dirty="0" smtClean="0"/>
              <a:t>: In </a:t>
            </a:r>
            <a:r>
              <a:rPr lang="en-US" sz="1800" dirty="0"/>
              <a:t>this case, </a:t>
            </a:r>
            <a:r>
              <a:rPr lang="en-US" sz="1800" b="1" dirty="0"/>
              <a:t>the payload contains identification information about a given user, but in general, the payload could be anything else </a:t>
            </a:r>
            <a:r>
              <a:rPr lang="en-US" sz="1800" dirty="0"/>
              <a:t>such as for example information about a bank </a:t>
            </a:r>
            <a:r>
              <a:rPr lang="en-US" sz="1800" dirty="0" smtClean="0"/>
              <a:t>transfer.  There </a:t>
            </a:r>
            <a:r>
              <a:rPr lang="en-US" sz="1800" dirty="0"/>
              <a:t>are no restrictions on the content of the payload, but it's important to know that </a:t>
            </a:r>
            <a:r>
              <a:rPr lang="en-US" sz="1800" b="1" dirty="0"/>
              <a:t>a JWT is not encrypted</a:t>
            </a:r>
            <a:r>
              <a:rPr lang="en-US" sz="1800" dirty="0"/>
              <a:t>. So any information that we put in </a:t>
            </a:r>
            <a:r>
              <a:rPr lang="en-US" sz="1800" b="1" dirty="0"/>
              <a:t>the token is still readable to anyone who intercepts the </a:t>
            </a:r>
            <a:r>
              <a:rPr lang="en-US" sz="1800" b="1" dirty="0" smtClean="0"/>
              <a:t>token</a:t>
            </a:r>
            <a:r>
              <a:rPr lang="en-US" sz="1800" dirty="0" smtClean="0"/>
              <a:t>.  Therefore </a:t>
            </a:r>
            <a:r>
              <a:rPr lang="en-US" sz="1800" dirty="0"/>
              <a:t>it's important not to put in the Payload any user information that an attacker could leverage directly</a:t>
            </a:r>
            <a:r>
              <a:rPr lang="en-US" sz="1800" dirty="0" smtClean="0"/>
              <a:t>. </a:t>
            </a:r>
          </a:p>
          <a:p>
            <a:pPr marL="0" indent="0" fontAlgn="base">
              <a:buNone/>
            </a:pPr>
            <a:r>
              <a:rPr lang="en-US" sz="1800" b="1" u="sng" dirty="0" smtClean="0"/>
              <a:t>Signature</a:t>
            </a:r>
            <a:r>
              <a:rPr lang="en-US" sz="1800" dirty="0" smtClean="0"/>
              <a:t>: </a:t>
            </a:r>
            <a:r>
              <a:rPr lang="en-US" sz="1800" dirty="0"/>
              <a:t>is a Message Authentication Code (or MAC). </a:t>
            </a:r>
            <a:r>
              <a:rPr lang="en-US" sz="1800" dirty="0" smtClean="0"/>
              <a:t>  </a:t>
            </a:r>
            <a:r>
              <a:rPr lang="en-US" sz="1800" b="1" dirty="0" smtClean="0"/>
              <a:t>The signature is the hashed Base64url-encoded </a:t>
            </a:r>
            <a:r>
              <a:rPr lang="en-US" sz="1800" b="1" dirty="0"/>
              <a:t>header </a:t>
            </a:r>
            <a:r>
              <a:rPr lang="en-US" sz="1800" b="1" dirty="0" smtClean="0"/>
              <a:t>together with the Base64url-encoded payload </a:t>
            </a:r>
            <a:r>
              <a:rPr lang="en-US" sz="1800" b="1" dirty="0"/>
              <a:t>along with a secret, </a:t>
            </a:r>
            <a:r>
              <a:rPr lang="en-US" sz="1800" b="1" dirty="0" smtClean="0"/>
              <a:t>using the hashing algorithm </a:t>
            </a:r>
            <a:r>
              <a:rPr lang="en-US" sz="1800" b="1" dirty="0"/>
              <a:t>specified in the header</a:t>
            </a:r>
            <a:r>
              <a:rPr lang="en-US" sz="1800" dirty="0" smtClean="0"/>
              <a:t>.  The resulting hashed string is the digital signature of the token.</a:t>
            </a:r>
            <a:r>
              <a:rPr lang="en-US" sz="1800" dirty="0"/>
              <a:t> </a:t>
            </a:r>
            <a:r>
              <a:rPr lang="en-US" sz="1800" dirty="0" smtClean="0"/>
              <a:t>Signatures are created using encryption and/or hashing algorithms. </a:t>
            </a:r>
            <a:r>
              <a:rPr lang="en-US" sz="1800" b="1" dirty="0"/>
              <a:t>RS256</a:t>
            </a:r>
            <a:r>
              <a:rPr lang="en-US" sz="1800" dirty="0"/>
              <a:t> and </a:t>
            </a:r>
            <a:r>
              <a:rPr lang="en-US" sz="1800" b="1" dirty="0"/>
              <a:t>HS256 </a:t>
            </a:r>
            <a:r>
              <a:rPr lang="en-US" sz="1800" b="1" dirty="0" smtClean="0"/>
              <a:t>are commonly used</a:t>
            </a:r>
            <a:r>
              <a:rPr lang="en-US" sz="1800" dirty="0" smtClean="0"/>
              <a:t> </a:t>
            </a:r>
            <a:r>
              <a:rPr lang="en-US" sz="1800" b="1" dirty="0" smtClean="0"/>
              <a:t>algorithms </a:t>
            </a:r>
            <a:r>
              <a:rPr lang="en-US" sz="1800" b="1" dirty="0"/>
              <a:t>to create </a:t>
            </a:r>
            <a:r>
              <a:rPr lang="en-US" sz="1800" b="1" dirty="0" smtClean="0"/>
              <a:t>digital signatures</a:t>
            </a:r>
            <a:r>
              <a:rPr lang="en-US" sz="1800" dirty="0"/>
              <a:t>.</a:t>
            </a:r>
            <a:r>
              <a:rPr lang="en-US" sz="1800" dirty="0" smtClean="0"/>
              <a:t>  </a:t>
            </a:r>
            <a:r>
              <a:rPr lang="en-US" sz="1800" dirty="0" err="1" smtClean="0"/>
              <a:t>Istio</a:t>
            </a:r>
            <a:r>
              <a:rPr lang="en-US" sz="1800" dirty="0" smtClean="0"/>
              <a:t> uses the RS256 algorithm because it is more secure.</a:t>
            </a:r>
            <a:endParaRPr lang="en-US" sz="1800" dirty="0"/>
          </a:p>
          <a:p>
            <a:pPr marL="0" indent="0" fontAlgn="base"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3638630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Signature creation with RS256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 marL="0" indent="0" fontAlgn="base">
              <a:buNone/>
            </a:pPr>
            <a:r>
              <a:rPr lang="en-US" sz="5500" b="1" dirty="0" smtClean="0"/>
              <a:t>RS256  (stands for RSA</a:t>
            </a:r>
            <a:r>
              <a:rPr lang="en-US" sz="5500" dirty="0"/>
              <a:t> Signature with SHA-256, Secure Hash Algorithm 256-bit</a:t>
            </a:r>
            <a:r>
              <a:rPr lang="en-US" sz="5500" dirty="0" smtClean="0"/>
              <a:t>). </a:t>
            </a:r>
            <a:r>
              <a:rPr lang="en-US" sz="5500" dirty="0"/>
              <a:t>RS256 is an RSA </a:t>
            </a:r>
            <a:r>
              <a:rPr lang="en-US" sz="5500" dirty="0">
                <a:hlinkClick r:id="rId2"/>
              </a:rPr>
              <a:t>Digital Signature</a:t>
            </a:r>
            <a:r>
              <a:rPr lang="en-US" sz="5500" dirty="0"/>
              <a:t> Algorithm with SHA-256. </a:t>
            </a:r>
            <a:r>
              <a:rPr lang="en-US" sz="5500" dirty="0" smtClean="0"/>
              <a:t> RS256 is an </a:t>
            </a:r>
            <a:r>
              <a:rPr lang="en-US" sz="5500" dirty="0"/>
              <a:t>Asymmetric Key Cryptography algorithm, which </a:t>
            </a:r>
            <a:r>
              <a:rPr lang="en-US" sz="5500" b="1" dirty="0"/>
              <a:t>uses a pair of keys: a </a:t>
            </a:r>
            <a:r>
              <a:rPr lang="en-US" sz="5500" b="1" dirty="0" smtClean="0"/>
              <a:t>private key and a public key</a:t>
            </a:r>
            <a:r>
              <a:rPr lang="en-US" sz="5500" dirty="0" smtClean="0"/>
              <a:t>.  The </a:t>
            </a:r>
            <a:r>
              <a:rPr lang="en-US" sz="5500" dirty="0"/>
              <a:t>private key is used by the token issuer (authorization server</a:t>
            </a:r>
            <a:r>
              <a:rPr lang="en-US" sz="5500" dirty="0" smtClean="0"/>
              <a:t>) to create the digital signature on the token, </a:t>
            </a:r>
            <a:r>
              <a:rPr lang="en-US" sz="5500" dirty="0"/>
              <a:t>and the public key is used by the application receiving the token </a:t>
            </a:r>
            <a:r>
              <a:rPr lang="en-US" sz="5500" dirty="0" smtClean="0"/>
              <a:t>to </a:t>
            </a:r>
            <a:r>
              <a:rPr lang="en-US" sz="5500" dirty="0"/>
              <a:t>validate </a:t>
            </a:r>
            <a:r>
              <a:rPr lang="en-US" sz="5500" dirty="0" smtClean="0"/>
              <a:t>it.  The </a:t>
            </a:r>
            <a:r>
              <a:rPr lang="en-US" sz="5500" dirty="0"/>
              <a:t>identity provider </a:t>
            </a:r>
            <a:r>
              <a:rPr lang="en-US" sz="5500" dirty="0" smtClean="0"/>
              <a:t>uses the </a:t>
            </a:r>
            <a:r>
              <a:rPr lang="en-US" sz="5500" b="1" dirty="0"/>
              <a:t>private (secret) key used to generate the </a:t>
            </a:r>
            <a:r>
              <a:rPr lang="en-US" sz="5500" b="1" dirty="0" smtClean="0"/>
              <a:t>signature.  The </a:t>
            </a:r>
            <a:r>
              <a:rPr lang="en-US" sz="5500" dirty="0" smtClean="0"/>
              <a:t>consumer </a:t>
            </a:r>
            <a:r>
              <a:rPr lang="en-US" sz="5500" dirty="0"/>
              <a:t>of the </a:t>
            </a:r>
            <a:r>
              <a:rPr lang="en-US" sz="5500" dirty="0" smtClean="0"/>
              <a:t>JWT, the application server, gets </a:t>
            </a:r>
            <a:r>
              <a:rPr lang="en-US" sz="5500" dirty="0"/>
              <a:t>a </a:t>
            </a:r>
            <a:r>
              <a:rPr lang="en-US" sz="5500" b="1" dirty="0"/>
              <a:t>public key to validate the signature</a:t>
            </a:r>
            <a:r>
              <a:rPr lang="en-US" sz="5500" dirty="0"/>
              <a:t>. </a:t>
            </a:r>
            <a:endParaRPr lang="en-US" sz="5500" dirty="0" smtClean="0"/>
          </a:p>
          <a:p>
            <a:pPr marL="0" indent="0" fontAlgn="base">
              <a:buNone/>
            </a:pPr>
            <a:r>
              <a:rPr lang="en-US" sz="5500" b="1" dirty="0" smtClean="0"/>
              <a:t>RS256 uses the RSA encryption/decryption algorithm together with hashing</a:t>
            </a:r>
            <a:r>
              <a:rPr lang="en-US" sz="5500" dirty="0" smtClean="0"/>
              <a:t> while HS256 uses hashing only.   Since encryption is slow and efficiency decreases with the size of the input, RS256 uses hashing first and encryption afterwards. The token issuer </a:t>
            </a:r>
            <a:r>
              <a:rPr lang="en-US" sz="5500" b="1" dirty="0" smtClean="0"/>
              <a:t>creates the signature by encoding the </a:t>
            </a:r>
            <a:r>
              <a:rPr lang="en-US" sz="5500" b="1" dirty="0"/>
              <a:t>Header and the Payload </a:t>
            </a:r>
            <a:r>
              <a:rPr lang="en-US" sz="5500" b="1" dirty="0" smtClean="0"/>
              <a:t>with a base64url-encoder.  Then the base64url-encoded header and payload are hashed </a:t>
            </a:r>
            <a:r>
              <a:rPr lang="en-US" sz="5500" dirty="0" smtClean="0"/>
              <a:t>with SHA-256, to obtain a </a:t>
            </a:r>
            <a:r>
              <a:rPr lang="en-US" sz="5500" dirty="0"/>
              <a:t>unique representation of the input data that is much smaller than the actual data </a:t>
            </a:r>
            <a:r>
              <a:rPr lang="en-US" sz="5500" dirty="0" smtClean="0"/>
              <a:t>itself.  </a:t>
            </a:r>
            <a:r>
              <a:rPr lang="en-US" sz="5500" b="1" dirty="0" smtClean="0"/>
              <a:t>Then the hashed output </a:t>
            </a:r>
            <a:r>
              <a:rPr lang="en-US" sz="5500" b="1" dirty="0"/>
              <a:t>(header plus payload) </a:t>
            </a:r>
            <a:r>
              <a:rPr lang="en-US" sz="5500" b="1" dirty="0" smtClean="0"/>
              <a:t>is encrypted using </a:t>
            </a:r>
            <a:r>
              <a:rPr lang="en-US" sz="5500" b="1" dirty="0"/>
              <a:t>the RSA private key</a:t>
            </a:r>
            <a:r>
              <a:rPr lang="en-US" sz="5500" dirty="0"/>
              <a:t>, which gives us the </a:t>
            </a:r>
            <a:r>
              <a:rPr lang="en-US" sz="5500"/>
              <a:t>RS256 </a:t>
            </a:r>
            <a:r>
              <a:rPr lang="en-US" sz="5500" smtClean="0"/>
              <a:t>digital signature</a:t>
            </a:r>
            <a:r>
              <a:rPr lang="en-US" sz="5500" dirty="0" smtClean="0"/>
              <a:t>.  </a:t>
            </a:r>
            <a:r>
              <a:rPr lang="en-US" sz="5500" b="1" dirty="0" smtClean="0"/>
              <a:t>The signature is then appended as the third part of the </a:t>
            </a:r>
            <a:r>
              <a:rPr lang="en-US" sz="5500" b="1" dirty="0" err="1" smtClean="0"/>
              <a:t>jwt</a:t>
            </a:r>
            <a:r>
              <a:rPr lang="en-US" sz="5500" b="1" dirty="0" smtClean="0"/>
              <a:t>. </a:t>
            </a:r>
            <a:r>
              <a:rPr lang="en-US" sz="5500" b="1" dirty="0"/>
              <a:t>The </a:t>
            </a:r>
            <a:r>
              <a:rPr lang="en-US" sz="5500" b="1" dirty="0" err="1"/>
              <a:t>jwt</a:t>
            </a:r>
            <a:r>
              <a:rPr lang="en-US" sz="5500" b="1" dirty="0"/>
              <a:t> created by the authorization server will look like this:  </a:t>
            </a:r>
            <a:r>
              <a:rPr lang="en-US" sz="5500" b="1" dirty="0">
                <a:solidFill>
                  <a:schemeClr val="tx2"/>
                </a:solidFill>
              </a:rPr>
              <a:t>base64url-encoded-header</a:t>
            </a:r>
            <a:r>
              <a:rPr lang="en-US" sz="5500" b="1" dirty="0">
                <a:solidFill>
                  <a:srgbClr val="FF0000"/>
                </a:solidFill>
              </a:rPr>
              <a:t>.</a:t>
            </a:r>
            <a:r>
              <a:rPr lang="en-US" sz="5500" b="1" dirty="0">
                <a:solidFill>
                  <a:schemeClr val="accent3">
                    <a:lumMod val="75000"/>
                  </a:schemeClr>
                </a:solidFill>
              </a:rPr>
              <a:t>base64url-encoded-payload</a:t>
            </a:r>
            <a:r>
              <a:rPr lang="en-US" sz="5500" b="1" dirty="0">
                <a:solidFill>
                  <a:srgbClr val="FF0000"/>
                </a:solidFill>
              </a:rPr>
              <a:t>.</a:t>
            </a:r>
            <a:r>
              <a:rPr lang="en-US" sz="5500" b="1" dirty="0"/>
              <a:t> </a:t>
            </a:r>
            <a:r>
              <a:rPr lang="en-US" sz="55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RS256- signature</a:t>
            </a:r>
            <a:r>
              <a:rPr lang="en-US" sz="5500" b="1" dirty="0" smtClean="0"/>
              <a:t>  </a:t>
            </a:r>
            <a:r>
              <a:rPr lang="en-US" sz="5500" b="1" dirty="0"/>
              <a:t>(note the 2 dots separating header, payload, signature).</a:t>
            </a:r>
          </a:p>
          <a:p>
            <a:pPr fontAlgn="base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2285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Signature verification with RS256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fontAlgn="base"/>
            <a:r>
              <a:rPr lang="en-US" dirty="0"/>
              <a:t>Remember that </a:t>
            </a:r>
            <a:r>
              <a:rPr lang="en-US" b="1" dirty="0"/>
              <a:t>the signature is the </a:t>
            </a:r>
            <a:r>
              <a:rPr lang="en-US" b="1" i="1" dirty="0" smtClean="0"/>
              <a:t>encrypted and hashed base64UrlEncoded header </a:t>
            </a:r>
            <a:r>
              <a:rPr lang="en-US" b="1" i="1" dirty="0"/>
              <a:t>and base64UrlEncoded payload</a:t>
            </a:r>
            <a:r>
              <a:rPr lang="en-US" dirty="0"/>
              <a:t>. </a:t>
            </a:r>
            <a:endParaRPr lang="en-US" dirty="0" smtClean="0"/>
          </a:p>
          <a:p>
            <a:pPr fontAlgn="base"/>
            <a:r>
              <a:rPr lang="en-US" b="1" dirty="0" smtClean="0"/>
              <a:t>Remember that Hashing </a:t>
            </a:r>
            <a:r>
              <a:rPr lang="en-US" b="1" dirty="0"/>
              <a:t>is irreversible, but encryption can be </a:t>
            </a:r>
            <a:r>
              <a:rPr lang="en-US" b="1" i="1" dirty="0"/>
              <a:t>decrypted</a:t>
            </a:r>
            <a:r>
              <a:rPr lang="en-US" dirty="0"/>
              <a:t> (in this case, with the public key). </a:t>
            </a:r>
            <a:endParaRPr lang="en-US" dirty="0" smtClean="0"/>
          </a:p>
          <a:p>
            <a:pPr marL="0" indent="0" fontAlgn="base">
              <a:buNone/>
            </a:pPr>
            <a:r>
              <a:rPr lang="en-US" b="1" dirty="0" smtClean="0"/>
              <a:t>Verification steps:</a:t>
            </a:r>
          </a:p>
          <a:p>
            <a:pPr marL="0" indent="0" fontAlgn="base">
              <a:buNone/>
            </a:pPr>
            <a:r>
              <a:rPr lang="en-US" dirty="0" smtClean="0"/>
              <a:t>1. The </a:t>
            </a:r>
            <a:r>
              <a:rPr lang="en-US" b="1" dirty="0"/>
              <a:t>header and the </a:t>
            </a:r>
            <a:r>
              <a:rPr lang="en-US" b="1" dirty="0" smtClean="0"/>
              <a:t>payload are hashed together with SHA-256</a:t>
            </a:r>
            <a:r>
              <a:rPr lang="en-US" dirty="0" smtClean="0"/>
              <a:t>. </a:t>
            </a:r>
            <a:r>
              <a:rPr lang="en-US" dirty="0"/>
              <a:t> </a:t>
            </a:r>
            <a:endParaRPr lang="en-US" dirty="0" smtClean="0"/>
          </a:p>
          <a:p>
            <a:pPr marL="0" indent="0" fontAlgn="base">
              <a:buNone/>
            </a:pPr>
            <a:r>
              <a:rPr lang="en-US" dirty="0" smtClean="0"/>
              <a:t>2. </a:t>
            </a:r>
            <a:r>
              <a:rPr lang="en-US" b="1" dirty="0" smtClean="0"/>
              <a:t>The </a:t>
            </a:r>
            <a:r>
              <a:rPr lang="en-US" b="1" dirty="0"/>
              <a:t>signature </a:t>
            </a:r>
            <a:r>
              <a:rPr lang="en-US" b="1" dirty="0" smtClean="0"/>
              <a:t>is decrypted using </a:t>
            </a:r>
            <a:r>
              <a:rPr lang="en-US" b="1" dirty="0"/>
              <a:t>the public </a:t>
            </a:r>
            <a:r>
              <a:rPr lang="en-US" b="1" dirty="0" smtClean="0"/>
              <a:t>key </a:t>
            </a:r>
            <a:r>
              <a:rPr lang="en-US" dirty="0" smtClean="0"/>
              <a:t>to </a:t>
            </a:r>
            <a:r>
              <a:rPr lang="en-US" dirty="0"/>
              <a:t>obtain the signature hash</a:t>
            </a:r>
          </a:p>
          <a:p>
            <a:pPr marL="0" indent="0" fontAlgn="base">
              <a:buNone/>
            </a:pPr>
            <a:r>
              <a:rPr lang="en-US" dirty="0" smtClean="0"/>
              <a:t>3. </a:t>
            </a:r>
            <a:r>
              <a:rPr lang="en-US" b="1" dirty="0" smtClean="0"/>
              <a:t>The </a:t>
            </a:r>
            <a:r>
              <a:rPr lang="en-US" b="1" dirty="0"/>
              <a:t>receiver compares the signature hash with the hash that </a:t>
            </a:r>
            <a:r>
              <a:rPr lang="en-US" b="1" dirty="0" smtClean="0"/>
              <a:t>is </a:t>
            </a:r>
            <a:r>
              <a:rPr lang="en-US" b="1" dirty="0"/>
              <a:t>calculated</a:t>
            </a:r>
            <a:r>
              <a:rPr lang="en-US" dirty="0"/>
              <a:t> </a:t>
            </a:r>
            <a:r>
              <a:rPr lang="en-US" dirty="0" smtClean="0"/>
              <a:t>based </a:t>
            </a:r>
            <a:r>
              <a:rPr lang="en-US" dirty="0"/>
              <a:t>on the Header and the Payload</a:t>
            </a:r>
          </a:p>
          <a:p>
            <a:pPr marL="0" indent="0" fontAlgn="base">
              <a:buNone/>
            </a:pPr>
            <a:r>
              <a:rPr lang="en-US" dirty="0" smtClean="0"/>
              <a:t>4. </a:t>
            </a:r>
            <a:r>
              <a:rPr lang="en-US" b="1" dirty="0" smtClean="0"/>
              <a:t>If the two </a:t>
            </a:r>
            <a:r>
              <a:rPr lang="en-US" b="1" dirty="0"/>
              <a:t>hashes </a:t>
            </a:r>
            <a:r>
              <a:rPr lang="en-US" b="1" dirty="0" smtClean="0"/>
              <a:t>match </a:t>
            </a:r>
            <a:r>
              <a:rPr lang="en-US" dirty="0" smtClean="0"/>
              <a:t>the app server </a:t>
            </a:r>
            <a:r>
              <a:rPr lang="en-US" dirty="0"/>
              <a:t>proves that the JWT was indeed created by the Authentication </a:t>
            </a:r>
            <a:r>
              <a:rPr lang="en-US" dirty="0" smtClean="0"/>
              <a:t>server.</a:t>
            </a:r>
          </a:p>
          <a:p>
            <a:pPr marL="0" indent="0" fontAlgn="base">
              <a:buNone/>
            </a:pPr>
            <a:r>
              <a:rPr lang="en-US" dirty="0" smtClean="0"/>
              <a:t>Anyone </a:t>
            </a:r>
            <a:r>
              <a:rPr lang="en-US" dirty="0"/>
              <a:t>could have calculated that hash, but only the Authentication server could have encrypted it with the matching RSA private key.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4764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AUTH with JWT RS256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The </a:t>
            </a:r>
            <a:r>
              <a:rPr lang="en-US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djangorestframework-simplejwt</a:t>
            </a:r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library alone </a:t>
            </a:r>
            <a:r>
              <a:rPr lang="en-US" dirty="0" smtClean="0"/>
              <a:t>supplies three fundamental services: </a:t>
            </a:r>
          </a:p>
          <a:p>
            <a:pPr marL="0" indent="0">
              <a:buNone/>
            </a:pPr>
            <a:endParaRPr lang="en-US" dirty="0" smtClean="0"/>
          </a:p>
          <a:p>
            <a:pPr marL="514350" indent="-514350">
              <a:buAutoNum type="arabicPeriod"/>
            </a:pPr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get new token </a:t>
            </a:r>
          </a:p>
          <a:p>
            <a:pPr marL="514350" indent="-514350">
              <a:buAutoNum type="arabicPeriod"/>
            </a:pPr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refresh token </a:t>
            </a:r>
          </a:p>
          <a:p>
            <a:pPr marL="514350" indent="-514350">
              <a:buAutoNum type="arabicPeriod"/>
            </a:pPr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verify token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Get new token requires user account creation on the server </a:t>
            </a:r>
            <a:r>
              <a:rPr lang="en-US" dirty="0"/>
              <a:t>prior to clients using the </a:t>
            </a:r>
            <a:r>
              <a:rPr lang="en-US" dirty="0" smtClean="0"/>
              <a:t>restful endpoints.  Users must be manually registered with a username and password with the </a:t>
            </a:r>
            <a:r>
              <a:rPr lang="en-US" dirty="0" err="1" smtClean="0"/>
              <a:t>django</a:t>
            </a:r>
            <a:r>
              <a:rPr lang="en-US" dirty="0" smtClean="0"/>
              <a:t> user management framework.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 clients </a:t>
            </a:r>
            <a:r>
              <a:rPr lang="en-US" dirty="0"/>
              <a:t>of the </a:t>
            </a:r>
            <a:r>
              <a:rPr lang="en-US" dirty="0" smtClean="0"/>
              <a:t>restful </a:t>
            </a:r>
            <a:r>
              <a:rPr lang="en-US" dirty="0"/>
              <a:t>endpoints must authenticate with the </a:t>
            </a:r>
            <a:r>
              <a:rPr lang="en-US" dirty="0" smtClean="0"/>
              <a:t>JWT authorization </a:t>
            </a:r>
            <a:r>
              <a:rPr lang="en-US" dirty="0"/>
              <a:t>service first since the </a:t>
            </a:r>
            <a:r>
              <a:rPr lang="en-US" dirty="0" smtClean="0"/>
              <a:t>JWT token </a:t>
            </a:r>
            <a:r>
              <a:rPr lang="en-US" dirty="0"/>
              <a:t>is created based on a valid set of authentication credentials.</a:t>
            </a:r>
          </a:p>
        </p:txBody>
      </p:sp>
    </p:spTree>
    <p:extLst>
      <p:ext uri="{BB962C8B-B14F-4D97-AF65-F5344CB8AC3E}">
        <p14:creationId xmlns:p14="http://schemas.microsoft.com/office/powerpoint/2010/main" val="20875815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AUTH with JWT RS256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smtClean="0"/>
              <a:t>This demo shows the </a:t>
            </a:r>
            <a:r>
              <a:rPr lang="en-US" dirty="0" err="1"/>
              <a:t>jwt</a:t>
            </a:r>
            <a:r>
              <a:rPr lang="en-US" dirty="0"/>
              <a:t> security capabilities of the </a:t>
            </a:r>
            <a:r>
              <a:rPr lang="en-US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djangorestframework-simplejwt</a:t>
            </a:r>
            <a:r>
              <a:rPr lang="en-US" dirty="0"/>
              <a:t> </a:t>
            </a:r>
            <a:r>
              <a:rPr lang="en-US" dirty="0" smtClean="0"/>
              <a:t>library in </a:t>
            </a:r>
            <a:r>
              <a:rPr lang="en-US" dirty="0"/>
              <a:t>combination with 2 other </a:t>
            </a:r>
            <a:r>
              <a:rPr lang="en-US" dirty="0" err="1"/>
              <a:t>jwt</a:t>
            </a:r>
            <a:r>
              <a:rPr lang="en-US" dirty="0"/>
              <a:t> security libraries called:  </a:t>
            </a:r>
            <a:r>
              <a:rPr lang="en-US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dj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-rest-</a:t>
            </a:r>
            <a:r>
              <a:rPr lang="en-US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auth</a:t>
            </a:r>
            <a:r>
              <a:rPr lang="en-US" b="1" dirty="0"/>
              <a:t> and </a:t>
            </a:r>
            <a:r>
              <a:rPr lang="en-US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django-allauth</a:t>
            </a:r>
            <a:r>
              <a:rPr lang="en-US" dirty="0"/>
              <a:t>.  </a:t>
            </a:r>
            <a:r>
              <a:rPr lang="en-US" dirty="0" smtClean="0"/>
              <a:t>By using </a:t>
            </a:r>
            <a:r>
              <a:rPr lang="en-US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dj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-rest-</a:t>
            </a:r>
            <a:r>
              <a:rPr lang="en-US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auth</a:t>
            </a:r>
            <a:r>
              <a:rPr lang="en-US" b="1" dirty="0"/>
              <a:t> and </a:t>
            </a:r>
            <a:r>
              <a:rPr lang="en-US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django-allauth</a:t>
            </a:r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b="1" dirty="0"/>
              <a:t>and </a:t>
            </a:r>
            <a:r>
              <a:rPr lang="en-US" b="1" dirty="0" smtClean="0"/>
              <a:t>we avoid manual creation of user accounts. 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dj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-rest-</a:t>
            </a:r>
            <a:r>
              <a:rPr lang="en-US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auth</a:t>
            </a:r>
            <a:r>
              <a:rPr lang="en-US" b="1" dirty="0"/>
              <a:t> and </a:t>
            </a:r>
            <a:r>
              <a:rPr lang="en-US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django-allauth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smtClean="0"/>
              <a:t>supply </a:t>
            </a:r>
            <a:r>
              <a:rPr lang="en-US" dirty="0"/>
              <a:t>the following </a:t>
            </a:r>
            <a:r>
              <a:rPr lang="en-US" dirty="0" err="1" smtClean="0"/>
              <a:t>urls</a:t>
            </a:r>
            <a:r>
              <a:rPr lang="en-US" dirty="0" smtClean="0"/>
              <a:t>: </a:t>
            </a:r>
          </a:p>
          <a:p>
            <a:pPr marL="514350" indent="-514350">
              <a:buAutoNum type="arabicPeriod"/>
            </a:pPr>
            <a:r>
              <a:rPr lang="en-US" b="1" dirty="0" smtClean="0"/>
              <a:t>register </a:t>
            </a:r>
            <a:r>
              <a:rPr lang="en-US" b="1" dirty="0"/>
              <a:t>user </a:t>
            </a:r>
            <a:endParaRPr lang="en-US" b="1" dirty="0" smtClean="0"/>
          </a:p>
          <a:p>
            <a:pPr marL="514350" indent="-514350">
              <a:buAutoNum type="arabicPeriod"/>
            </a:pPr>
            <a:r>
              <a:rPr lang="en-US" b="1" dirty="0" smtClean="0"/>
              <a:t>new </a:t>
            </a:r>
            <a:r>
              <a:rPr lang="en-US" b="1" dirty="0"/>
              <a:t>user account verification </a:t>
            </a:r>
            <a:endParaRPr lang="en-US" b="1" dirty="0" smtClean="0"/>
          </a:p>
          <a:p>
            <a:pPr marL="514350" indent="-514350">
              <a:buAutoNum type="arabicPeriod"/>
            </a:pPr>
            <a:r>
              <a:rPr lang="en-US" b="1" dirty="0" smtClean="0"/>
              <a:t>login</a:t>
            </a:r>
            <a:r>
              <a:rPr lang="en-US" dirty="0" smtClean="0"/>
              <a:t> </a:t>
            </a:r>
          </a:p>
          <a:p>
            <a:pPr marL="514350" indent="-514350">
              <a:buAutoNum type="arabicPeriod"/>
            </a:pPr>
            <a:r>
              <a:rPr lang="en-US" b="1" dirty="0" smtClean="0"/>
              <a:t>logout</a:t>
            </a:r>
            <a:r>
              <a:rPr lang="en-US" dirty="0" smtClean="0"/>
              <a:t> </a:t>
            </a:r>
          </a:p>
          <a:p>
            <a:pPr marL="514350" indent="-514350">
              <a:buAutoNum type="arabicPeriod"/>
            </a:pPr>
            <a:r>
              <a:rPr lang="en-US" b="1" dirty="0" smtClean="0"/>
              <a:t>reset </a:t>
            </a:r>
            <a:r>
              <a:rPr lang="en-US" b="1" dirty="0"/>
              <a:t>password</a:t>
            </a:r>
            <a:r>
              <a:rPr lang="en-US" dirty="0"/>
              <a:t>.  </a:t>
            </a:r>
            <a:r>
              <a:rPr lang="en-US" dirty="0" smtClean="0"/>
              <a:t>Registration </a:t>
            </a:r>
            <a:r>
              <a:rPr lang="en-US" dirty="0"/>
              <a:t>and verification of user accounts </a:t>
            </a:r>
            <a:r>
              <a:rPr lang="en-US" dirty="0" smtClean="0"/>
              <a:t>is based </a:t>
            </a:r>
            <a:r>
              <a:rPr lang="en-US" dirty="0"/>
              <a:t>on a valid </a:t>
            </a:r>
            <a:r>
              <a:rPr lang="en-US" dirty="0" smtClean="0"/>
              <a:t>email (mandatory field).</a:t>
            </a:r>
            <a:r>
              <a:rPr lang="en-US" dirty="0"/>
              <a:t> 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The use of the 2 libraries </a:t>
            </a:r>
            <a:r>
              <a:rPr lang="en-US" dirty="0"/>
              <a:t>removes the manual registration of users requiring a </a:t>
            </a:r>
            <a:r>
              <a:rPr lang="en-US" dirty="0" smtClean="0"/>
              <a:t>JWT token </a:t>
            </a:r>
            <a:r>
              <a:rPr lang="en-US" dirty="0"/>
              <a:t>to access the protected resources on the server </a:t>
            </a:r>
            <a:r>
              <a:rPr lang="en-US" dirty="0" smtClean="0"/>
              <a:t>which </a:t>
            </a:r>
            <a:r>
              <a:rPr lang="en-US" dirty="0"/>
              <a:t>is a prerequisite when using the </a:t>
            </a:r>
            <a:r>
              <a:rPr lang="en-US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djangorestframework-simplejwt</a:t>
            </a:r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smtClean="0"/>
              <a:t>alone.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2003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29740</TotalTime>
  <Words>1112</Words>
  <Application>Microsoft Office PowerPoint</Application>
  <PresentationFormat>On-screen Show (4:3)</PresentationFormat>
  <Paragraphs>230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JWT RS256 End-User Authentication/Authorization  with djangorestframework Monica Marshall 04/26/2021</vt:lpstr>
      <vt:lpstr>What is JWT?  </vt:lpstr>
      <vt:lpstr>JWT Token based Authn/Authz</vt:lpstr>
      <vt:lpstr>JWT Authn/Authz</vt:lpstr>
      <vt:lpstr>What is a JWT made of?</vt:lpstr>
      <vt:lpstr>Signature creation with RS256</vt:lpstr>
      <vt:lpstr>Signature verification with RS256</vt:lpstr>
      <vt:lpstr>AUTH with JWT RS256 Demo</vt:lpstr>
      <vt:lpstr>AUTH with JWT RS256 Demo</vt:lpstr>
      <vt:lpstr>Generate Public/Private Key Pair using ssh-keygen</vt:lpstr>
      <vt:lpstr>Generate Public/Private Key Pair using openssl</vt:lpstr>
      <vt:lpstr>Package install in virtual environment</vt:lpstr>
      <vt:lpstr>Modify INSTALLED_APPS in settings.py</vt:lpstr>
      <vt:lpstr>Add DEFAULT_AUTHENTICATION_CLASSES and  AUTHENTICATION_BACKENDS in settings.py</vt:lpstr>
      <vt:lpstr>AUTH settings in settings.py</vt:lpstr>
      <vt:lpstr>AUTH settings in settings.py (continued)</vt:lpstr>
      <vt:lpstr>Modify the projects urls.py</vt:lpstr>
      <vt:lpstr>Modify the users urls.py</vt:lpstr>
      <vt:lpstr>Protect the Hello World resource views.py in Hello webapp</vt:lpstr>
      <vt:lpstr>Protect the students resource views.py in students webapp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ISTIO JWT Authentication/Authorization</dc:title>
  <dc:creator>monica</dc:creator>
  <cp:lastModifiedBy>monica</cp:lastModifiedBy>
  <cp:revision>371</cp:revision>
  <dcterms:created xsi:type="dcterms:W3CDTF">2021-01-04T21:17:07Z</dcterms:created>
  <dcterms:modified xsi:type="dcterms:W3CDTF">2021-05-14T17:00:11Z</dcterms:modified>
</cp:coreProperties>
</file>