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84" r:id="rId3"/>
    <p:sldId id="257" r:id="rId4"/>
    <p:sldId id="273" r:id="rId5"/>
    <p:sldId id="274" r:id="rId6"/>
    <p:sldId id="259" r:id="rId7"/>
    <p:sldId id="275" r:id="rId8"/>
    <p:sldId id="260" r:id="rId9"/>
    <p:sldId id="276" r:id="rId10"/>
    <p:sldId id="277" r:id="rId11"/>
    <p:sldId id="261" r:id="rId12"/>
    <p:sldId id="278" r:id="rId13"/>
    <p:sldId id="279" r:id="rId14"/>
    <p:sldId id="280" r:id="rId15"/>
    <p:sldId id="282" r:id="rId16"/>
    <p:sldId id="281" r:id="rId17"/>
    <p:sldId id="262"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3" autoAdjust="0"/>
    <p:restoredTop sz="94660"/>
  </p:normalViewPr>
  <p:slideViewPr>
    <p:cSldViewPr snapToGrid="0">
      <p:cViewPr varScale="1">
        <p:scale>
          <a:sx n="117" d="100"/>
          <a:sy n="117" d="100"/>
        </p:scale>
        <p:origin x="18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DFAA8B-9691-477F-9880-1C3730A81D60}" type="datetimeFigureOut">
              <a:rPr lang="en-US" smtClean="0"/>
              <a:t>10/23/20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103E17C-5AFD-4D82-A225-4A4B21363A4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631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FAA8B-9691-477F-9880-1C3730A81D60}" type="datetimeFigureOut">
              <a:rPr lang="en-US" smtClean="0"/>
              <a:t>10/23/20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3E17C-5AFD-4D82-A225-4A4B21363A4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7635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FAA8B-9691-477F-9880-1C3730A81D60}" type="datetimeFigureOut">
              <a:rPr lang="en-US" smtClean="0"/>
              <a:t>10/23/20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3E17C-5AFD-4D82-A225-4A4B21363A4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398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FAA8B-9691-477F-9880-1C3730A81D60}" type="datetimeFigureOut">
              <a:rPr lang="en-US" smtClean="0"/>
              <a:t>10/23/20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3E17C-5AFD-4D82-A225-4A4B21363A4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762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DFAA8B-9691-477F-9880-1C3730A81D60}" type="datetimeFigureOut">
              <a:rPr lang="en-US" smtClean="0"/>
              <a:t>10/23/20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3E17C-5AFD-4D82-A225-4A4B21363A4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6563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DFAA8B-9691-477F-9880-1C3730A81D60}" type="datetimeFigureOut">
              <a:rPr lang="en-US" smtClean="0"/>
              <a:t>10/23/20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3E17C-5AFD-4D82-A225-4A4B21363A4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907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DFAA8B-9691-477F-9880-1C3730A81D60}" type="datetimeFigureOut">
              <a:rPr lang="en-US" smtClean="0"/>
              <a:t>10/23/20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03E17C-5AFD-4D82-A225-4A4B21363A4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0004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FAA8B-9691-477F-9880-1C3730A81D60}" type="datetimeFigureOut">
              <a:rPr lang="en-US" smtClean="0"/>
              <a:t>10/23/20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03E17C-5AFD-4D82-A225-4A4B21363A4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8378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DFAA8B-9691-477F-9880-1C3730A81D60}" type="datetimeFigureOut">
              <a:rPr lang="en-US" smtClean="0"/>
              <a:t>10/23/20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03E17C-5AFD-4D82-A225-4A4B21363A4F}" type="slidenum">
              <a:rPr lang="en-US" smtClean="0"/>
              <a:t>‹#›</a:t>
            </a:fld>
            <a:endParaRPr lang="en-US"/>
          </a:p>
        </p:txBody>
      </p:sp>
    </p:spTree>
    <p:extLst>
      <p:ext uri="{BB962C8B-B14F-4D97-AF65-F5344CB8AC3E}">
        <p14:creationId xmlns:p14="http://schemas.microsoft.com/office/powerpoint/2010/main" val="3541402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DFAA8B-9691-477F-9880-1C3730A81D60}" type="datetimeFigureOut">
              <a:rPr lang="en-US" smtClean="0"/>
              <a:t>10/23/20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3E17C-5AFD-4D82-A225-4A4B21363A4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843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FDFAA8B-9691-477F-9880-1C3730A81D60}" type="datetimeFigureOut">
              <a:rPr lang="en-US" smtClean="0"/>
              <a:t>10/23/20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103E17C-5AFD-4D82-A225-4A4B21363A4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11207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FDFAA8B-9691-477F-9880-1C3730A81D60}" type="datetimeFigureOut">
              <a:rPr lang="en-US" smtClean="0"/>
              <a:t>10/23/20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103E17C-5AFD-4D82-A225-4A4B21363A4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11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E8E57F-3F7C-447B-9E4B-8C4A28512466}"/>
              </a:ext>
            </a:extLst>
          </p:cNvPr>
          <p:cNvSpPr>
            <a:spLocks noGrp="1"/>
          </p:cNvSpPr>
          <p:nvPr>
            <p:ph type="ctrTitle"/>
          </p:nvPr>
        </p:nvSpPr>
        <p:spPr/>
        <p:txBody>
          <a:bodyPr anchor="ctr">
            <a:normAutofit/>
          </a:bodyPr>
          <a:lstStyle/>
          <a:p>
            <a:pPr algn="ctr"/>
            <a:r>
              <a:rPr lang="en-US" sz="4000" dirty="0"/>
              <a:t>Big Data graduation </a:t>
            </a:r>
            <a:r>
              <a:rPr lang="en-US" sz="4000" dirty="0" smtClean="0"/>
              <a:t>project</a:t>
            </a:r>
            <a:br>
              <a:rPr lang="en-US" sz="4000" dirty="0" smtClean="0"/>
            </a:br>
            <a:r>
              <a:rPr lang="en-US" sz="4000" dirty="0" smtClean="0"/>
              <a:t>Covid-19</a:t>
            </a:r>
            <a:endParaRPr lang="en-US" sz="4000" dirty="0"/>
          </a:p>
        </p:txBody>
      </p:sp>
      <p:sp>
        <p:nvSpPr>
          <p:cNvPr id="3" name="Subtitle 2">
            <a:extLst>
              <a:ext uri="{FF2B5EF4-FFF2-40B4-BE49-F238E27FC236}">
                <a16:creationId xmlns:a16="http://schemas.microsoft.com/office/drawing/2014/main" xmlns="" id="{6CD1C384-DF1B-4E7E-BA56-2B3FA5303824}"/>
              </a:ext>
            </a:extLst>
          </p:cNvPr>
          <p:cNvSpPr>
            <a:spLocks noGrp="1"/>
          </p:cNvSpPr>
          <p:nvPr>
            <p:ph type="subTitle" idx="1"/>
          </p:nvPr>
        </p:nvSpPr>
        <p:spPr>
          <a:xfrm>
            <a:off x="2417780" y="3531204"/>
            <a:ext cx="8637072" cy="1557631"/>
          </a:xfrm>
        </p:spPr>
        <p:txBody>
          <a:bodyPr>
            <a:normAutofit/>
          </a:bodyPr>
          <a:lstStyle/>
          <a:p>
            <a:r>
              <a:rPr lang="en-US" sz="1600" i="1" u="sng" dirty="0">
                <a:solidFill>
                  <a:srgbClr val="FF0000"/>
                </a:solidFill>
              </a:rPr>
              <a:t>Submitted by:</a:t>
            </a:r>
          </a:p>
          <a:p>
            <a:r>
              <a:rPr lang="en-US" sz="1600" i="1" dirty="0">
                <a:solidFill>
                  <a:srgbClr val="FF0000"/>
                </a:solidFill>
              </a:rPr>
              <a:t>Monica Mourad 16p8223</a:t>
            </a:r>
          </a:p>
          <a:p>
            <a:r>
              <a:rPr lang="en-US" sz="1600" i="1" dirty="0">
                <a:solidFill>
                  <a:srgbClr val="FF0000"/>
                </a:solidFill>
              </a:rPr>
              <a:t>Kirolos </a:t>
            </a:r>
            <a:r>
              <a:rPr lang="en-US" sz="1600" i="1" dirty="0" smtClean="0">
                <a:solidFill>
                  <a:srgbClr val="FF0000"/>
                </a:solidFill>
              </a:rPr>
              <a:t>Raouf </a:t>
            </a:r>
            <a:r>
              <a:rPr lang="en-US" sz="1600" i="1" dirty="0">
                <a:solidFill>
                  <a:srgbClr val="FF0000"/>
                </a:solidFill>
              </a:rPr>
              <a:t>16p8045</a:t>
            </a:r>
          </a:p>
        </p:txBody>
      </p:sp>
    </p:spTree>
    <p:extLst>
      <p:ext uri="{BB962C8B-B14F-4D97-AF65-F5344CB8AC3E}">
        <p14:creationId xmlns:p14="http://schemas.microsoft.com/office/powerpoint/2010/main" val="399684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CC862AD-00A9-4A09-9085-19BB6ADED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165" y="0"/>
            <a:ext cx="9279669" cy="5584095"/>
          </a:xfrm>
          <a:prstGeom prst="rect">
            <a:avLst/>
          </a:prstGeom>
        </p:spPr>
      </p:pic>
      <p:sp>
        <p:nvSpPr>
          <p:cNvPr id="5" name="TextBox 4">
            <a:extLst>
              <a:ext uri="{FF2B5EF4-FFF2-40B4-BE49-F238E27FC236}">
                <a16:creationId xmlns:a16="http://schemas.microsoft.com/office/drawing/2014/main" xmlns="" id="{EA96B6B6-6908-4598-B4B9-EE2B6B836F3B}"/>
              </a:ext>
            </a:extLst>
          </p:cNvPr>
          <p:cNvSpPr txBox="1"/>
          <p:nvPr/>
        </p:nvSpPr>
        <p:spPr>
          <a:xfrm>
            <a:off x="4168364" y="5641449"/>
            <a:ext cx="4007457" cy="369332"/>
          </a:xfrm>
          <a:prstGeom prst="rect">
            <a:avLst/>
          </a:prstGeom>
          <a:noFill/>
        </p:spPr>
        <p:txBody>
          <a:bodyPr wrap="square" rtlCol="0">
            <a:spAutoFit/>
          </a:bodyPr>
          <a:lstStyle/>
          <a:p>
            <a:pPr algn="ctr"/>
            <a:r>
              <a:rPr lang="en-US" b="1" dirty="0"/>
              <a:t>Step 6c</a:t>
            </a:r>
          </a:p>
        </p:txBody>
      </p:sp>
    </p:spTree>
    <p:extLst>
      <p:ext uri="{BB962C8B-B14F-4D97-AF65-F5344CB8AC3E}">
        <p14:creationId xmlns:p14="http://schemas.microsoft.com/office/powerpoint/2010/main" val="42096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293978-056E-4ADB-9614-4BC61B4E241D}"/>
              </a:ext>
            </a:extLst>
          </p:cNvPr>
          <p:cNvSpPr>
            <a:spLocks noGrp="1"/>
          </p:cNvSpPr>
          <p:nvPr>
            <p:ph type="title"/>
          </p:nvPr>
        </p:nvSpPr>
        <p:spPr/>
        <p:txBody>
          <a:bodyPr/>
          <a:lstStyle/>
          <a:p>
            <a:pPr algn="ctr"/>
            <a:r>
              <a:rPr lang="en-US" dirty="0"/>
              <a:t>Oozie workflow</a:t>
            </a:r>
          </a:p>
        </p:txBody>
      </p:sp>
      <p:sp>
        <p:nvSpPr>
          <p:cNvPr id="3" name="Content Placeholder 2">
            <a:extLst>
              <a:ext uri="{FF2B5EF4-FFF2-40B4-BE49-F238E27FC236}">
                <a16:creationId xmlns:a16="http://schemas.microsoft.com/office/drawing/2014/main" xmlns="" id="{8A2E3F8F-DE47-4AC9-A1C0-E5B2AEBE730B}"/>
              </a:ext>
            </a:extLst>
          </p:cNvPr>
          <p:cNvSpPr>
            <a:spLocks noGrp="1"/>
          </p:cNvSpPr>
          <p:nvPr>
            <p:ph idx="1"/>
          </p:nvPr>
        </p:nvSpPr>
        <p:spPr/>
        <p:txBody>
          <a:bodyPr/>
          <a:lstStyle/>
          <a:p>
            <a:r>
              <a:rPr lang="en-US" dirty="0"/>
              <a:t>Apache Oozie is a server-based workflow scheduling system to manage Hadoop jobs. Workflows in Oozie are defined as a collection of control flow and action nodes in a directed acyclic graph. Control flow nodes define the beginning and the end of a workflow as well as a mechanism to control the workflow execution path.</a:t>
            </a:r>
          </a:p>
          <a:p>
            <a:r>
              <a:rPr lang="en-US" dirty="0"/>
              <a:t>The way it was set up can be seen in steps 7,8 and 9</a:t>
            </a:r>
          </a:p>
          <a:p>
            <a:endParaRPr lang="en-US" dirty="0"/>
          </a:p>
        </p:txBody>
      </p:sp>
    </p:spTree>
    <p:extLst>
      <p:ext uri="{BB962C8B-B14F-4D97-AF65-F5344CB8AC3E}">
        <p14:creationId xmlns:p14="http://schemas.microsoft.com/office/powerpoint/2010/main" val="346783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7518CF26-EB96-4DFE-AE88-EDE43508CA5B}"/>
              </a:ext>
            </a:extLst>
          </p:cNvPr>
          <p:cNvSpPr txBox="1"/>
          <p:nvPr/>
        </p:nvSpPr>
        <p:spPr>
          <a:xfrm>
            <a:off x="4092271" y="5795394"/>
            <a:ext cx="4007457" cy="369332"/>
          </a:xfrm>
          <a:prstGeom prst="rect">
            <a:avLst/>
          </a:prstGeom>
          <a:noFill/>
        </p:spPr>
        <p:txBody>
          <a:bodyPr wrap="square" rtlCol="0">
            <a:spAutoFit/>
          </a:bodyPr>
          <a:lstStyle/>
          <a:p>
            <a:pPr algn="ctr"/>
            <a:r>
              <a:rPr lang="en-US" b="1" dirty="0"/>
              <a:t>Step </a:t>
            </a:r>
            <a:r>
              <a:rPr lang="ar-EG" b="1" dirty="0"/>
              <a:t>7</a:t>
            </a:r>
            <a:r>
              <a:rPr lang="en-US" b="1" dirty="0"/>
              <a:t>a</a:t>
            </a:r>
          </a:p>
        </p:txBody>
      </p:sp>
      <p:pic>
        <p:nvPicPr>
          <p:cNvPr id="9" name="Picture 8">
            <a:extLst>
              <a:ext uri="{FF2B5EF4-FFF2-40B4-BE49-F238E27FC236}">
                <a16:creationId xmlns:a16="http://schemas.microsoft.com/office/drawing/2014/main" xmlns="" id="{BCD26BD8-AEA5-49C4-9140-48799373F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433" y="79514"/>
            <a:ext cx="8523798" cy="5715880"/>
          </a:xfrm>
          <a:prstGeom prst="rect">
            <a:avLst/>
          </a:prstGeom>
        </p:spPr>
      </p:pic>
    </p:spTree>
    <p:extLst>
      <p:ext uri="{BB962C8B-B14F-4D97-AF65-F5344CB8AC3E}">
        <p14:creationId xmlns:p14="http://schemas.microsoft.com/office/powerpoint/2010/main" val="1801644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795EFC6-23E7-44A6-BE37-91C9E701FB3F}"/>
              </a:ext>
            </a:extLst>
          </p:cNvPr>
          <p:cNvSpPr txBox="1"/>
          <p:nvPr/>
        </p:nvSpPr>
        <p:spPr>
          <a:xfrm>
            <a:off x="4092271" y="5550010"/>
            <a:ext cx="4007457" cy="369332"/>
          </a:xfrm>
          <a:prstGeom prst="rect">
            <a:avLst/>
          </a:prstGeom>
          <a:noFill/>
        </p:spPr>
        <p:txBody>
          <a:bodyPr wrap="square" rtlCol="0">
            <a:spAutoFit/>
          </a:bodyPr>
          <a:lstStyle/>
          <a:p>
            <a:pPr algn="ctr"/>
            <a:r>
              <a:rPr lang="en-US" b="1" dirty="0"/>
              <a:t>Step </a:t>
            </a:r>
            <a:r>
              <a:rPr lang="ar-EG" b="1" dirty="0"/>
              <a:t>7</a:t>
            </a:r>
            <a:r>
              <a:rPr lang="en-US" b="1" dirty="0"/>
              <a:t>b</a:t>
            </a:r>
          </a:p>
        </p:txBody>
      </p:sp>
      <p:pic>
        <p:nvPicPr>
          <p:cNvPr id="7" name="Picture 6">
            <a:extLst>
              <a:ext uri="{FF2B5EF4-FFF2-40B4-BE49-F238E27FC236}">
                <a16:creationId xmlns:a16="http://schemas.microsoft.com/office/drawing/2014/main" xmlns="" id="{B56069D1-EB74-43EC-9497-7FE3B11B4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944" y="286247"/>
            <a:ext cx="10527526" cy="5263763"/>
          </a:xfrm>
          <a:prstGeom prst="rect">
            <a:avLst/>
          </a:prstGeom>
        </p:spPr>
      </p:pic>
    </p:spTree>
    <p:extLst>
      <p:ext uri="{BB962C8B-B14F-4D97-AF65-F5344CB8AC3E}">
        <p14:creationId xmlns:p14="http://schemas.microsoft.com/office/powerpoint/2010/main" val="309479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12C0FAB-36A4-4973-B557-CFC18F7FF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674" y="55659"/>
            <a:ext cx="7890982" cy="5720962"/>
          </a:xfrm>
          <a:prstGeom prst="rect">
            <a:avLst/>
          </a:prstGeom>
        </p:spPr>
      </p:pic>
      <p:sp>
        <p:nvSpPr>
          <p:cNvPr id="5" name="TextBox 4">
            <a:extLst>
              <a:ext uri="{FF2B5EF4-FFF2-40B4-BE49-F238E27FC236}">
                <a16:creationId xmlns:a16="http://schemas.microsoft.com/office/drawing/2014/main" xmlns="" id="{926FA7CF-D3DD-459B-8B84-CEE16597E4E0}"/>
              </a:ext>
            </a:extLst>
          </p:cNvPr>
          <p:cNvSpPr txBox="1"/>
          <p:nvPr/>
        </p:nvSpPr>
        <p:spPr>
          <a:xfrm>
            <a:off x="4020709" y="5776621"/>
            <a:ext cx="4007457" cy="369332"/>
          </a:xfrm>
          <a:prstGeom prst="rect">
            <a:avLst/>
          </a:prstGeom>
          <a:noFill/>
        </p:spPr>
        <p:txBody>
          <a:bodyPr wrap="square" rtlCol="0">
            <a:spAutoFit/>
          </a:bodyPr>
          <a:lstStyle/>
          <a:p>
            <a:pPr algn="ctr"/>
            <a:r>
              <a:rPr lang="en-US" b="1" dirty="0"/>
              <a:t>Step 8</a:t>
            </a:r>
          </a:p>
        </p:txBody>
      </p:sp>
    </p:spTree>
    <p:extLst>
      <p:ext uri="{BB962C8B-B14F-4D97-AF65-F5344CB8AC3E}">
        <p14:creationId xmlns:p14="http://schemas.microsoft.com/office/powerpoint/2010/main" val="2345436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C66A925-0CCA-464A-AED5-CFEA9017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718" y="84979"/>
            <a:ext cx="9965635" cy="5605669"/>
          </a:xfrm>
          <a:prstGeom prst="rect">
            <a:avLst/>
          </a:prstGeom>
        </p:spPr>
      </p:pic>
      <p:sp>
        <p:nvSpPr>
          <p:cNvPr id="5" name="TextBox 4">
            <a:extLst>
              <a:ext uri="{FF2B5EF4-FFF2-40B4-BE49-F238E27FC236}">
                <a16:creationId xmlns:a16="http://schemas.microsoft.com/office/drawing/2014/main" xmlns="" id="{C5A49B2D-1B31-435A-A169-DB4D57DCAAAF}"/>
              </a:ext>
            </a:extLst>
          </p:cNvPr>
          <p:cNvSpPr txBox="1"/>
          <p:nvPr/>
        </p:nvSpPr>
        <p:spPr>
          <a:xfrm>
            <a:off x="3782171" y="5690648"/>
            <a:ext cx="4007457" cy="369332"/>
          </a:xfrm>
          <a:prstGeom prst="rect">
            <a:avLst/>
          </a:prstGeom>
          <a:noFill/>
        </p:spPr>
        <p:txBody>
          <a:bodyPr wrap="square" rtlCol="0">
            <a:spAutoFit/>
          </a:bodyPr>
          <a:lstStyle/>
          <a:p>
            <a:pPr algn="ctr"/>
            <a:r>
              <a:rPr lang="en-US" b="1" dirty="0"/>
              <a:t>Step 9a</a:t>
            </a:r>
          </a:p>
        </p:txBody>
      </p:sp>
    </p:spTree>
    <p:extLst>
      <p:ext uri="{BB962C8B-B14F-4D97-AF65-F5344CB8AC3E}">
        <p14:creationId xmlns:p14="http://schemas.microsoft.com/office/powerpoint/2010/main" val="109891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95804BF-B5C9-4515-815D-9ACBDE03A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85" y="357808"/>
            <a:ext cx="11972629" cy="5236463"/>
          </a:xfrm>
          <a:prstGeom prst="rect">
            <a:avLst/>
          </a:prstGeom>
        </p:spPr>
      </p:pic>
      <p:sp>
        <p:nvSpPr>
          <p:cNvPr id="7" name="TextBox 6">
            <a:extLst>
              <a:ext uri="{FF2B5EF4-FFF2-40B4-BE49-F238E27FC236}">
                <a16:creationId xmlns:a16="http://schemas.microsoft.com/office/drawing/2014/main" xmlns="" id="{8F8F5095-9051-4141-B16C-F4FE518A725E}"/>
              </a:ext>
            </a:extLst>
          </p:cNvPr>
          <p:cNvSpPr txBox="1"/>
          <p:nvPr/>
        </p:nvSpPr>
        <p:spPr>
          <a:xfrm>
            <a:off x="3869635" y="5594271"/>
            <a:ext cx="4007457" cy="369332"/>
          </a:xfrm>
          <a:prstGeom prst="rect">
            <a:avLst/>
          </a:prstGeom>
          <a:noFill/>
        </p:spPr>
        <p:txBody>
          <a:bodyPr wrap="square" rtlCol="0">
            <a:spAutoFit/>
          </a:bodyPr>
          <a:lstStyle/>
          <a:p>
            <a:pPr algn="ctr"/>
            <a:r>
              <a:rPr lang="en-US" b="1" dirty="0"/>
              <a:t>Step 9b</a:t>
            </a:r>
          </a:p>
        </p:txBody>
      </p:sp>
    </p:spTree>
    <p:extLst>
      <p:ext uri="{BB962C8B-B14F-4D97-AF65-F5344CB8AC3E}">
        <p14:creationId xmlns:p14="http://schemas.microsoft.com/office/powerpoint/2010/main" val="363591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293978-056E-4ADB-9614-4BC61B4E241D}"/>
              </a:ext>
            </a:extLst>
          </p:cNvPr>
          <p:cNvSpPr>
            <a:spLocks noGrp="1"/>
          </p:cNvSpPr>
          <p:nvPr>
            <p:ph type="title"/>
          </p:nvPr>
        </p:nvSpPr>
        <p:spPr/>
        <p:txBody>
          <a:bodyPr/>
          <a:lstStyle/>
          <a:p>
            <a:pPr algn="ctr"/>
            <a:r>
              <a:rPr lang="en-US" dirty="0"/>
              <a:t>visualization</a:t>
            </a:r>
          </a:p>
        </p:txBody>
      </p:sp>
      <p:sp>
        <p:nvSpPr>
          <p:cNvPr id="3" name="Content Placeholder 2">
            <a:extLst>
              <a:ext uri="{FF2B5EF4-FFF2-40B4-BE49-F238E27FC236}">
                <a16:creationId xmlns:a16="http://schemas.microsoft.com/office/drawing/2014/main" xmlns="" id="{8A2E3F8F-DE47-4AC9-A1C0-E5B2AEBE730B}"/>
              </a:ext>
            </a:extLst>
          </p:cNvPr>
          <p:cNvSpPr>
            <a:spLocks noGrp="1"/>
          </p:cNvSpPr>
          <p:nvPr>
            <p:ph idx="1"/>
          </p:nvPr>
        </p:nvSpPr>
        <p:spPr/>
        <p:txBody>
          <a:bodyPr/>
          <a:lstStyle/>
          <a:p>
            <a:r>
              <a:rPr lang="en-US" dirty="0"/>
              <a:t>Data visualization is the graphical representation of information and data. By using visual elements like charts, graphs, and maps, data visualization tools provide an accessible way to see and understand trends, outliers, and patterns in data.</a:t>
            </a:r>
          </a:p>
          <a:p>
            <a:r>
              <a:rPr lang="en-US" dirty="0"/>
              <a:t>In this project we used Power BI which is a business analytics service by Microsoft. It aims to provide interactive visualizations and business intelligence capabilities with an interface simple enough for end users to create their own reports and dashboards</a:t>
            </a:r>
          </a:p>
          <a:p>
            <a:r>
              <a:rPr lang="en-US" dirty="0"/>
              <a:t>The following slide shows the visualizations obtained using Power Bi</a:t>
            </a:r>
          </a:p>
        </p:txBody>
      </p:sp>
    </p:spTree>
    <p:extLst>
      <p:ext uri="{BB962C8B-B14F-4D97-AF65-F5344CB8AC3E}">
        <p14:creationId xmlns:p14="http://schemas.microsoft.com/office/powerpoint/2010/main" val="3354938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C55D60D-1F29-4151-9C72-4BBEC7A0E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5"/>
            <a:ext cx="12192000" cy="6880025"/>
          </a:xfrm>
          <a:prstGeom prst="rect">
            <a:avLst/>
          </a:prstGeom>
        </p:spPr>
      </p:pic>
    </p:spTree>
    <p:extLst>
      <p:ext uri="{BB962C8B-B14F-4D97-AF65-F5344CB8AC3E}">
        <p14:creationId xmlns:p14="http://schemas.microsoft.com/office/powerpoint/2010/main" val="195413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Outlines</a:t>
            </a:r>
            <a:endParaRPr lang="en-US" dirty="0"/>
          </a:p>
        </p:txBody>
      </p:sp>
      <p:sp>
        <p:nvSpPr>
          <p:cNvPr id="3" name="Content Placeholder 2"/>
          <p:cNvSpPr>
            <a:spLocks noGrp="1"/>
          </p:cNvSpPr>
          <p:nvPr>
            <p:ph idx="1"/>
          </p:nvPr>
        </p:nvSpPr>
        <p:spPr/>
        <p:txBody>
          <a:bodyPr/>
          <a:lstStyle/>
          <a:p>
            <a:r>
              <a:rPr lang="en-US" dirty="0" smtClean="0"/>
              <a:t>INGESTION</a:t>
            </a:r>
          </a:p>
          <a:p>
            <a:r>
              <a:rPr lang="en-US" dirty="0" smtClean="0"/>
              <a:t>STORAGE</a:t>
            </a:r>
          </a:p>
          <a:p>
            <a:r>
              <a:rPr lang="en-US" dirty="0" smtClean="0"/>
              <a:t>PROCESSING</a:t>
            </a:r>
          </a:p>
          <a:p>
            <a:r>
              <a:rPr lang="en-US" dirty="0" smtClean="0"/>
              <a:t>OOZIE WORKFLOW</a:t>
            </a:r>
          </a:p>
          <a:p>
            <a:r>
              <a:rPr lang="en-US" dirty="0" smtClean="0"/>
              <a:t>VISUALIZATION</a:t>
            </a:r>
            <a:endParaRPr lang="en-US" dirty="0"/>
          </a:p>
        </p:txBody>
      </p:sp>
    </p:spTree>
    <p:extLst>
      <p:ext uri="{BB962C8B-B14F-4D97-AF65-F5344CB8AC3E}">
        <p14:creationId xmlns:p14="http://schemas.microsoft.com/office/powerpoint/2010/main" val="150540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293978-056E-4ADB-9614-4BC61B4E241D}"/>
              </a:ext>
            </a:extLst>
          </p:cNvPr>
          <p:cNvSpPr>
            <a:spLocks noGrp="1"/>
          </p:cNvSpPr>
          <p:nvPr>
            <p:ph type="title"/>
          </p:nvPr>
        </p:nvSpPr>
        <p:spPr/>
        <p:txBody>
          <a:bodyPr/>
          <a:lstStyle/>
          <a:p>
            <a:pPr algn="ctr"/>
            <a:r>
              <a:rPr lang="en-US" dirty="0"/>
              <a:t>Ingestion</a:t>
            </a:r>
          </a:p>
        </p:txBody>
      </p:sp>
      <p:sp>
        <p:nvSpPr>
          <p:cNvPr id="3" name="Content Placeholder 2">
            <a:extLst>
              <a:ext uri="{FF2B5EF4-FFF2-40B4-BE49-F238E27FC236}">
                <a16:creationId xmlns:a16="http://schemas.microsoft.com/office/drawing/2014/main" xmlns="" id="{8A2E3F8F-DE47-4AC9-A1C0-E5B2AEBE730B}"/>
              </a:ext>
            </a:extLst>
          </p:cNvPr>
          <p:cNvSpPr>
            <a:spLocks noGrp="1"/>
          </p:cNvSpPr>
          <p:nvPr>
            <p:ph idx="1"/>
          </p:nvPr>
        </p:nvSpPr>
        <p:spPr/>
        <p:txBody>
          <a:bodyPr/>
          <a:lstStyle/>
          <a:p>
            <a:r>
              <a:rPr lang="en-US" dirty="0"/>
              <a:t>Big data ingestion gathers data and brings it into a data processing system where it can be stored, analyzed, and accessed. ... An effective data ingestion begins with the data ingestion layer. This layer processes incoming data, prioritizes sources, validates individual files, and routes data to the correct destination</a:t>
            </a:r>
          </a:p>
          <a:p>
            <a:r>
              <a:rPr lang="en-US" dirty="0"/>
              <a:t>In this project there was only 1 source of data “covid-19.csv” that was provided; this data set was uploaded into the </a:t>
            </a:r>
            <a:r>
              <a:rPr lang="en-US" dirty="0" smtClean="0"/>
              <a:t>Virtual Machine Cloudera</a:t>
            </a:r>
            <a:r>
              <a:rPr lang="en-US" dirty="0" smtClean="0"/>
              <a:t> </a:t>
            </a:r>
            <a:r>
              <a:rPr lang="en-US" dirty="0"/>
              <a:t>following steps 1-3</a:t>
            </a:r>
          </a:p>
        </p:txBody>
      </p:sp>
    </p:spTree>
    <p:extLst>
      <p:ext uri="{BB962C8B-B14F-4D97-AF65-F5344CB8AC3E}">
        <p14:creationId xmlns:p14="http://schemas.microsoft.com/office/powerpoint/2010/main" val="712927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7A43BAE-BBF0-4091-9F57-E0BFA3D93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062" y="540854"/>
            <a:ext cx="5613952" cy="3777524"/>
          </a:xfrm>
          <a:prstGeom prst="rect">
            <a:avLst/>
          </a:prstGeom>
        </p:spPr>
      </p:pic>
      <p:pic>
        <p:nvPicPr>
          <p:cNvPr id="5" name="Picture 4">
            <a:extLst>
              <a:ext uri="{FF2B5EF4-FFF2-40B4-BE49-F238E27FC236}">
                <a16:creationId xmlns:a16="http://schemas.microsoft.com/office/drawing/2014/main" xmlns="" id="{3839B0F9-0F4A-4B96-A824-93993A480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0302" y="540854"/>
            <a:ext cx="5759636" cy="3809343"/>
          </a:xfrm>
          <a:prstGeom prst="rect">
            <a:avLst/>
          </a:prstGeom>
        </p:spPr>
      </p:pic>
      <p:sp>
        <p:nvSpPr>
          <p:cNvPr id="6" name="TextBox 5">
            <a:extLst>
              <a:ext uri="{FF2B5EF4-FFF2-40B4-BE49-F238E27FC236}">
                <a16:creationId xmlns:a16="http://schemas.microsoft.com/office/drawing/2014/main" xmlns="" id="{71ED9B4B-18D2-44AA-BBED-BD235D7A4464}"/>
              </a:ext>
            </a:extLst>
          </p:cNvPr>
          <p:cNvSpPr txBox="1"/>
          <p:nvPr/>
        </p:nvSpPr>
        <p:spPr>
          <a:xfrm>
            <a:off x="858741" y="4452730"/>
            <a:ext cx="3872285" cy="369332"/>
          </a:xfrm>
          <a:prstGeom prst="rect">
            <a:avLst/>
          </a:prstGeom>
          <a:noFill/>
        </p:spPr>
        <p:txBody>
          <a:bodyPr wrap="square" rtlCol="0">
            <a:spAutoFit/>
          </a:bodyPr>
          <a:lstStyle/>
          <a:p>
            <a:pPr algn="ctr"/>
            <a:r>
              <a:rPr lang="en-US" b="1" dirty="0"/>
              <a:t>Step 1</a:t>
            </a:r>
          </a:p>
        </p:txBody>
      </p:sp>
      <p:sp>
        <p:nvSpPr>
          <p:cNvPr id="8" name="TextBox 7">
            <a:extLst>
              <a:ext uri="{FF2B5EF4-FFF2-40B4-BE49-F238E27FC236}">
                <a16:creationId xmlns:a16="http://schemas.microsoft.com/office/drawing/2014/main" xmlns="" id="{AB5ADEBA-F4E8-430E-9DCB-43178D3A8A50}"/>
              </a:ext>
            </a:extLst>
          </p:cNvPr>
          <p:cNvSpPr txBox="1"/>
          <p:nvPr/>
        </p:nvSpPr>
        <p:spPr>
          <a:xfrm>
            <a:off x="7197255" y="4504009"/>
            <a:ext cx="3872285" cy="369332"/>
          </a:xfrm>
          <a:prstGeom prst="rect">
            <a:avLst/>
          </a:prstGeom>
          <a:noFill/>
        </p:spPr>
        <p:txBody>
          <a:bodyPr wrap="square" rtlCol="0">
            <a:spAutoFit/>
          </a:bodyPr>
          <a:lstStyle/>
          <a:p>
            <a:pPr algn="ctr"/>
            <a:r>
              <a:rPr lang="en-US" b="1" dirty="0"/>
              <a:t>Step 2</a:t>
            </a:r>
          </a:p>
        </p:txBody>
      </p:sp>
    </p:spTree>
    <p:extLst>
      <p:ext uri="{BB962C8B-B14F-4D97-AF65-F5344CB8AC3E}">
        <p14:creationId xmlns:p14="http://schemas.microsoft.com/office/powerpoint/2010/main" val="101507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F63F6AC-4B71-449A-A03A-6CE8C5780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333954"/>
            <a:ext cx="5720963" cy="3704802"/>
          </a:xfrm>
          <a:prstGeom prst="rect">
            <a:avLst/>
          </a:prstGeom>
        </p:spPr>
      </p:pic>
      <p:pic>
        <p:nvPicPr>
          <p:cNvPr id="5" name="Picture 4">
            <a:extLst>
              <a:ext uri="{FF2B5EF4-FFF2-40B4-BE49-F238E27FC236}">
                <a16:creationId xmlns:a16="http://schemas.microsoft.com/office/drawing/2014/main" xmlns="" id="{7D1BBE44-F72B-451C-A515-D93F3714D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53" y="333954"/>
            <a:ext cx="5671236" cy="3705309"/>
          </a:xfrm>
          <a:prstGeom prst="rect">
            <a:avLst/>
          </a:prstGeom>
        </p:spPr>
      </p:pic>
      <p:sp>
        <p:nvSpPr>
          <p:cNvPr id="6" name="TextBox 5">
            <a:extLst>
              <a:ext uri="{FF2B5EF4-FFF2-40B4-BE49-F238E27FC236}">
                <a16:creationId xmlns:a16="http://schemas.microsoft.com/office/drawing/2014/main" xmlns="" id="{CA17B5F9-61B7-41DC-A325-E7854043DDCE}"/>
              </a:ext>
            </a:extLst>
          </p:cNvPr>
          <p:cNvSpPr txBox="1"/>
          <p:nvPr/>
        </p:nvSpPr>
        <p:spPr>
          <a:xfrm>
            <a:off x="580445" y="4095694"/>
            <a:ext cx="4007457" cy="369332"/>
          </a:xfrm>
          <a:prstGeom prst="rect">
            <a:avLst/>
          </a:prstGeom>
          <a:noFill/>
        </p:spPr>
        <p:txBody>
          <a:bodyPr wrap="square" rtlCol="0">
            <a:spAutoFit/>
          </a:bodyPr>
          <a:lstStyle/>
          <a:p>
            <a:pPr algn="ctr"/>
            <a:r>
              <a:rPr lang="en-US" b="1" dirty="0"/>
              <a:t>Step 3 a</a:t>
            </a:r>
          </a:p>
        </p:txBody>
      </p:sp>
      <p:sp>
        <p:nvSpPr>
          <p:cNvPr id="8" name="TextBox 7">
            <a:extLst>
              <a:ext uri="{FF2B5EF4-FFF2-40B4-BE49-F238E27FC236}">
                <a16:creationId xmlns:a16="http://schemas.microsoft.com/office/drawing/2014/main" xmlns="" id="{B300477E-384C-467D-BEC8-F96A90D4AEC3}"/>
              </a:ext>
            </a:extLst>
          </p:cNvPr>
          <p:cNvSpPr txBox="1"/>
          <p:nvPr/>
        </p:nvSpPr>
        <p:spPr>
          <a:xfrm>
            <a:off x="6981245" y="4070561"/>
            <a:ext cx="4007457" cy="369332"/>
          </a:xfrm>
          <a:prstGeom prst="rect">
            <a:avLst/>
          </a:prstGeom>
          <a:noFill/>
        </p:spPr>
        <p:txBody>
          <a:bodyPr wrap="square" rtlCol="0">
            <a:spAutoFit/>
          </a:bodyPr>
          <a:lstStyle/>
          <a:p>
            <a:pPr algn="ctr"/>
            <a:r>
              <a:rPr lang="en-US" b="1" dirty="0"/>
              <a:t>Step 3 b</a:t>
            </a:r>
          </a:p>
        </p:txBody>
      </p:sp>
    </p:spTree>
    <p:extLst>
      <p:ext uri="{BB962C8B-B14F-4D97-AF65-F5344CB8AC3E}">
        <p14:creationId xmlns:p14="http://schemas.microsoft.com/office/powerpoint/2010/main" val="427337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293978-056E-4ADB-9614-4BC61B4E241D}"/>
              </a:ext>
            </a:extLst>
          </p:cNvPr>
          <p:cNvSpPr>
            <a:spLocks noGrp="1"/>
          </p:cNvSpPr>
          <p:nvPr>
            <p:ph type="title"/>
          </p:nvPr>
        </p:nvSpPr>
        <p:spPr/>
        <p:txBody>
          <a:bodyPr/>
          <a:lstStyle/>
          <a:p>
            <a:pPr algn="ctr"/>
            <a:r>
              <a:rPr lang="en-US" dirty="0"/>
              <a:t>Storage</a:t>
            </a:r>
          </a:p>
        </p:txBody>
      </p:sp>
      <p:sp>
        <p:nvSpPr>
          <p:cNvPr id="3" name="Content Placeholder 2">
            <a:extLst>
              <a:ext uri="{FF2B5EF4-FFF2-40B4-BE49-F238E27FC236}">
                <a16:creationId xmlns:a16="http://schemas.microsoft.com/office/drawing/2014/main" xmlns="" id="{8A2E3F8F-DE47-4AC9-A1C0-E5B2AEBE730B}"/>
              </a:ext>
            </a:extLst>
          </p:cNvPr>
          <p:cNvSpPr>
            <a:spLocks noGrp="1"/>
          </p:cNvSpPr>
          <p:nvPr>
            <p:ph idx="1"/>
          </p:nvPr>
        </p:nvSpPr>
        <p:spPr/>
        <p:txBody>
          <a:bodyPr/>
          <a:lstStyle/>
          <a:p>
            <a:r>
              <a:rPr lang="en-US" dirty="0"/>
              <a:t>Big data storage is a storage infrastructure that is designed specifically to store, manage and retrieve massive amounts of data, or big data. Big data storage enables the storage and sorting of big data in such a way that it can easily be accessed, used and processed by applications and services working on big data</a:t>
            </a:r>
          </a:p>
          <a:p>
            <a:r>
              <a:rPr lang="en-US" dirty="0"/>
              <a:t>In this project we will use  The Hadoop Distributed File System (HDFS) which is the primary data storage system used by Hadoop applications. The data was copied into </a:t>
            </a:r>
            <a:r>
              <a:rPr lang="en-US" dirty="0" smtClean="0"/>
              <a:t>HDFS file </a:t>
            </a:r>
            <a:r>
              <a:rPr lang="en-US" dirty="0"/>
              <a:t>system through step 4</a:t>
            </a:r>
          </a:p>
          <a:p>
            <a:pPr marL="0" indent="0">
              <a:buNone/>
            </a:pPr>
            <a:endParaRPr lang="en-US" dirty="0"/>
          </a:p>
          <a:p>
            <a:endParaRPr lang="en-US" dirty="0"/>
          </a:p>
        </p:txBody>
      </p:sp>
    </p:spTree>
    <p:extLst>
      <p:ext uri="{BB962C8B-B14F-4D97-AF65-F5344CB8AC3E}">
        <p14:creationId xmlns:p14="http://schemas.microsoft.com/office/powerpoint/2010/main" val="1399826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4F6ECB9-43F5-4588-9CE2-2DD9FC691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805" y="216395"/>
            <a:ext cx="7159941" cy="5055320"/>
          </a:xfrm>
          <a:prstGeom prst="rect">
            <a:avLst/>
          </a:prstGeom>
        </p:spPr>
      </p:pic>
      <p:sp>
        <p:nvSpPr>
          <p:cNvPr id="5" name="TextBox 4">
            <a:extLst>
              <a:ext uri="{FF2B5EF4-FFF2-40B4-BE49-F238E27FC236}">
                <a16:creationId xmlns:a16="http://schemas.microsoft.com/office/drawing/2014/main" xmlns="" id="{65A6E1B8-94CC-4FE1-B3E6-EEB067C5B0FB}"/>
              </a:ext>
            </a:extLst>
          </p:cNvPr>
          <p:cNvSpPr txBox="1"/>
          <p:nvPr/>
        </p:nvSpPr>
        <p:spPr>
          <a:xfrm>
            <a:off x="4057046" y="5399708"/>
            <a:ext cx="4007457" cy="369332"/>
          </a:xfrm>
          <a:prstGeom prst="rect">
            <a:avLst/>
          </a:prstGeom>
          <a:noFill/>
        </p:spPr>
        <p:txBody>
          <a:bodyPr wrap="square" rtlCol="0">
            <a:spAutoFit/>
          </a:bodyPr>
          <a:lstStyle/>
          <a:p>
            <a:pPr algn="ctr"/>
            <a:r>
              <a:rPr lang="en-US" b="1" dirty="0"/>
              <a:t>Step 4</a:t>
            </a:r>
          </a:p>
        </p:txBody>
      </p:sp>
    </p:spTree>
    <p:extLst>
      <p:ext uri="{BB962C8B-B14F-4D97-AF65-F5344CB8AC3E}">
        <p14:creationId xmlns:p14="http://schemas.microsoft.com/office/powerpoint/2010/main" val="48135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293978-056E-4ADB-9614-4BC61B4E241D}"/>
              </a:ext>
            </a:extLst>
          </p:cNvPr>
          <p:cNvSpPr>
            <a:spLocks noGrp="1"/>
          </p:cNvSpPr>
          <p:nvPr>
            <p:ph type="title"/>
          </p:nvPr>
        </p:nvSpPr>
        <p:spPr/>
        <p:txBody>
          <a:bodyPr/>
          <a:lstStyle/>
          <a:p>
            <a:pPr algn="ctr"/>
            <a:r>
              <a:rPr lang="en-US" dirty="0"/>
              <a:t>Processing</a:t>
            </a:r>
          </a:p>
        </p:txBody>
      </p:sp>
      <p:sp>
        <p:nvSpPr>
          <p:cNvPr id="3" name="Content Placeholder 2">
            <a:extLst>
              <a:ext uri="{FF2B5EF4-FFF2-40B4-BE49-F238E27FC236}">
                <a16:creationId xmlns:a16="http://schemas.microsoft.com/office/drawing/2014/main" xmlns="" id="{8A2E3F8F-DE47-4AC9-A1C0-E5B2AEBE730B}"/>
              </a:ext>
            </a:extLst>
          </p:cNvPr>
          <p:cNvSpPr>
            <a:spLocks noGrp="1"/>
          </p:cNvSpPr>
          <p:nvPr>
            <p:ph idx="1"/>
          </p:nvPr>
        </p:nvSpPr>
        <p:spPr/>
        <p:txBody>
          <a:bodyPr/>
          <a:lstStyle/>
          <a:p>
            <a:r>
              <a:rPr lang="en-US" dirty="0"/>
              <a:t>Big data processing is a set of techniques or programming models to access large-scale data to extract useful information for supporting and providing decisions. In the following, we review some tools and techniques, which are available for big data analysis in datacenters.</a:t>
            </a:r>
          </a:p>
          <a:p>
            <a:r>
              <a:rPr lang="en-US" i="0" dirty="0">
                <a:solidFill>
                  <a:srgbClr val="222222"/>
                </a:solidFill>
                <a:effectLst/>
                <a:latin typeface="arial" panose="020B0604020202020204" pitchFamily="34" charset="0"/>
              </a:rPr>
              <a:t>In this project we used </a:t>
            </a:r>
            <a:r>
              <a:rPr lang="en-US" b="1" i="0" dirty="0">
                <a:solidFill>
                  <a:srgbClr val="222222"/>
                </a:solidFill>
                <a:effectLst/>
                <a:latin typeface="arial" panose="020B0604020202020204" pitchFamily="34" charset="0"/>
              </a:rPr>
              <a:t>Hive</a:t>
            </a:r>
            <a:r>
              <a:rPr lang="en-US" b="0" i="0" dirty="0">
                <a:solidFill>
                  <a:srgbClr val="222222"/>
                </a:solidFill>
                <a:effectLst/>
                <a:latin typeface="arial" panose="020B0604020202020204" pitchFamily="34" charset="0"/>
              </a:rPr>
              <a:t> which is a </a:t>
            </a:r>
            <a:r>
              <a:rPr lang="en-US" b="1" i="0" dirty="0">
                <a:solidFill>
                  <a:srgbClr val="222222"/>
                </a:solidFill>
                <a:effectLst/>
                <a:latin typeface="arial" panose="020B0604020202020204" pitchFamily="34" charset="0"/>
              </a:rPr>
              <a:t>data</a:t>
            </a:r>
            <a:r>
              <a:rPr lang="en-US" b="0" i="0" dirty="0">
                <a:solidFill>
                  <a:srgbClr val="222222"/>
                </a:solidFill>
                <a:effectLst/>
                <a:latin typeface="arial" panose="020B0604020202020204" pitchFamily="34" charset="0"/>
              </a:rPr>
              <a:t> warehouse infrastructure tool to </a:t>
            </a:r>
            <a:r>
              <a:rPr lang="en-US" b="1" i="0" dirty="0">
                <a:solidFill>
                  <a:srgbClr val="222222"/>
                </a:solidFill>
                <a:effectLst/>
                <a:latin typeface="arial" panose="020B0604020202020204" pitchFamily="34" charset="0"/>
              </a:rPr>
              <a:t>process</a:t>
            </a:r>
            <a:r>
              <a:rPr lang="en-US" b="0" i="0" dirty="0">
                <a:solidFill>
                  <a:srgbClr val="222222"/>
                </a:solidFill>
                <a:effectLst/>
                <a:latin typeface="arial" panose="020B0604020202020204" pitchFamily="34" charset="0"/>
              </a:rPr>
              <a:t> structured </a:t>
            </a:r>
            <a:r>
              <a:rPr lang="en-US" b="1" i="0" dirty="0">
                <a:solidFill>
                  <a:srgbClr val="222222"/>
                </a:solidFill>
                <a:effectLst/>
                <a:latin typeface="arial" panose="020B0604020202020204" pitchFamily="34" charset="0"/>
              </a:rPr>
              <a:t>data</a:t>
            </a:r>
            <a:r>
              <a:rPr lang="en-US" b="0" i="0" dirty="0">
                <a:solidFill>
                  <a:srgbClr val="222222"/>
                </a:solidFill>
                <a:effectLst/>
                <a:latin typeface="arial" panose="020B0604020202020204" pitchFamily="34" charset="0"/>
              </a:rPr>
              <a:t> in Hadoop. It resides on top of Hadoop to summarize </a:t>
            </a:r>
            <a:r>
              <a:rPr lang="en-US" b="1" i="0" dirty="0">
                <a:solidFill>
                  <a:srgbClr val="222222"/>
                </a:solidFill>
                <a:effectLst/>
                <a:latin typeface="arial" panose="020B0604020202020204" pitchFamily="34" charset="0"/>
              </a:rPr>
              <a:t>Big Data</a:t>
            </a:r>
            <a:r>
              <a:rPr lang="en-US" b="0" i="0" dirty="0">
                <a:solidFill>
                  <a:srgbClr val="222222"/>
                </a:solidFill>
                <a:effectLst/>
                <a:latin typeface="arial" panose="020B0604020202020204" pitchFamily="34" charset="0"/>
              </a:rPr>
              <a:t>, and makes querying and analyzing easy; this was done in step 6</a:t>
            </a:r>
            <a:endParaRPr lang="en-US" dirty="0"/>
          </a:p>
        </p:txBody>
      </p:sp>
    </p:spTree>
    <p:extLst>
      <p:ext uri="{BB962C8B-B14F-4D97-AF65-F5344CB8AC3E}">
        <p14:creationId xmlns:p14="http://schemas.microsoft.com/office/powerpoint/2010/main" val="2290809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4B777074-C0C4-4180-B119-6A1B17D23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6" y="135172"/>
            <a:ext cx="4912257" cy="5188226"/>
          </a:xfrm>
          <a:prstGeom prst="rect">
            <a:avLst/>
          </a:prstGeom>
        </p:spPr>
      </p:pic>
      <p:sp>
        <p:nvSpPr>
          <p:cNvPr id="11" name="TextBox 10">
            <a:extLst>
              <a:ext uri="{FF2B5EF4-FFF2-40B4-BE49-F238E27FC236}">
                <a16:creationId xmlns:a16="http://schemas.microsoft.com/office/drawing/2014/main" xmlns="" id="{2A2C29E3-CF66-4E78-8964-EF587A6C5953}"/>
              </a:ext>
            </a:extLst>
          </p:cNvPr>
          <p:cNvSpPr txBox="1"/>
          <p:nvPr/>
        </p:nvSpPr>
        <p:spPr>
          <a:xfrm>
            <a:off x="653888" y="5323398"/>
            <a:ext cx="4007457" cy="369332"/>
          </a:xfrm>
          <a:prstGeom prst="rect">
            <a:avLst/>
          </a:prstGeom>
          <a:noFill/>
        </p:spPr>
        <p:txBody>
          <a:bodyPr wrap="square" rtlCol="0">
            <a:spAutoFit/>
          </a:bodyPr>
          <a:lstStyle/>
          <a:p>
            <a:pPr algn="ctr"/>
            <a:r>
              <a:rPr lang="en-US" b="1" dirty="0"/>
              <a:t>Step 6a</a:t>
            </a:r>
          </a:p>
        </p:txBody>
      </p:sp>
      <p:pic>
        <p:nvPicPr>
          <p:cNvPr id="13" name="Picture 12">
            <a:extLst>
              <a:ext uri="{FF2B5EF4-FFF2-40B4-BE49-F238E27FC236}">
                <a16:creationId xmlns:a16="http://schemas.microsoft.com/office/drawing/2014/main" xmlns="" id="{75D430CB-2C41-4952-8730-04196459A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8353" y="135171"/>
            <a:ext cx="6400879" cy="5188225"/>
          </a:xfrm>
          <a:prstGeom prst="rect">
            <a:avLst/>
          </a:prstGeom>
        </p:spPr>
      </p:pic>
      <p:sp>
        <p:nvSpPr>
          <p:cNvPr id="15" name="TextBox 14">
            <a:extLst>
              <a:ext uri="{FF2B5EF4-FFF2-40B4-BE49-F238E27FC236}">
                <a16:creationId xmlns:a16="http://schemas.microsoft.com/office/drawing/2014/main" xmlns="" id="{5D6D3ECD-C1BE-42BF-B0C0-DE9A707E25FA}"/>
              </a:ext>
            </a:extLst>
          </p:cNvPr>
          <p:cNvSpPr txBox="1"/>
          <p:nvPr/>
        </p:nvSpPr>
        <p:spPr>
          <a:xfrm>
            <a:off x="6425063" y="5428091"/>
            <a:ext cx="4007457" cy="369332"/>
          </a:xfrm>
          <a:prstGeom prst="rect">
            <a:avLst/>
          </a:prstGeom>
          <a:noFill/>
        </p:spPr>
        <p:txBody>
          <a:bodyPr wrap="square" rtlCol="0">
            <a:spAutoFit/>
          </a:bodyPr>
          <a:lstStyle/>
          <a:p>
            <a:pPr algn="ctr"/>
            <a:r>
              <a:rPr lang="en-US" b="1" dirty="0"/>
              <a:t>Step 6b</a:t>
            </a:r>
          </a:p>
        </p:txBody>
      </p:sp>
    </p:spTree>
    <p:extLst>
      <p:ext uri="{BB962C8B-B14F-4D97-AF65-F5344CB8AC3E}">
        <p14:creationId xmlns:p14="http://schemas.microsoft.com/office/powerpoint/2010/main" val="14788537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102</TotalTime>
  <Words>455</Words>
  <Application>Microsoft Macintosh PowerPoint</Application>
  <PresentationFormat>Widescreen</PresentationFormat>
  <Paragraphs>39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Gill Sans MT</vt:lpstr>
      <vt:lpstr>Arial</vt:lpstr>
      <vt:lpstr>Arial</vt:lpstr>
      <vt:lpstr>Gallery</vt:lpstr>
      <vt:lpstr>Big Data graduation project Covid-19</vt:lpstr>
      <vt:lpstr>Outlines</vt:lpstr>
      <vt:lpstr>Ingestion</vt:lpstr>
      <vt:lpstr>PowerPoint Presentation</vt:lpstr>
      <vt:lpstr>PowerPoint Presentation</vt:lpstr>
      <vt:lpstr>Storage</vt:lpstr>
      <vt:lpstr>PowerPoint Presentation</vt:lpstr>
      <vt:lpstr>Processing</vt:lpstr>
      <vt:lpstr>PowerPoint Presentation</vt:lpstr>
      <vt:lpstr>PowerPoint Presentation</vt:lpstr>
      <vt:lpstr>Oozie workflow</vt:lpstr>
      <vt:lpstr>PowerPoint Presentation</vt:lpstr>
      <vt:lpstr>PowerPoint Presentation</vt:lpstr>
      <vt:lpstr>PowerPoint Presentation</vt:lpstr>
      <vt:lpstr>PowerPoint Presentation</vt:lpstr>
      <vt:lpstr>PowerPoint Presentation</vt:lpstr>
      <vt:lpstr>visualization</vt:lpstr>
      <vt:lpstr>PowerPoint Presentation</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graduation project</dc:title>
  <dc:creator>monica mourad</dc:creator>
  <cp:lastModifiedBy>KIROLOS SAAD</cp:lastModifiedBy>
  <cp:revision>10</cp:revision>
  <dcterms:created xsi:type="dcterms:W3CDTF">2020-10-22T22:52:00Z</dcterms:created>
  <dcterms:modified xsi:type="dcterms:W3CDTF">2020-10-23T09:12:51Z</dcterms:modified>
</cp:coreProperties>
</file>