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notesMasterIdLst>
    <p:notesMasterId r:id="rId12"/>
  </p:notesMasterIdLst>
  <p:sldIdLst>
    <p:sldId id="256" r:id="rId2"/>
    <p:sldId id="258" r:id="rId3"/>
    <p:sldId id="267" r:id="rId4"/>
    <p:sldId id="261" r:id="rId5"/>
    <p:sldId id="266" r:id="rId6"/>
    <p:sldId id="260" r:id="rId7"/>
    <p:sldId id="262" r:id="rId8"/>
    <p:sldId id="263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3"/>
    <p:restoredTop sz="87593"/>
  </p:normalViewPr>
  <p:slideViewPr>
    <p:cSldViewPr snapToGrid="0" snapToObjects="1">
      <p:cViewPr varScale="1">
        <p:scale>
          <a:sx n="59" d="100"/>
          <a:sy n="59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4C3B2-09C3-0D48-A949-17392DAE58D9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10FF4-8A38-4643-B1FF-83E6CA69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56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needed to standardize our data because there</a:t>
            </a:r>
            <a:r>
              <a:rPr lang="en-US" baseline="0" dirty="0"/>
              <a:t> were large differences in the </a:t>
            </a:r>
            <a:r>
              <a:rPr lang="en-US" dirty="0"/>
              <a:t>variance</a:t>
            </a:r>
            <a:r>
              <a:rPr lang="en-US" baseline="0" dirty="0"/>
              <a:t> of each variable. Leaving these variances unequal would essentially put more weight on variables with smaller variances, so clusters would end up being separated along variables with greater variance.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10FF4-8A38-4643-B1FF-83E6CA694A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73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10FF4-8A38-4643-B1FF-83E6CA694A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5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1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1587854" cy="2749792"/>
          </a:xfrm>
        </p:spPr>
        <p:txBody>
          <a:bodyPr>
            <a:normAutofit/>
          </a:bodyPr>
          <a:lstStyle/>
          <a:p>
            <a:r>
              <a:rPr lang="en-US" sz="5400" b="1" dirty="0"/>
              <a:t>Wholesale Distributor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3508744"/>
            <a:ext cx="9418320" cy="16916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DATS 6101-10 | Final Project</a:t>
            </a:r>
          </a:p>
          <a:p>
            <a:r>
              <a:rPr lang="en-US" dirty="0">
                <a:solidFill>
                  <a:schemeClr val="tx1"/>
                </a:solidFill>
              </a:rPr>
              <a:t>December 11, 2017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3153" y="5018567"/>
            <a:ext cx="36788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/>
              <a:t>Alexa Giftopoulos </a:t>
            </a:r>
          </a:p>
          <a:p>
            <a:pPr algn="r"/>
            <a:r>
              <a:rPr lang="en-US" sz="2200" dirty="0"/>
              <a:t>Monica Sharma</a:t>
            </a:r>
          </a:p>
          <a:p>
            <a:pPr algn="r"/>
            <a:r>
              <a:rPr lang="en-US" sz="2200" dirty="0"/>
              <a:t>Rahul </a:t>
            </a:r>
            <a:r>
              <a:rPr lang="en-US" sz="2200" dirty="0" err="1"/>
              <a:t>Sethi</a:t>
            </a:r>
            <a:endParaRPr lang="en-US" sz="2200" dirty="0"/>
          </a:p>
          <a:p>
            <a:pPr algn="r"/>
            <a:r>
              <a:rPr lang="en-US" sz="2200" dirty="0" err="1"/>
              <a:t>Amanraj</a:t>
            </a:r>
            <a:r>
              <a:rPr lang="en-US" sz="2200" dirty="0"/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112393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138" y="175958"/>
            <a:ext cx="9692640" cy="84835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198" y="2817031"/>
            <a:ext cx="8595360" cy="3035061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sz="2000" b="1" dirty="0">
                <a:solidFill>
                  <a:schemeClr val="tx1"/>
                </a:solidFill>
              </a:rPr>
              <a:t>Seeks to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lvl="2">
              <a:buFont typeface="Courier New" charset="0"/>
              <a:buChar char="o"/>
            </a:pPr>
            <a:r>
              <a:rPr lang="en-US" sz="1800" dirty="0">
                <a:solidFill>
                  <a:schemeClr val="tx1"/>
                </a:solidFill>
              </a:rPr>
              <a:t>Segment our wholesale clients based on product preferences </a:t>
            </a:r>
          </a:p>
          <a:p>
            <a:pPr marL="274320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2000" b="1" dirty="0">
                <a:solidFill>
                  <a:schemeClr val="tx1"/>
                </a:solidFill>
              </a:rPr>
              <a:t>Purpose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</a:p>
          <a:p>
            <a:pPr lvl="2">
              <a:buFont typeface="Courier New" charset="0"/>
              <a:buChar char="o"/>
            </a:pPr>
            <a:r>
              <a:rPr lang="en-US" sz="1800" dirty="0">
                <a:solidFill>
                  <a:schemeClr val="tx1"/>
                </a:solidFill>
              </a:rPr>
              <a:t>Maximize DC efficiency through reduced inventory, improved space, and assortment planning. </a:t>
            </a:r>
          </a:p>
          <a:p>
            <a:pPr lvl="2">
              <a:buFont typeface="Courier New" charset="0"/>
              <a:buChar char="o"/>
            </a:pPr>
            <a:r>
              <a:rPr lang="en-US" sz="1800" dirty="0">
                <a:solidFill>
                  <a:schemeClr val="tx1"/>
                </a:solidFill>
              </a:rPr>
              <a:t>Increase revenue for our clients </a:t>
            </a:r>
          </a:p>
          <a:p>
            <a:pPr marL="548640" lvl="2" indent="0">
              <a:buNone/>
            </a:pPr>
            <a:r>
              <a:rPr lang="en-US" sz="1800" dirty="0">
                <a:solidFill>
                  <a:schemeClr val="tx1"/>
                </a:solidFill>
                <a:sym typeface="Wingdings"/>
              </a:rPr>
              <a:t>	 Appropriate bundles and discounts based on consumer preferences</a:t>
            </a:r>
          </a:p>
          <a:p>
            <a:pPr marL="548640" lvl="2" indent="0">
              <a:buNone/>
            </a:pPr>
            <a:r>
              <a:rPr lang="en-US" sz="1800" dirty="0">
                <a:solidFill>
                  <a:schemeClr val="tx1"/>
                </a:solidFill>
                <a:sym typeface="Wingdings"/>
              </a:rPr>
              <a:t>	 Decrease inventory costs</a:t>
            </a:r>
          </a:p>
          <a:p>
            <a:pPr lvl="2">
              <a:buFont typeface="Courier New" charset="0"/>
              <a:buChar char="o"/>
            </a:pPr>
            <a:r>
              <a:rPr lang="en-US" sz="1800" dirty="0">
                <a:solidFill>
                  <a:schemeClr val="tx1"/>
                </a:solidFill>
                <a:sym typeface="Wingdings"/>
              </a:rPr>
              <a:t>Client satisfaction and loyalty</a:t>
            </a:r>
          </a:p>
          <a:p>
            <a:pPr lvl="2">
              <a:buFont typeface="Courier New" charset="0"/>
              <a:buChar char="o"/>
            </a:pPr>
            <a:r>
              <a:rPr lang="en-US" sz="1800" dirty="0">
                <a:solidFill>
                  <a:schemeClr val="tx1"/>
                </a:solidFill>
                <a:sym typeface="Wingdings"/>
              </a:rPr>
              <a:t>Link to </a:t>
            </a:r>
            <a:r>
              <a:rPr lang="en-US" sz="1800" dirty="0" err="1">
                <a:solidFill>
                  <a:schemeClr val="tx1"/>
                </a:solidFill>
                <a:sym typeface="Wingdings"/>
              </a:rPr>
              <a:t>RPub</a:t>
            </a:r>
            <a:r>
              <a:rPr lang="en-US" sz="1800" dirty="0">
                <a:solidFill>
                  <a:schemeClr val="tx1"/>
                </a:solidFill>
                <a:sym typeface="Wingdings"/>
              </a:rPr>
              <a:t> - http://rpubs.com/amanrajs/340702</a:t>
            </a:r>
          </a:p>
          <a:p>
            <a:pPr lvl="2">
              <a:buFont typeface="Courier New" charset="0"/>
              <a:buChar char="o"/>
            </a:pPr>
            <a:endParaRPr lang="en-US" sz="1800" dirty="0">
              <a:solidFill>
                <a:schemeClr val="tx1"/>
              </a:solidFill>
              <a:sym typeface="Wingdings"/>
            </a:endParaRPr>
          </a:p>
          <a:p>
            <a:pPr lvl="2">
              <a:buFont typeface="Courier New" charset="0"/>
              <a:buChar char="o"/>
            </a:pPr>
            <a:endParaRPr lang="en-US" sz="1800" dirty="0">
              <a:solidFill>
                <a:schemeClr val="tx1"/>
              </a:solidFill>
            </a:endParaRPr>
          </a:p>
          <a:p>
            <a:pPr lvl="2">
              <a:buFont typeface="Courier New" charset="0"/>
              <a:buChar char="o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33138" y="1275529"/>
            <a:ext cx="1892968" cy="994610"/>
          </a:xfrm>
          <a:prstGeom prst="roundRect">
            <a:avLst/>
          </a:prstGeom>
          <a:solidFill>
            <a:schemeClr val="accent1">
              <a:alpha val="40000"/>
            </a:schemeClr>
          </a:solidFill>
          <a:ln w="139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6395" y="1588168"/>
            <a:ext cx="174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Manufacturer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076552" y="1275529"/>
            <a:ext cx="1892968" cy="994610"/>
          </a:xfrm>
          <a:prstGeom prst="round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670116" y="1275529"/>
            <a:ext cx="1892968" cy="994610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873334" y="1275529"/>
            <a:ext cx="1892968" cy="994610"/>
          </a:xfrm>
          <a:prstGeom prst="round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60336" y="1620479"/>
            <a:ext cx="158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Distributor 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67545" y="1620479"/>
            <a:ext cx="154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Wholesaler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55126" y="1606396"/>
            <a:ext cx="1395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Retailer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470484" y="1588168"/>
            <a:ext cx="481263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8012391" y="1574312"/>
            <a:ext cx="481263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180795" y="1588168"/>
            <a:ext cx="481263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2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12621"/>
            <a:ext cx="9692640" cy="660935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330493"/>
            <a:ext cx="8595360" cy="4384508"/>
          </a:xfrm>
        </p:spPr>
        <p:txBody>
          <a:bodyPr>
            <a:normAutofit/>
          </a:bodyPr>
          <a:lstStyle/>
          <a:p>
            <a:r>
              <a:rPr lang="en-US" b="1" dirty="0"/>
              <a:t>Source </a:t>
            </a:r>
            <a:r>
              <a:rPr lang="en-US" dirty="0"/>
              <a:t>: UC Irvine Machine Learning Repository 	</a:t>
            </a:r>
          </a:p>
          <a:p>
            <a:pPr lvl="1"/>
            <a:r>
              <a:rPr lang="en-US" dirty="0"/>
              <a:t>Wholesale Client Data </a:t>
            </a:r>
          </a:p>
          <a:p>
            <a:r>
              <a:rPr lang="en-US" b="1" dirty="0"/>
              <a:t>Records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440 Wholesale Clients </a:t>
            </a:r>
          </a:p>
          <a:p>
            <a:r>
              <a:rPr lang="en-US" b="1" dirty="0"/>
              <a:t>Fields</a:t>
            </a:r>
            <a:r>
              <a:rPr lang="en-US" dirty="0"/>
              <a:t> (8) :</a:t>
            </a:r>
          </a:p>
          <a:p>
            <a:pPr lvl="1"/>
            <a:r>
              <a:rPr lang="en-US" dirty="0"/>
              <a:t>Channel (Nominal) – Channel number where the products are supplied</a:t>
            </a:r>
          </a:p>
          <a:p>
            <a:pPr lvl="1"/>
            <a:r>
              <a:rPr lang="en-US" dirty="0"/>
              <a:t>Region (Nominal) – Region number where the products are supplied</a:t>
            </a:r>
          </a:p>
          <a:p>
            <a:pPr lvl="1"/>
            <a:r>
              <a:rPr lang="en-US" dirty="0"/>
              <a:t>Fresh (Continuous) – Annual spending on fresh products </a:t>
            </a:r>
          </a:p>
          <a:p>
            <a:pPr lvl="1"/>
            <a:r>
              <a:rPr lang="en-US" dirty="0"/>
              <a:t>Milk (Continuous) – Annual spending on milk products </a:t>
            </a:r>
          </a:p>
          <a:p>
            <a:pPr lvl="1"/>
            <a:r>
              <a:rPr lang="en-US" dirty="0"/>
              <a:t>Grocery (Continuous) – Annual spending on grocery products </a:t>
            </a:r>
          </a:p>
          <a:p>
            <a:pPr lvl="1"/>
            <a:r>
              <a:rPr lang="en-US" dirty="0"/>
              <a:t>Frozen (Continuous) – Annual spending on frozen products </a:t>
            </a:r>
          </a:p>
          <a:p>
            <a:pPr lvl="1"/>
            <a:r>
              <a:rPr lang="en-US" dirty="0"/>
              <a:t>Detergents/Paper (Continuous) – Annual spending on detergents or paper products </a:t>
            </a:r>
          </a:p>
          <a:p>
            <a:pPr lvl="1"/>
            <a:r>
              <a:rPr lang="en-US" dirty="0"/>
              <a:t>Delicatessen (Continuous) – Annual spending on deli products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6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03" y="35044"/>
            <a:ext cx="10869486" cy="869482"/>
          </a:xfrm>
        </p:spPr>
        <p:txBody>
          <a:bodyPr>
            <a:normAutofit fontScale="90000"/>
          </a:bodyPr>
          <a:lstStyle/>
          <a:p>
            <a:r>
              <a:rPr lang="en-US" dirty="0"/>
              <a:t>EDA – Remove Outliers </a:t>
            </a:r>
            <a:r>
              <a:rPr lang="en-US"/>
              <a:t>&amp; Standardize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0231" y="989662"/>
            <a:ext cx="202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0231" y="3978188"/>
            <a:ext cx="87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After: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1" y="1550538"/>
            <a:ext cx="8594725" cy="239064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13" y="4347520"/>
            <a:ext cx="8578683" cy="23673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89220" y="1550538"/>
            <a:ext cx="1122948" cy="2367386"/>
          </a:xfrm>
          <a:prstGeom prst="rect">
            <a:avLst/>
          </a:prstGeom>
          <a:solidFill>
            <a:srgbClr val="FF0000">
              <a:alpha val="8000"/>
            </a:srgbClr>
          </a:solidFill>
          <a:ln w="1397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99032" y="3064043"/>
            <a:ext cx="1187115" cy="853882"/>
          </a:xfrm>
          <a:prstGeom prst="rect">
            <a:avLst/>
          </a:prstGeom>
          <a:solidFill>
            <a:srgbClr val="FF0000">
              <a:alpha val="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4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851" y="365760"/>
            <a:ext cx="9692640" cy="869482"/>
          </a:xfrm>
        </p:spPr>
        <p:txBody>
          <a:bodyPr/>
          <a:lstStyle/>
          <a:p>
            <a:r>
              <a:rPr lang="en-US" dirty="0"/>
              <a:t>EDA - Correlation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501" y="1138989"/>
            <a:ext cx="4809373" cy="5245389"/>
          </a:xfrm>
        </p:spPr>
      </p:pic>
      <p:sp>
        <p:nvSpPr>
          <p:cNvPr id="5" name="TextBox 4"/>
          <p:cNvSpPr txBox="1"/>
          <p:nvPr/>
        </p:nvSpPr>
        <p:spPr>
          <a:xfrm>
            <a:off x="515602" y="1826884"/>
            <a:ext cx="5294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Annual product purchases of clients: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Grocery and Detergents/Paper (.7964)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Milk and Grocery (.7597)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Milk and Detergents/Paper (.6859)</a:t>
            </a:r>
          </a:p>
        </p:txBody>
      </p:sp>
    </p:spTree>
    <p:extLst>
      <p:ext uri="{BB962C8B-B14F-4D97-AF65-F5344CB8AC3E}">
        <p14:creationId xmlns:p14="http://schemas.microsoft.com/office/powerpoint/2010/main" val="130578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n object&#10;&#10;Description generated with very high confidence">
            <a:extLst>
              <a:ext uri="{FF2B5EF4-FFF2-40B4-BE49-F238E27FC236}">
                <a16:creationId xmlns:a16="http://schemas.microsoft.com/office/drawing/2014/main" id="{ED78278D-D448-46C6-BB29-F06B478A0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414" y="1803782"/>
            <a:ext cx="5254344" cy="31657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61" y="22138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What type of establishments does our client list entail?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061" y="2181727"/>
            <a:ext cx="4401509" cy="1876926"/>
          </a:xfrm>
        </p:spPr>
        <p:txBody>
          <a:bodyPr>
            <a:normAutofit/>
          </a:bodyPr>
          <a:lstStyle/>
          <a:p>
            <a:r>
              <a:rPr lang="en-US" dirty="0"/>
              <a:t>Methodology: K means clustering algorithm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Specify </a:t>
            </a:r>
            <a:r>
              <a:rPr lang="en-US" i="1" dirty="0"/>
              <a:t>k </a:t>
            </a:r>
            <a:r>
              <a:rPr lang="en-US" dirty="0"/>
              <a:t>(Elbow Method)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Evaluate </a:t>
            </a:r>
            <a:r>
              <a:rPr lang="en-US" i="1" dirty="0"/>
              <a:t>k</a:t>
            </a:r>
            <a:r>
              <a:rPr lang="en-US" dirty="0"/>
              <a:t> cluster centers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Assign values to nearest </a:t>
            </a:r>
            <a:r>
              <a:rPr lang="en-US" i="1" dirty="0"/>
              <a:t>k </a:t>
            </a:r>
            <a:r>
              <a:rPr lang="en-US" dirty="0"/>
              <a:t>cluster</a:t>
            </a:r>
          </a:p>
          <a:p>
            <a:pPr marL="617220" lvl="1" indent="-342900">
              <a:buFont typeface="+mj-lt"/>
              <a:buAutoNum type="arabicPeriod"/>
            </a:pPr>
            <a:endParaRPr lang="en-US" i="1" dirty="0"/>
          </a:p>
          <a:p>
            <a:pPr marL="617220" lvl="1" indent="-342900">
              <a:buFont typeface="+mj-lt"/>
              <a:buAutoNum type="arabicPeriod"/>
            </a:pPr>
            <a:endParaRPr lang="en-US" i="1" dirty="0"/>
          </a:p>
        </p:txBody>
      </p:sp>
      <p:sp>
        <p:nvSpPr>
          <p:cNvPr id="6" name="Oval 5"/>
          <p:cNvSpPr/>
          <p:nvPr/>
        </p:nvSpPr>
        <p:spPr>
          <a:xfrm>
            <a:off x="6693408" y="3336440"/>
            <a:ext cx="299063" cy="302872"/>
          </a:xfrm>
          <a:prstGeom prst="ellipse">
            <a:avLst/>
          </a:prstGeom>
          <a:solidFill>
            <a:srgbClr val="FF0000">
              <a:alpha val="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693408" y="3692893"/>
            <a:ext cx="106768" cy="7536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91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62965"/>
          </a:xfrm>
        </p:spPr>
        <p:txBody>
          <a:bodyPr/>
          <a:lstStyle/>
          <a:p>
            <a:r>
              <a:rPr lang="en-US" dirty="0"/>
              <a:t>K means Clustering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86" y="1348647"/>
            <a:ext cx="4746813" cy="386068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484BFE-7940-4CE0-8C7F-E6B3FFBFE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44" y="1555305"/>
            <a:ext cx="6209842" cy="4255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3E17C8-FB84-46D9-AD8A-41635EB0A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44" y="5650208"/>
            <a:ext cx="6009100" cy="88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6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623" y="222883"/>
            <a:ext cx="9582340" cy="577216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 1 Purchasing Preferences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147" y="2566124"/>
            <a:ext cx="8056641" cy="4038004"/>
          </a:xfr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04623" y="1082947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Most spending on Fresh, Grocery, and Milk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Little spending on Deli, Detergents, and Frozen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Overall high average spending on products (33,000)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Represents larger establishments- large restaurant chain </a:t>
            </a:r>
          </a:p>
        </p:txBody>
      </p:sp>
    </p:spTree>
    <p:extLst>
      <p:ext uri="{BB962C8B-B14F-4D97-AF65-F5344CB8AC3E}">
        <p14:creationId xmlns:p14="http://schemas.microsoft.com/office/powerpoint/2010/main" val="1207560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484" y="0"/>
            <a:ext cx="9439466" cy="784641"/>
          </a:xfrm>
        </p:spPr>
        <p:txBody>
          <a:bodyPr/>
          <a:lstStyle/>
          <a:p>
            <a:r>
              <a:rPr lang="en-US" dirty="0"/>
              <a:t>Cluster 2 Purchasing Preferences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2" y="2409994"/>
            <a:ext cx="8415338" cy="4261929"/>
          </a:xfr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47484" y="932666"/>
            <a:ext cx="7632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Most spending on Grocery, Milk, and Detergents/Paper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Little spending on Frozen and Deli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Overall high average spending on products (32,000)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Represents supermarkets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5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33" y="318771"/>
            <a:ext cx="9696641" cy="351790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 3 Purchasing Preferences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767" y="2162989"/>
            <a:ext cx="8612288" cy="4404128"/>
          </a:xfr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90332" y="728663"/>
            <a:ext cx="8182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Most spending on Fresh and Grocery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Little spending on Detergents and Deli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Overall low average spending on products (18,000)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Represents smaller fresh food establishments- Café’s, Local Diner’s </a:t>
            </a:r>
          </a:p>
        </p:txBody>
      </p:sp>
    </p:spTree>
    <p:extLst>
      <p:ext uri="{BB962C8B-B14F-4D97-AF65-F5344CB8AC3E}">
        <p14:creationId xmlns:p14="http://schemas.microsoft.com/office/powerpoint/2010/main" val="212134147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2599</TotalTime>
  <Words>286</Words>
  <Application>Microsoft Office PowerPoint</Application>
  <PresentationFormat>Widescreen</PresentationFormat>
  <Paragraphs>70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Schoolbook</vt:lpstr>
      <vt:lpstr>Courier New</vt:lpstr>
      <vt:lpstr>Wingdings</vt:lpstr>
      <vt:lpstr>Wingdings 2</vt:lpstr>
      <vt:lpstr>View</vt:lpstr>
      <vt:lpstr>Wholesale Distributor Data</vt:lpstr>
      <vt:lpstr>Background of Data</vt:lpstr>
      <vt:lpstr>EDA – Remove Outliers &amp; Standardize Data</vt:lpstr>
      <vt:lpstr>EDA - Correlation</vt:lpstr>
      <vt:lpstr>What type of establishments does our client list entail?</vt:lpstr>
      <vt:lpstr>K means Clustering</vt:lpstr>
      <vt:lpstr>Cluster 1 Purchasing Preferences</vt:lpstr>
      <vt:lpstr>Cluster 2 Purchasing Preferences</vt:lpstr>
      <vt:lpstr>Cluster 3 Purchasing Preferences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Shopping Data</dc:title>
  <dc:creator>Alexa Giftopoulos</dc:creator>
  <cp:lastModifiedBy>Amanraj Singh</cp:lastModifiedBy>
  <cp:revision>95</cp:revision>
  <dcterms:created xsi:type="dcterms:W3CDTF">2017-12-05T22:00:02Z</dcterms:created>
  <dcterms:modified xsi:type="dcterms:W3CDTF">2017-12-12T02:27:03Z</dcterms:modified>
</cp:coreProperties>
</file>