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8649-FA38-D218-5B68-FDE62F8CC9D9}"/>
              </a:ext>
            </a:extLst>
          </p:cNvPr>
          <p:cNvSpPr>
            <a:spLocks noGrp="1"/>
          </p:cNvSpPr>
          <p:nvPr>
            <p:ph type="ctrTitle"/>
          </p:nvPr>
        </p:nvSpPr>
        <p:spPr/>
        <p:txBody>
          <a:bodyPr/>
          <a:lstStyle/>
          <a:p>
            <a:r>
              <a:rPr lang="en-US" dirty="0"/>
              <a:t>CROP PRODUCTION IN INDIA</a:t>
            </a:r>
            <a:endParaRPr lang="en-IN" dirty="0"/>
          </a:p>
        </p:txBody>
      </p:sp>
      <p:sp>
        <p:nvSpPr>
          <p:cNvPr id="3" name="Subtitle 2">
            <a:extLst>
              <a:ext uri="{FF2B5EF4-FFF2-40B4-BE49-F238E27FC236}">
                <a16:creationId xmlns:a16="http://schemas.microsoft.com/office/drawing/2014/main" id="{7471FC6A-20F8-0D5D-5B46-B20732BB5EB2}"/>
              </a:ext>
            </a:extLst>
          </p:cNvPr>
          <p:cNvSpPr>
            <a:spLocks noGrp="1"/>
          </p:cNvSpPr>
          <p:nvPr>
            <p:ph type="subTitle" idx="1"/>
          </p:nvPr>
        </p:nvSpPr>
        <p:spPr/>
        <p:txBody>
          <a:bodyPr>
            <a:normAutofit lnSpcReduction="10000"/>
          </a:bodyPr>
          <a:lstStyle/>
          <a:p>
            <a:r>
              <a:rPr lang="en-US" dirty="0"/>
              <a:t>DOMAIN: AGRICULTURE</a:t>
            </a:r>
          </a:p>
          <a:p>
            <a:endParaRPr lang="en-IN" dirty="0"/>
          </a:p>
        </p:txBody>
      </p:sp>
    </p:spTree>
    <p:extLst>
      <p:ext uri="{BB962C8B-B14F-4D97-AF65-F5344CB8AC3E}">
        <p14:creationId xmlns:p14="http://schemas.microsoft.com/office/powerpoint/2010/main" val="756946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2127-1EB9-1900-1FDD-1748E9CD13AE}"/>
              </a:ext>
            </a:extLst>
          </p:cNvPr>
          <p:cNvSpPr>
            <a:spLocks noGrp="1"/>
          </p:cNvSpPr>
          <p:nvPr>
            <p:ph type="title"/>
          </p:nvPr>
        </p:nvSpPr>
        <p:spPr/>
        <p:txBody>
          <a:bodyPr/>
          <a:lstStyle/>
          <a:p>
            <a:r>
              <a:rPr lang="en-US" dirty="0"/>
              <a:t>Least Crop Production</a:t>
            </a:r>
            <a:endParaRPr lang="en-IN" dirty="0"/>
          </a:p>
        </p:txBody>
      </p:sp>
      <p:pic>
        <p:nvPicPr>
          <p:cNvPr id="5" name="Content Placeholder 4">
            <a:extLst>
              <a:ext uri="{FF2B5EF4-FFF2-40B4-BE49-F238E27FC236}">
                <a16:creationId xmlns:a16="http://schemas.microsoft.com/office/drawing/2014/main" id="{90E83D78-699D-F0DC-9FE7-EE91F46A5526}"/>
              </a:ext>
            </a:extLst>
          </p:cNvPr>
          <p:cNvPicPr>
            <a:picLocks noGrp="1" noChangeAspect="1"/>
          </p:cNvPicPr>
          <p:nvPr>
            <p:ph idx="1"/>
          </p:nvPr>
        </p:nvPicPr>
        <p:blipFill>
          <a:blip r:embed="rId2"/>
          <a:stretch>
            <a:fillRect/>
          </a:stretch>
        </p:blipFill>
        <p:spPr>
          <a:xfrm>
            <a:off x="574788" y="2882662"/>
            <a:ext cx="11533082" cy="848222"/>
          </a:xfrm>
        </p:spPr>
      </p:pic>
    </p:spTree>
    <p:extLst>
      <p:ext uri="{BB962C8B-B14F-4D97-AF65-F5344CB8AC3E}">
        <p14:creationId xmlns:p14="http://schemas.microsoft.com/office/powerpoint/2010/main" val="379480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29DF-EC51-E60F-285B-35721CA9E72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ACA7ABD-2E6A-3B65-9D2D-62714F51D7DD}"/>
              </a:ext>
            </a:extLst>
          </p:cNvPr>
          <p:cNvSpPr>
            <a:spLocks noGrp="1"/>
          </p:cNvSpPr>
          <p:nvPr>
            <p:ph idx="1"/>
          </p:nvPr>
        </p:nvSpPr>
        <p:spPr/>
        <p:txBody>
          <a:bodyPr/>
          <a:lstStyle/>
          <a:p>
            <a:r>
              <a:rPr lang="en-US" dirty="0"/>
              <a:t>Although in our country different state and district do produce various kinds of crops but cereals is the topmost crop produced amongst which  Uttar Pradesh, Punjab and some parts of south are the topmost producers of rice.</a:t>
            </a:r>
          </a:p>
          <a:p>
            <a:r>
              <a:rPr lang="en-US" dirty="0"/>
              <a:t>Least produced crop is dry fruit only one district </a:t>
            </a:r>
            <a:r>
              <a:rPr lang="en-US" dirty="0" err="1"/>
              <a:t>i.e</a:t>
            </a:r>
            <a:r>
              <a:rPr lang="en-US" dirty="0"/>
              <a:t> </a:t>
            </a:r>
            <a:r>
              <a:rPr lang="en-US" dirty="0" err="1"/>
              <a:t>RangaReddy</a:t>
            </a:r>
            <a:r>
              <a:rPr lang="en-US" dirty="0"/>
              <a:t> and oilseeds are the crops produced less and highly produced in </a:t>
            </a:r>
            <a:r>
              <a:rPr lang="en-US" dirty="0" err="1"/>
              <a:t>rajasthan</a:t>
            </a:r>
            <a:r>
              <a:rPr lang="en-US" dirty="0"/>
              <a:t>.</a:t>
            </a:r>
          </a:p>
          <a:p>
            <a:r>
              <a:rPr lang="en-US" dirty="0"/>
              <a:t>Fruits are highly produced in Uttar Pradesh.</a:t>
            </a:r>
          </a:p>
          <a:p>
            <a:r>
              <a:rPr lang="en-US" dirty="0"/>
              <a:t>Crops are maximum sown in the beginning of monsoon season and cultivated in end of monsoon season(Kharif Season).</a:t>
            </a:r>
          </a:p>
          <a:p>
            <a:r>
              <a:rPr lang="en-US" dirty="0"/>
              <a:t>Highest cultivation or production is done in the year 2012 and less in 2015.</a:t>
            </a:r>
          </a:p>
          <a:p>
            <a:endParaRPr lang="en-US" dirty="0"/>
          </a:p>
          <a:p>
            <a:endParaRPr lang="en-US" dirty="0"/>
          </a:p>
          <a:p>
            <a:endParaRPr lang="en-IN" dirty="0"/>
          </a:p>
        </p:txBody>
      </p:sp>
    </p:spTree>
    <p:extLst>
      <p:ext uri="{BB962C8B-B14F-4D97-AF65-F5344CB8AC3E}">
        <p14:creationId xmlns:p14="http://schemas.microsoft.com/office/powerpoint/2010/main" val="84242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BDEA-EAF2-823D-D4E1-41223FF7C3F3}"/>
              </a:ext>
            </a:extLst>
          </p:cNvPr>
          <p:cNvSpPr>
            <a:spLocks noGrp="1"/>
          </p:cNvSpPr>
          <p:nvPr>
            <p:ph type="title"/>
          </p:nvPr>
        </p:nvSpPr>
        <p:spPr/>
        <p:txBody>
          <a:bodyPr/>
          <a:lstStyle/>
          <a:p>
            <a:r>
              <a:rPr lang="en-US" dirty="0"/>
              <a:t>STATEMENT</a:t>
            </a:r>
            <a:endParaRPr lang="en-IN" dirty="0"/>
          </a:p>
        </p:txBody>
      </p:sp>
      <p:sp>
        <p:nvSpPr>
          <p:cNvPr id="3" name="Content Placeholder 2">
            <a:extLst>
              <a:ext uri="{FF2B5EF4-FFF2-40B4-BE49-F238E27FC236}">
                <a16:creationId xmlns:a16="http://schemas.microsoft.com/office/drawing/2014/main" id="{0F513A03-66B7-DC6B-E1EA-0AED9589CAD2}"/>
              </a:ext>
            </a:extLst>
          </p:cNvPr>
          <p:cNvSpPr>
            <a:spLocks noGrp="1"/>
          </p:cNvSpPr>
          <p:nvPr>
            <p:ph idx="1"/>
          </p:nvPr>
        </p:nvSpPr>
        <p:spPr/>
        <p:txBody>
          <a:bodyPr>
            <a:normAutofit/>
          </a:bodyPr>
          <a:lstStyle/>
          <a:p>
            <a:r>
              <a:rPr lang="en-US" dirty="0"/>
              <a:t>The 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agri-food sector perspective, which aims to facilitate the collaboration of numerous stakeholders belonging to associated business domains, in an effective and flexible manner.</a:t>
            </a:r>
          </a:p>
          <a:p>
            <a:r>
              <a:rPr lang="en-US" dirty="0"/>
              <a:t>This dataset provides a huge amount of information on crop production in India ranging from several years. Based on the Information the ultimate goal would be to predict crop production and find important insights highlighting key indicators and metrics that influence crop production.</a:t>
            </a:r>
          </a:p>
          <a:p>
            <a:r>
              <a:rPr lang="en-US" dirty="0"/>
              <a:t>Make views and dashboards first and also make a story out of it.</a:t>
            </a:r>
            <a:endParaRPr lang="en-IN" dirty="0"/>
          </a:p>
        </p:txBody>
      </p:sp>
    </p:spTree>
    <p:extLst>
      <p:ext uri="{BB962C8B-B14F-4D97-AF65-F5344CB8AC3E}">
        <p14:creationId xmlns:p14="http://schemas.microsoft.com/office/powerpoint/2010/main" val="180052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4680-4890-A8A3-F5C5-05D373307157}"/>
              </a:ext>
            </a:extLst>
          </p:cNvPr>
          <p:cNvSpPr>
            <a:spLocks noGrp="1"/>
          </p:cNvSpPr>
          <p:nvPr>
            <p:ph type="title"/>
          </p:nvPr>
        </p:nvSpPr>
        <p:spPr/>
        <p:txBody>
          <a:bodyPr/>
          <a:lstStyle/>
          <a:p>
            <a:r>
              <a:rPr lang="en-US" dirty="0"/>
              <a:t>DATASET DESCRIPTION</a:t>
            </a:r>
            <a:endParaRPr lang="en-IN" dirty="0"/>
          </a:p>
        </p:txBody>
      </p:sp>
      <p:graphicFrame>
        <p:nvGraphicFramePr>
          <p:cNvPr id="5" name="Content Placeholder 4">
            <a:extLst>
              <a:ext uri="{FF2B5EF4-FFF2-40B4-BE49-F238E27FC236}">
                <a16:creationId xmlns:a16="http://schemas.microsoft.com/office/drawing/2014/main" id="{3EAC6A3B-8D54-5E8D-4A58-48A41FB5EFD7}"/>
              </a:ext>
            </a:extLst>
          </p:cNvPr>
          <p:cNvGraphicFramePr>
            <a:graphicFrameLocks noGrp="1"/>
          </p:cNvGraphicFramePr>
          <p:nvPr>
            <p:ph idx="1"/>
            <p:extLst>
              <p:ext uri="{D42A27DB-BD31-4B8C-83A1-F6EECF244321}">
                <p14:modId xmlns:p14="http://schemas.microsoft.com/office/powerpoint/2010/main" val="2044525975"/>
              </p:ext>
            </p:extLst>
          </p:nvPr>
        </p:nvGraphicFramePr>
        <p:xfrm>
          <a:off x="819150" y="2222500"/>
          <a:ext cx="10553700" cy="2975178"/>
        </p:xfrm>
        <a:graphic>
          <a:graphicData uri="http://schemas.openxmlformats.org/drawingml/2006/table">
            <a:tbl>
              <a:tblPr firstRow="1" bandRow="1">
                <a:tableStyleId>{5C22544A-7EE6-4342-B048-85BDC9FD1C3A}</a:tableStyleId>
              </a:tblPr>
              <a:tblGrid>
                <a:gridCol w="3517900">
                  <a:extLst>
                    <a:ext uri="{9D8B030D-6E8A-4147-A177-3AD203B41FA5}">
                      <a16:colId xmlns:a16="http://schemas.microsoft.com/office/drawing/2014/main" val="4138599149"/>
                    </a:ext>
                  </a:extLst>
                </a:gridCol>
                <a:gridCol w="3517900">
                  <a:extLst>
                    <a:ext uri="{9D8B030D-6E8A-4147-A177-3AD203B41FA5}">
                      <a16:colId xmlns:a16="http://schemas.microsoft.com/office/drawing/2014/main" val="1670258290"/>
                    </a:ext>
                  </a:extLst>
                </a:gridCol>
                <a:gridCol w="3517900">
                  <a:extLst>
                    <a:ext uri="{9D8B030D-6E8A-4147-A177-3AD203B41FA5}">
                      <a16:colId xmlns:a16="http://schemas.microsoft.com/office/drawing/2014/main" val="2890352548"/>
                    </a:ext>
                  </a:extLst>
                </a:gridCol>
              </a:tblGrid>
              <a:tr h="379298">
                <a:tc>
                  <a:txBody>
                    <a:bodyPr/>
                    <a:lstStyle/>
                    <a:p>
                      <a:r>
                        <a:rPr lang="en-US" dirty="0"/>
                        <a:t>COLUMNS</a:t>
                      </a:r>
                      <a:endParaRPr lang="en-IN" dirty="0"/>
                    </a:p>
                  </a:txBody>
                  <a:tcPr/>
                </a:tc>
                <a:tc>
                  <a:txBody>
                    <a:bodyPr/>
                    <a:lstStyle/>
                    <a:p>
                      <a:r>
                        <a:rPr lang="en-US" dirty="0"/>
                        <a:t> DATATYPE</a:t>
                      </a:r>
                      <a:endParaRPr lang="en-IN" dirty="0"/>
                    </a:p>
                  </a:txBody>
                  <a:tcPr/>
                </a:tc>
                <a:tc>
                  <a:txBody>
                    <a:bodyPr/>
                    <a:lstStyle/>
                    <a:p>
                      <a:r>
                        <a:rPr lang="en-US" dirty="0"/>
                        <a:t>TOTAL VALUES</a:t>
                      </a:r>
                      <a:endParaRPr lang="en-IN" dirty="0"/>
                    </a:p>
                  </a:txBody>
                  <a:tcPr/>
                </a:tc>
                <a:extLst>
                  <a:ext uri="{0D108BD9-81ED-4DB2-BD59-A6C34878D82A}">
                    <a16:rowId xmlns:a16="http://schemas.microsoft.com/office/drawing/2014/main" val="205474598"/>
                  </a:ext>
                </a:extLst>
              </a:tr>
              <a:tr h="370840">
                <a:tc>
                  <a:txBody>
                    <a:bodyPr/>
                    <a:lstStyle/>
                    <a:p>
                      <a:r>
                        <a:rPr lang="en-US" dirty="0"/>
                        <a:t>STATE_NAME</a:t>
                      </a:r>
                      <a:endParaRPr lang="en-IN" dirty="0"/>
                    </a:p>
                  </a:txBody>
                  <a:tcPr/>
                </a:tc>
                <a:tc>
                  <a:txBody>
                    <a:bodyPr/>
                    <a:lstStyle/>
                    <a:p>
                      <a:r>
                        <a:rPr lang="en-US" dirty="0"/>
                        <a:t>OBJECT</a:t>
                      </a:r>
                      <a:endParaRPr lang="en-IN" dirty="0"/>
                    </a:p>
                  </a:txBody>
                  <a:tcPr/>
                </a:tc>
                <a:tc>
                  <a:txBody>
                    <a:bodyPr/>
                    <a:lstStyle/>
                    <a:p>
                      <a:r>
                        <a:rPr lang="en-US" sz="1600" dirty="0"/>
                        <a:t>33</a:t>
                      </a:r>
                      <a:endParaRPr lang="en-IN" sz="1600" dirty="0"/>
                    </a:p>
                  </a:txBody>
                  <a:tcPr/>
                </a:tc>
                <a:extLst>
                  <a:ext uri="{0D108BD9-81ED-4DB2-BD59-A6C34878D82A}">
                    <a16:rowId xmlns:a16="http://schemas.microsoft.com/office/drawing/2014/main" val="3708884239"/>
                  </a:ext>
                </a:extLst>
              </a:tr>
              <a:tr h="370840">
                <a:tc>
                  <a:txBody>
                    <a:bodyPr/>
                    <a:lstStyle/>
                    <a:p>
                      <a:r>
                        <a:rPr lang="en-US" dirty="0"/>
                        <a:t>CROP YEAR</a:t>
                      </a:r>
                      <a:endParaRPr lang="en-IN" dirty="0"/>
                    </a:p>
                  </a:txBody>
                  <a:tcPr/>
                </a:tc>
                <a:tc>
                  <a:txBody>
                    <a:bodyPr/>
                    <a:lstStyle/>
                    <a:p>
                      <a:r>
                        <a:rPr lang="en-US" dirty="0"/>
                        <a:t>INT64</a:t>
                      </a:r>
                      <a:endParaRPr lang="en-IN" dirty="0"/>
                    </a:p>
                  </a:txBody>
                  <a:tcPr/>
                </a:tc>
                <a:tc>
                  <a:txBody>
                    <a:bodyPr/>
                    <a:lstStyle/>
                    <a:p>
                      <a:r>
                        <a:rPr lang="en-US" dirty="0"/>
                        <a:t>19</a:t>
                      </a:r>
                      <a:endParaRPr lang="en-IN" dirty="0"/>
                    </a:p>
                  </a:txBody>
                  <a:tcPr/>
                </a:tc>
                <a:extLst>
                  <a:ext uri="{0D108BD9-81ED-4DB2-BD59-A6C34878D82A}">
                    <a16:rowId xmlns:a16="http://schemas.microsoft.com/office/drawing/2014/main" val="671200364"/>
                  </a:ext>
                </a:extLst>
              </a:tr>
              <a:tr h="370840">
                <a:tc>
                  <a:txBody>
                    <a:bodyPr/>
                    <a:lstStyle/>
                    <a:p>
                      <a:r>
                        <a:rPr lang="en-US" dirty="0"/>
                        <a:t>CROP</a:t>
                      </a:r>
                      <a:endParaRPr lang="en-IN" dirty="0"/>
                    </a:p>
                  </a:txBody>
                  <a:tcPr/>
                </a:tc>
                <a:tc>
                  <a:txBody>
                    <a:bodyPr/>
                    <a:lstStyle/>
                    <a:p>
                      <a:r>
                        <a:rPr lang="en-US" dirty="0"/>
                        <a:t>OBJECT</a:t>
                      </a:r>
                      <a:endParaRPr lang="en-IN" dirty="0"/>
                    </a:p>
                  </a:txBody>
                  <a:tcPr/>
                </a:tc>
                <a:tc>
                  <a:txBody>
                    <a:bodyPr/>
                    <a:lstStyle/>
                    <a:p>
                      <a:r>
                        <a:rPr lang="en-US" dirty="0"/>
                        <a:t>124</a:t>
                      </a:r>
                      <a:endParaRPr lang="en-IN" dirty="0"/>
                    </a:p>
                  </a:txBody>
                  <a:tcPr/>
                </a:tc>
                <a:extLst>
                  <a:ext uri="{0D108BD9-81ED-4DB2-BD59-A6C34878D82A}">
                    <a16:rowId xmlns:a16="http://schemas.microsoft.com/office/drawing/2014/main" val="3269695275"/>
                  </a:ext>
                </a:extLst>
              </a:tr>
              <a:tr h="370840">
                <a:tc>
                  <a:txBody>
                    <a:bodyPr/>
                    <a:lstStyle/>
                    <a:p>
                      <a:r>
                        <a:rPr lang="en-US" dirty="0"/>
                        <a:t>DISTRICT_NAME</a:t>
                      </a:r>
                      <a:endParaRPr lang="en-IN" dirty="0"/>
                    </a:p>
                  </a:txBody>
                  <a:tcPr/>
                </a:tc>
                <a:tc>
                  <a:txBody>
                    <a:bodyPr/>
                    <a:lstStyle/>
                    <a:p>
                      <a:r>
                        <a:rPr lang="en-US" dirty="0"/>
                        <a:t>OBJECT</a:t>
                      </a:r>
                      <a:endParaRPr lang="en-IN" dirty="0"/>
                    </a:p>
                  </a:txBody>
                  <a:tcPr/>
                </a:tc>
                <a:tc>
                  <a:txBody>
                    <a:bodyPr/>
                    <a:lstStyle/>
                    <a:p>
                      <a:r>
                        <a:rPr lang="en-US" dirty="0"/>
                        <a:t>646</a:t>
                      </a:r>
                      <a:endParaRPr lang="en-IN" dirty="0"/>
                    </a:p>
                  </a:txBody>
                  <a:tcPr/>
                </a:tc>
                <a:extLst>
                  <a:ext uri="{0D108BD9-81ED-4DB2-BD59-A6C34878D82A}">
                    <a16:rowId xmlns:a16="http://schemas.microsoft.com/office/drawing/2014/main" val="1165628753"/>
                  </a:ext>
                </a:extLst>
              </a:tr>
              <a:tr h="370840">
                <a:tc>
                  <a:txBody>
                    <a:bodyPr/>
                    <a:lstStyle/>
                    <a:p>
                      <a:r>
                        <a:rPr lang="en-US" dirty="0"/>
                        <a:t>SEASON</a:t>
                      </a:r>
                      <a:endParaRPr lang="en-IN" dirty="0"/>
                    </a:p>
                  </a:txBody>
                  <a:tcPr/>
                </a:tc>
                <a:tc>
                  <a:txBody>
                    <a:bodyPr/>
                    <a:lstStyle/>
                    <a:p>
                      <a:r>
                        <a:rPr lang="en-US" dirty="0"/>
                        <a:t>OBJECT</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2602179055"/>
                  </a:ext>
                </a:extLst>
              </a:tr>
              <a:tr h="370840">
                <a:tc>
                  <a:txBody>
                    <a:bodyPr/>
                    <a:lstStyle/>
                    <a:p>
                      <a:r>
                        <a:rPr lang="en-US" dirty="0"/>
                        <a:t>AREA</a:t>
                      </a:r>
                      <a:endParaRPr lang="en-IN" dirty="0"/>
                    </a:p>
                  </a:txBody>
                  <a:tcPr/>
                </a:tc>
                <a:tc>
                  <a:txBody>
                    <a:bodyPr/>
                    <a:lstStyle/>
                    <a:p>
                      <a:r>
                        <a:rPr lang="en-US" dirty="0"/>
                        <a:t>FLOAT64</a:t>
                      </a:r>
                      <a:endParaRPr lang="en-IN" dirty="0"/>
                    </a:p>
                  </a:txBody>
                  <a:tcPr/>
                </a:tc>
                <a:tc>
                  <a:txBody>
                    <a:bodyPr/>
                    <a:lstStyle/>
                    <a:p>
                      <a:r>
                        <a:rPr lang="en-US" dirty="0"/>
                        <a:t>38442</a:t>
                      </a:r>
                      <a:endParaRPr lang="en-IN" dirty="0"/>
                    </a:p>
                  </a:txBody>
                  <a:tcPr/>
                </a:tc>
                <a:extLst>
                  <a:ext uri="{0D108BD9-81ED-4DB2-BD59-A6C34878D82A}">
                    <a16:rowId xmlns:a16="http://schemas.microsoft.com/office/drawing/2014/main" val="2727224766"/>
                  </a:ext>
                </a:extLst>
              </a:tr>
              <a:tr h="370840">
                <a:tc>
                  <a:txBody>
                    <a:bodyPr/>
                    <a:lstStyle/>
                    <a:p>
                      <a:r>
                        <a:rPr lang="en-US" dirty="0"/>
                        <a:t>PRODUCTION</a:t>
                      </a:r>
                      <a:endParaRPr lang="en-IN" dirty="0"/>
                    </a:p>
                  </a:txBody>
                  <a:tcPr/>
                </a:tc>
                <a:tc>
                  <a:txBody>
                    <a:bodyPr/>
                    <a:lstStyle/>
                    <a:p>
                      <a:r>
                        <a:rPr lang="en-US" dirty="0"/>
                        <a:t>FLOAT64</a:t>
                      </a:r>
                      <a:endParaRPr lang="en-IN" dirty="0"/>
                    </a:p>
                  </a:txBody>
                  <a:tcPr/>
                </a:tc>
                <a:tc>
                  <a:txBody>
                    <a:bodyPr/>
                    <a:lstStyle/>
                    <a:p>
                      <a:r>
                        <a:rPr lang="en-US" dirty="0"/>
                        <a:t>51628</a:t>
                      </a:r>
                      <a:endParaRPr lang="en-IN" dirty="0"/>
                    </a:p>
                  </a:txBody>
                  <a:tcPr/>
                </a:tc>
                <a:extLst>
                  <a:ext uri="{0D108BD9-81ED-4DB2-BD59-A6C34878D82A}">
                    <a16:rowId xmlns:a16="http://schemas.microsoft.com/office/drawing/2014/main" val="2666803227"/>
                  </a:ext>
                </a:extLst>
              </a:tr>
            </a:tbl>
          </a:graphicData>
        </a:graphic>
      </p:graphicFrame>
    </p:spTree>
    <p:extLst>
      <p:ext uri="{BB962C8B-B14F-4D97-AF65-F5344CB8AC3E}">
        <p14:creationId xmlns:p14="http://schemas.microsoft.com/office/powerpoint/2010/main" val="202560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539C-2D22-F0EF-BBCE-1B254752E662}"/>
              </a:ext>
            </a:extLst>
          </p:cNvPr>
          <p:cNvSpPr>
            <a:spLocks noGrp="1"/>
          </p:cNvSpPr>
          <p:nvPr>
            <p:ph type="title"/>
          </p:nvPr>
        </p:nvSpPr>
        <p:spPr/>
        <p:txBody>
          <a:bodyPr/>
          <a:lstStyle/>
          <a:p>
            <a:r>
              <a:rPr lang="en-US" dirty="0"/>
              <a:t>SEASONWISE CROP PRODUCTION.</a:t>
            </a:r>
            <a:endParaRPr lang="en-IN" dirty="0"/>
          </a:p>
        </p:txBody>
      </p:sp>
      <p:pic>
        <p:nvPicPr>
          <p:cNvPr id="8" name="Content Placeholder 7">
            <a:extLst>
              <a:ext uri="{FF2B5EF4-FFF2-40B4-BE49-F238E27FC236}">
                <a16:creationId xmlns:a16="http://schemas.microsoft.com/office/drawing/2014/main" id="{9EB86F1C-994A-5D9C-F5CD-19E876663237}"/>
              </a:ext>
            </a:extLst>
          </p:cNvPr>
          <p:cNvPicPr>
            <a:picLocks noGrp="1" noChangeAspect="1"/>
          </p:cNvPicPr>
          <p:nvPr>
            <p:ph idx="1"/>
          </p:nvPr>
        </p:nvPicPr>
        <p:blipFill>
          <a:blip r:embed="rId2"/>
          <a:stretch>
            <a:fillRect/>
          </a:stretch>
        </p:blipFill>
        <p:spPr>
          <a:xfrm>
            <a:off x="3090434" y="1713451"/>
            <a:ext cx="6458919" cy="5215249"/>
          </a:xfrm>
        </p:spPr>
      </p:pic>
    </p:spTree>
    <p:extLst>
      <p:ext uri="{BB962C8B-B14F-4D97-AF65-F5344CB8AC3E}">
        <p14:creationId xmlns:p14="http://schemas.microsoft.com/office/powerpoint/2010/main" val="37057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F6F0-14F7-40D1-7D22-EBC9F1766832}"/>
              </a:ext>
            </a:extLst>
          </p:cNvPr>
          <p:cNvSpPr>
            <a:spLocks noGrp="1"/>
          </p:cNvSpPr>
          <p:nvPr>
            <p:ph type="title"/>
          </p:nvPr>
        </p:nvSpPr>
        <p:spPr>
          <a:xfrm>
            <a:off x="810002" y="0"/>
            <a:ext cx="10571998" cy="970450"/>
          </a:xfrm>
        </p:spPr>
        <p:txBody>
          <a:bodyPr/>
          <a:lstStyle/>
          <a:p>
            <a:r>
              <a:rPr lang="en-IN" dirty="0"/>
              <a:t>Production vs Crop.</a:t>
            </a:r>
          </a:p>
        </p:txBody>
      </p:sp>
      <p:pic>
        <p:nvPicPr>
          <p:cNvPr id="8" name="Content Placeholder 7">
            <a:extLst>
              <a:ext uri="{FF2B5EF4-FFF2-40B4-BE49-F238E27FC236}">
                <a16:creationId xmlns:a16="http://schemas.microsoft.com/office/drawing/2014/main" id="{8E4DD50F-5BE4-80A2-530D-EED98CB6DA75}"/>
              </a:ext>
            </a:extLst>
          </p:cNvPr>
          <p:cNvPicPr>
            <a:picLocks noGrp="1" noChangeAspect="1"/>
          </p:cNvPicPr>
          <p:nvPr>
            <p:ph idx="1"/>
          </p:nvPr>
        </p:nvPicPr>
        <p:blipFill>
          <a:blip r:embed="rId2"/>
          <a:stretch>
            <a:fillRect/>
          </a:stretch>
        </p:blipFill>
        <p:spPr>
          <a:xfrm>
            <a:off x="4353246" y="2222500"/>
            <a:ext cx="3485507" cy="3636963"/>
          </a:xfrm>
          <a:prstGeom prst="rect">
            <a:avLst/>
          </a:prstGeom>
        </p:spPr>
      </p:pic>
      <p:pic>
        <p:nvPicPr>
          <p:cNvPr id="10" name="Picture 9">
            <a:extLst>
              <a:ext uri="{FF2B5EF4-FFF2-40B4-BE49-F238E27FC236}">
                <a16:creationId xmlns:a16="http://schemas.microsoft.com/office/drawing/2014/main" id="{24CBC181-D25D-631B-0E85-3CB23FE0AF7E}"/>
              </a:ext>
            </a:extLst>
          </p:cNvPr>
          <p:cNvPicPr>
            <a:picLocks noChangeAspect="1"/>
          </p:cNvPicPr>
          <p:nvPr/>
        </p:nvPicPr>
        <p:blipFill>
          <a:blip r:embed="rId3"/>
          <a:stretch>
            <a:fillRect/>
          </a:stretch>
        </p:blipFill>
        <p:spPr>
          <a:xfrm>
            <a:off x="1524001" y="828675"/>
            <a:ext cx="9857997" cy="60293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24592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6FA6-D8D7-3783-1497-BF4B3F30DCD4}"/>
              </a:ext>
            </a:extLst>
          </p:cNvPr>
          <p:cNvSpPr>
            <a:spLocks noGrp="1"/>
          </p:cNvSpPr>
          <p:nvPr>
            <p:ph type="title"/>
          </p:nvPr>
        </p:nvSpPr>
        <p:spPr/>
        <p:txBody>
          <a:bodyPr/>
          <a:lstStyle/>
          <a:p>
            <a:r>
              <a:rPr lang="en-IN" dirty="0"/>
              <a:t>Production vs Crops-State Wise and District Wise.</a:t>
            </a:r>
          </a:p>
        </p:txBody>
      </p:sp>
      <p:pic>
        <p:nvPicPr>
          <p:cNvPr id="5" name="Content Placeholder 4">
            <a:extLst>
              <a:ext uri="{FF2B5EF4-FFF2-40B4-BE49-F238E27FC236}">
                <a16:creationId xmlns:a16="http://schemas.microsoft.com/office/drawing/2014/main" id="{657FE1A6-8558-0CD4-4544-2F1AEE962F7E}"/>
              </a:ext>
            </a:extLst>
          </p:cNvPr>
          <p:cNvPicPr>
            <a:picLocks noGrp="1" noChangeAspect="1"/>
          </p:cNvPicPr>
          <p:nvPr>
            <p:ph idx="1"/>
          </p:nvPr>
        </p:nvPicPr>
        <p:blipFill>
          <a:blip r:embed="rId2"/>
          <a:stretch>
            <a:fillRect/>
          </a:stretch>
        </p:blipFill>
        <p:spPr>
          <a:xfrm>
            <a:off x="520934" y="2117725"/>
            <a:ext cx="4787431" cy="36369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FB35B1C1-0C5D-A349-6A93-C8937C1DE830}"/>
              </a:ext>
            </a:extLst>
          </p:cNvPr>
          <p:cNvPicPr>
            <a:picLocks noChangeAspect="1"/>
          </p:cNvPicPr>
          <p:nvPr/>
        </p:nvPicPr>
        <p:blipFill>
          <a:blip r:embed="rId3"/>
          <a:stretch>
            <a:fillRect/>
          </a:stretch>
        </p:blipFill>
        <p:spPr>
          <a:xfrm>
            <a:off x="6284434" y="1950611"/>
            <a:ext cx="3718882" cy="2499577"/>
          </a:xfrm>
          <a:prstGeom prst="rect">
            <a:avLst/>
          </a:prstGeom>
        </p:spPr>
      </p:pic>
      <p:pic>
        <p:nvPicPr>
          <p:cNvPr id="9" name="Picture 8">
            <a:extLst>
              <a:ext uri="{FF2B5EF4-FFF2-40B4-BE49-F238E27FC236}">
                <a16:creationId xmlns:a16="http://schemas.microsoft.com/office/drawing/2014/main" id="{2F44DAD7-815F-9C28-B819-74A6DBDCFF94}"/>
              </a:ext>
            </a:extLst>
          </p:cNvPr>
          <p:cNvPicPr>
            <a:picLocks noChangeAspect="1"/>
          </p:cNvPicPr>
          <p:nvPr/>
        </p:nvPicPr>
        <p:blipFill>
          <a:blip r:embed="rId4"/>
          <a:stretch>
            <a:fillRect/>
          </a:stretch>
        </p:blipFill>
        <p:spPr>
          <a:xfrm>
            <a:off x="6501632" y="4795232"/>
            <a:ext cx="3055885" cy="1615580"/>
          </a:xfrm>
          <a:prstGeom prst="rect">
            <a:avLst/>
          </a:prstGeom>
        </p:spPr>
      </p:pic>
    </p:spTree>
    <p:extLst>
      <p:ext uri="{BB962C8B-B14F-4D97-AF65-F5344CB8AC3E}">
        <p14:creationId xmlns:p14="http://schemas.microsoft.com/office/powerpoint/2010/main" val="256077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3F7-1C91-9C7F-9E7B-E59FCD044C28}"/>
              </a:ext>
            </a:extLst>
          </p:cNvPr>
          <p:cNvSpPr>
            <a:spLocks noGrp="1"/>
          </p:cNvSpPr>
          <p:nvPr>
            <p:ph type="title"/>
          </p:nvPr>
        </p:nvSpPr>
        <p:spPr/>
        <p:txBody>
          <a:bodyPr/>
          <a:lstStyle/>
          <a:p>
            <a:r>
              <a:rPr lang="en-US" dirty="0" err="1"/>
              <a:t>Yearwise</a:t>
            </a:r>
            <a:r>
              <a:rPr lang="en-US" dirty="0"/>
              <a:t> Production</a:t>
            </a:r>
            <a:endParaRPr lang="en-IN" dirty="0"/>
          </a:p>
        </p:txBody>
      </p:sp>
      <p:pic>
        <p:nvPicPr>
          <p:cNvPr id="5" name="Content Placeholder 4">
            <a:extLst>
              <a:ext uri="{FF2B5EF4-FFF2-40B4-BE49-F238E27FC236}">
                <a16:creationId xmlns:a16="http://schemas.microsoft.com/office/drawing/2014/main" id="{B30F4B8E-0BA9-3C58-9754-8A670D0E99A3}"/>
              </a:ext>
            </a:extLst>
          </p:cNvPr>
          <p:cNvPicPr>
            <a:picLocks noGrp="1" noChangeAspect="1"/>
          </p:cNvPicPr>
          <p:nvPr>
            <p:ph idx="1"/>
          </p:nvPr>
        </p:nvPicPr>
        <p:blipFill>
          <a:blip r:embed="rId2"/>
          <a:stretch>
            <a:fillRect/>
          </a:stretch>
        </p:blipFill>
        <p:spPr>
          <a:xfrm>
            <a:off x="3763328" y="2222500"/>
            <a:ext cx="4665344" cy="36369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9862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44C8-5364-94EC-32D7-7036FB4EB2B8}"/>
              </a:ext>
            </a:extLst>
          </p:cNvPr>
          <p:cNvSpPr>
            <a:spLocks noGrp="1"/>
          </p:cNvSpPr>
          <p:nvPr>
            <p:ph type="title"/>
          </p:nvPr>
        </p:nvSpPr>
        <p:spPr/>
        <p:txBody>
          <a:bodyPr/>
          <a:lstStyle/>
          <a:p>
            <a:r>
              <a:rPr lang="en-IN" dirty="0" err="1"/>
              <a:t>Statewise</a:t>
            </a:r>
            <a:r>
              <a:rPr lang="en-IN" dirty="0"/>
              <a:t> production</a:t>
            </a:r>
          </a:p>
        </p:txBody>
      </p:sp>
      <p:pic>
        <p:nvPicPr>
          <p:cNvPr id="5" name="Content Placeholder 4">
            <a:extLst>
              <a:ext uri="{FF2B5EF4-FFF2-40B4-BE49-F238E27FC236}">
                <a16:creationId xmlns:a16="http://schemas.microsoft.com/office/drawing/2014/main" id="{4CC507C3-E89B-57EE-7200-AE153948117C}"/>
              </a:ext>
            </a:extLst>
          </p:cNvPr>
          <p:cNvPicPr>
            <a:picLocks noGrp="1" noChangeAspect="1"/>
          </p:cNvPicPr>
          <p:nvPr>
            <p:ph idx="1"/>
          </p:nvPr>
        </p:nvPicPr>
        <p:blipFill>
          <a:blip r:embed="rId2"/>
          <a:stretch>
            <a:fillRect/>
          </a:stretch>
        </p:blipFill>
        <p:spPr>
          <a:xfrm>
            <a:off x="2009775" y="1790700"/>
            <a:ext cx="9553575" cy="4953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2626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2A23-BDB3-1F27-A3E9-8B9192B95AD8}"/>
              </a:ext>
            </a:extLst>
          </p:cNvPr>
          <p:cNvSpPr>
            <a:spLocks noGrp="1"/>
          </p:cNvSpPr>
          <p:nvPr>
            <p:ph type="title"/>
          </p:nvPr>
        </p:nvSpPr>
        <p:spPr/>
        <p:txBody>
          <a:bodyPr/>
          <a:lstStyle/>
          <a:p>
            <a:r>
              <a:rPr lang="en-IN" dirty="0"/>
              <a:t>Topmost crop production</a:t>
            </a:r>
          </a:p>
        </p:txBody>
      </p:sp>
      <p:pic>
        <p:nvPicPr>
          <p:cNvPr id="5" name="Content Placeholder 4">
            <a:extLst>
              <a:ext uri="{FF2B5EF4-FFF2-40B4-BE49-F238E27FC236}">
                <a16:creationId xmlns:a16="http://schemas.microsoft.com/office/drawing/2014/main" id="{0EABB0C5-6243-2FEA-AA0C-77FB9EEA6773}"/>
              </a:ext>
            </a:extLst>
          </p:cNvPr>
          <p:cNvPicPr>
            <a:picLocks noGrp="1" noChangeAspect="1"/>
          </p:cNvPicPr>
          <p:nvPr>
            <p:ph idx="1"/>
          </p:nvPr>
        </p:nvPicPr>
        <p:blipFill>
          <a:blip r:embed="rId2"/>
          <a:stretch>
            <a:fillRect/>
          </a:stretch>
        </p:blipFill>
        <p:spPr>
          <a:xfrm>
            <a:off x="398037" y="2104513"/>
            <a:ext cx="4139720" cy="36369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AB92DC39-5670-9A15-22F6-DF41B6B3369C}"/>
              </a:ext>
            </a:extLst>
          </p:cNvPr>
          <p:cNvPicPr>
            <a:picLocks noChangeAspect="1"/>
          </p:cNvPicPr>
          <p:nvPr/>
        </p:nvPicPr>
        <p:blipFill>
          <a:blip r:embed="rId3"/>
          <a:stretch>
            <a:fillRect/>
          </a:stretch>
        </p:blipFill>
        <p:spPr>
          <a:xfrm>
            <a:off x="5411953" y="1417638"/>
            <a:ext cx="6048068" cy="552511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00400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325</TotalTime>
  <Words>312</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CROP PRODUCTION IN INDIA</vt:lpstr>
      <vt:lpstr>STATEMENT</vt:lpstr>
      <vt:lpstr>DATASET DESCRIPTION</vt:lpstr>
      <vt:lpstr>SEASONWISE CROP PRODUCTION.</vt:lpstr>
      <vt:lpstr>Production vs Crop.</vt:lpstr>
      <vt:lpstr>Production vs Crops-State Wise and District Wise.</vt:lpstr>
      <vt:lpstr>Yearwise Production</vt:lpstr>
      <vt:lpstr>Statewise production</vt:lpstr>
      <vt:lpstr>Topmost crop production</vt:lpstr>
      <vt:lpstr>Least Crop Production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IN INDIA</dc:title>
  <dc:creator>Monica Murugesan</dc:creator>
  <cp:lastModifiedBy>Monica Murugesan</cp:lastModifiedBy>
  <cp:revision>2</cp:revision>
  <dcterms:created xsi:type="dcterms:W3CDTF">2024-05-13T08:15:00Z</dcterms:created>
  <dcterms:modified xsi:type="dcterms:W3CDTF">2024-05-13T19:18:32Z</dcterms:modified>
</cp:coreProperties>
</file>