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2B345BC-095C-49B2-8A4C-85D8A9891B76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5"/>
            <p14:sldId id="266"/>
            <p14:sldId id="267"/>
            <p14:sldId id="268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4B58-AA5E-FADB-B780-1B40EB43E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1681D-F027-7ED2-4827-466CFC3A0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8FA55-0C9C-B5BE-BD33-DF051435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0001-9309-4423-A7A3-0A72D6A44BC7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2A8D5-D3FB-A020-1092-3DF3E193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FFDB-E13A-60F4-FD08-673A9D1B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BD19-C98E-49B4-AE56-E2442863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65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2EF2-A1DE-CF00-B07A-6DBCE8FB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AD708-AA97-A1A0-4912-A346D910E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5D83-0903-1137-3B3C-ACD99EFB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0001-9309-4423-A7A3-0A72D6A44BC7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AA791-D580-32E1-ED25-FC98B7AA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81C71-A099-796C-B1C9-A3C0980E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BD19-C98E-49B4-AE56-E2442863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08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22C61-C671-DBC9-5ECA-6DC31CF74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23AA2-6792-05BB-B9C1-9EEFE74DF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6667D-187D-C7A3-F13F-E86AB684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0001-9309-4423-A7A3-0A72D6A44BC7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54E93-09EE-4FD4-2175-6880970F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98BA6-2BEE-F744-EAC4-6C6693E9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BD19-C98E-49B4-AE56-E2442863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77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C78F-C5DA-D42A-8C42-FF488D50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B49A-D69F-30F4-46B4-ACCCD9348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F4093-3D45-BFAF-29DA-A00F45FC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0001-9309-4423-A7A3-0A72D6A44BC7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506E-72C2-6AB1-2FCE-C600E05C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5B77-433D-3E06-FBC4-66E87D43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BD19-C98E-49B4-AE56-E2442863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7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0F36-C3E0-0C5F-B9B3-005BB16A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9510E-319F-528E-63B4-4CB451D99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2F51D-4771-D6AE-CEE6-A3B39C0B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0001-9309-4423-A7A3-0A72D6A44BC7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6779A-D0C8-A7DF-A0D7-EF6056A3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FDC66-0EDE-1729-EDC0-9587B41F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BD19-C98E-49B4-AE56-E2442863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38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9622-5FE7-E638-EED0-6CFEDABA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1C45-35F7-9D46-B42F-B9FCAAFA3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15436-8AD2-20A2-C544-ADA421215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969B1-99A9-125E-CFD5-C957E52F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0001-9309-4423-A7A3-0A72D6A44BC7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2F3E5-0D89-804F-3095-2FE9783B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F6940-CCCC-2351-8092-C66A3398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BD19-C98E-49B4-AE56-E2442863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2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4FDA-8D1E-216E-33C4-9B8CEE3D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13C89-050B-5007-7F9A-6F58F0B11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874C9-84C1-EB4F-9289-A5C648AF5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0A97A-FABC-31CB-8BC1-6FF5F6996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48C70-5A42-D3D0-6814-57BF8B850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3AE1F-97DE-66AD-E77F-8DE75A9C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0001-9309-4423-A7A3-0A72D6A44BC7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5D263-4DAB-DAFA-517F-31979025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DAD0C-444B-DEB0-287C-4377FF79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BD19-C98E-49B4-AE56-E2442863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92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04F0-4B32-0436-3985-E19AE3EA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2C29-7723-36DA-0934-5FD8EF29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0001-9309-4423-A7A3-0A72D6A44BC7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4FF09-F6C8-D538-719C-493E83CB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330A9-63C5-C53C-2FD7-3C9FB48F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BD19-C98E-49B4-AE56-E2442863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29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F3D58-29BD-B056-1049-D264E0EC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0001-9309-4423-A7A3-0A72D6A44BC7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A3E4F-C31E-D37C-885C-CE187E58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9873E-E2AF-F1BA-3EB7-18025296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BD19-C98E-49B4-AE56-E2442863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4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71FC-5CE3-EF33-7821-850FABA2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025C-3EB7-A8D0-FD3B-4D2BA64C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0AF10-BCD2-4879-4AA3-0D62656AB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33AB9-4CCC-6A98-D041-8B559F68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0001-9309-4423-A7A3-0A72D6A44BC7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71E97-D948-7578-8576-CB868C87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B1320-7A17-360E-652C-98D8A5A4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BD19-C98E-49B4-AE56-E2442863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90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9A1F-FB13-2A1D-73C7-261AA70A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479FD-147C-AEC1-3108-3C975AA17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205D2-8CB9-43A8-7560-DA017BD2B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F288D-2F8B-0C6A-BCD5-2B82CD7C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0001-9309-4423-A7A3-0A72D6A44BC7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FAA47-E6F9-98D3-2A0F-E8F6F9D3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8FA5D-5877-1C83-99F9-31A8FCB4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BD19-C98E-49B4-AE56-E2442863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47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E48D3-8814-7CD7-45C9-EDE03254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2EADB-24C0-A2A1-2C34-1DE046FBC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3F30D-F1FD-C79D-3919-438E2E3D2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60001-9309-4423-A7A3-0A72D6A44BC7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C0AAD-791A-414E-9D3C-43DE3E58C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7FD19-D9BF-2068-E903-965ED505D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ABD19-C98E-49B4-AE56-E2442863C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75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036CF8D-1A93-BA68-AA26-F56E1F41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0048425-82EC-08B3-0FF3-98FDBCCC7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8B455-AFE3-C6C0-B440-B26EC5443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6BEE3A-A993-E4FF-47F9-5F16B4EF4FD0}"/>
              </a:ext>
            </a:extLst>
          </p:cNvPr>
          <p:cNvSpPr txBox="1"/>
          <p:nvPr/>
        </p:nvSpPr>
        <p:spPr>
          <a:xfrm>
            <a:off x="4709650" y="1367522"/>
            <a:ext cx="7089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 DISEASE DIAGNOSTIC ANALYSIS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6836D1-C80A-4450-6A8B-7C0524C5E56E}"/>
              </a:ext>
            </a:extLst>
          </p:cNvPr>
          <p:cNvSpPr txBox="1"/>
          <p:nvPr/>
        </p:nvSpPr>
        <p:spPr>
          <a:xfrm>
            <a:off x="5299587" y="3991897"/>
            <a:ext cx="4916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3300"/>
                </a:solidFill>
              </a:rPr>
              <a:t>DOMAIN: HEALTHCARE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5C2BE9-2D59-B145-A786-06137456B28E}"/>
              </a:ext>
            </a:extLst>
          </p:cNvPr>
          <p:cNvSpPr txBox="1"/>
          <p:nvPr/>
        </p:nvSpPr>
        <p:spPr>
          <a:xfrm>
            <a:off x="6567948" y="5043948"/>
            <a:ext cx="329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NAME: MONICA MURUGESAN</a:t>
            </a:r>
          </a:p>
          <a:p>
            <a:r>
              <a:rPr lang="en-IN" dirty="0"/>
              <a:t>ID:UMIP0622</a:t>
            </a:r>
          </a:p>
        </p:txBody>
      </p:sp>
    </p:spTree>
    <p:extLst>
      <p:ext uri="{BB962C8B-B14F-4D97-AF65-F5344CB8AC3E}">
        <p14:creationId xmlns:p14="http://schemas.microsoft.com/office/powerpoint/2010/main" val="331633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6866-9B72-79DC-D084-0ABB9768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 DEVELOPMENT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6B8490-C153-B633-C1EE-6BD57AE25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9255" y="1250362"/>
            <a:ext cx="10581734" cy="172260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C0744E-7C8A-6E88-BD43-0A9353F75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55" y="3093178"/>
            <a:ext cx="7460027" cy="297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8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6866-9B72-79DC-D084-0ABB9768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 DEVELOPMENT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4A5D00-B04A-7C66-8E55-B01E154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38A0A3-8F0D-FA6B-8928-65D6E7EB2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09" y="1973453"/>
            <a:ext cx="8385011" cy="420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8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6866-9B72-79DC-D084-0ABB9768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DASHBOARD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648859-9918-656D-EE1B-309A4DACF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" y="1409244"/>
            <a:ext cx="11825033" cy="4850153"/>
          </a:xfrm>
        </p:spPr>
      </p:pic>
    </p:spTree>
    <p:extLst>
      <p:ext uri="{BB962C8B-B14F-4D97-AF65-F5344CB8AC3E}">
        <p14:creationId xmlns:p14="http://schemas.microsoft.com/office/powerpoint/2010/main" val="259331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6866-9B72-79DC-D084-0ABB9768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CONCLUSION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4A5D00-B04A-7C66-8E55-B01E154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Male are double times likely to face heart problems than female </a:t>
            </a:r>
          </a:p>
          <a:p>
            <a:pPr lvl="1"/>
            <a:r>
              <a:rPr lang="en-US" dirty="0"/>
              <a:t>57-60+ range of age people are likely to face heart problems</a:t>
            </a:r>
          </a:p>
          <a:p>
            <a:pPr lvl="1"/>
            <a:r>
              <a:rPr lang="en-US" dirty="0"/>
              <a:t>57.5% of population are likely to have heart problems</a:t>
            </a:r>
          </a:p>
          <a:p>
            <a:r>
              <a:rPr lang="en-US" sz="2400" dirty="0" err="1"/>
              <a:t>Cholestrol</a:t>
            </a:r>
            <a:r>
              <a:rPr lang="en-US" sz="2400" dirty="0"/>
              <a:t> level of overall population is within borderline between 200-300.</a:t>
            </a:r>
          </a:p>
          <a:p>
            <a:r>
              <a:rPr lang="en-US" sz="2400" dirty="0"/>
              <a:t>Maximum blood pressure is 150 and minimum is less than 100.</a:t>
            </a:r>
          </a:p>
          <a:p>
            <a:r>
              <a:rPr lang="en-US" sz="2400" dirty="0"/>
              <a:t>54% percent of total population are prone to risk of heart diseases remaining 45% of them have less risk of heart disease.</a:t>
            </a:r>
          </a:p>
          <a:p>
            <a:r>
              <a:rPr lang="en-US" sz="2400" dirty="0"/>
              <a:t>About 50% of the patients have hypertrophy. Only a few of the patients have ST-T wave abnormality. The rest of them have normal result</a:t>
            </a:r>
            <a:endParaRPr lang="en-US" sz="36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9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61E5-E836-EA76-858F-1822BE4E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8D9B-4515-1B06-73E9-4A144A20B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Health is real wealth in the pandemic time we all realized the brute effects of covid-19 on all irrespective of any status. You are required to analyze this health and medical data for better future preparation.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52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C52E-C969-7A66-3E3D-17EA4F16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94F1-6C9D-954F-EA92-36C4B155F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ETL: Extract- Transform and Load </a:t>
            </a:r>
            <a:r>
              <a:rPr lang="en-US" dirty="0"/>
              <a:t>data from dataset.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Compare attributes </a:t>
            </a:r>
            <a:r>
              <a:rPr lang="en-US" dirty="0"/>
              <a:t>of the data set to extract necessary information.</a:t>
            </a:r>
          </a:p>
          <a:p>
            <a:r>
              <a:rPr lang="en-US" dirty="0"/>
              <a:t>Use various visualization and features and </a:t>
            </a:r>
            <a:r>
              <a:rPr lang="en-US" dirty="0">
                <a:solidFill>
                  <a:srgbClr val="002060"/>
                </a:solidFill>
              </a:rPr>
              <a:t>make the best dashboard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Find key metrics and factors </a:t>
            </a:r>
            <a:r>
              <a:rPr lang="en-US" dirty="0"/>
              <a:t>and show the meaningful relationships between attributes.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 a research </a:t>
            </a:r>
            <a:r>
              <a:rPr lang="en-US" dirty="0"/>
              <a:t>from the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90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1C44-3423-24A6-9EA6-28ECAFEE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788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85B897-08B1-5BD8-F0CE-342CB3FB2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984982"/>
              </p:ext>
            </p:extLst>
          </p:nvPr>
        </p:nvGraphicFramePr>
        <p:xfrm>
          <a:off x="970176" y="807530"/>
          <a:ext cx="9851794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163">
                  <a:extLst>
                    <a:ext uri="{9D8B030D-6E8A-4147-A177-3AD203B41FA5}">
                      <a16:colId xmlns:a16="http://schemas.microsoft.com/office/drawing/2014/main" val="2678655380"/>
                    </a:ext>
                  </a:extLst>
                </a:gridCol>
                <a:gridCol w="922900">
                  <a:extLst>
                    <a:ext uri="{9D8B030D-6E8A-4147-A177-3AD203B41FA5}">
                      <a16:colId xmlns:a16="http://schemas.microsoft.com/office/drawing/2014/main" val="401009019"/>
                    </a:ext>
                  </a:extLst>
                </a:gridCol>
                <a:gridCol w="7232731">
                  <a:extLst>
                    <a:ext uri="{9D8B030D-6E8A-4147-A177-3AD203B41FA5}">
                      <a16:colId xmlns:a16="http://schemas.microsoft.com/office/drawing/2014/main" val="1874117583"/>
                    </a:ext>
                  </a:extLst>
                </a:gridCol>
              </a:tblGrid>
              <a:tr h="436471">
                <a:tc>
                  <a:txBody>
                    <a:bodyPr/>
                    <a:lstStyle/>
                    <a:p>
                      <a:r>
                        <a:rPr lang="en-IN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92578"/>
                  </a:ext>
                </a:extLst>
              </a:tr>
              <a:tr h="345699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29-77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27878"/>
                  </a:ext>
                </a:extLst>
              </a:tr>
              <a:tr h="345699">
                <a:tc>
                  <a:txBody>
                    <a:bodyPr/>
                    <a:lstStyle/>
                    <a:p>
                      <a:r>
                        <a:rPr lang="en-IN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0:Female and 1:Male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72449"/>
                  </a:ext>
                </a:extLst>
              </a:tr>
              <a:tr h="436471">
                <a:tc>
                  <a:txBody>
                    <a:bodyPr/>
                    <a:lstStyle/>
                    <a:p>
                      <a:r>
                        <a:rPr lang="en-IN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= typical angina; 2 = atypical angina; 3 = non-anginal pain; 0 = asymptomatic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8812"/>
                  </a:ext>
                </a:extLst>
              </a:tr>
              <a:tr h="345699">
                <a:tc>
                  <a:txBody>
                    <a:bodyPr/>
                    <a:lstStyle/>
                    <a:p>
                      <a:r>
                        <a:rPr lang="en-IN" dirty="0" err="1"/>
                        <a:t>trestbps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94-200 mm in Hg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799873"/>
                  </a:ext>
                </a:extLst>
              </a:tr>
              <a:tr h="345699">
                <a:tc>
                  <a:txBody>
                    <a:bodyPr/>
                    <a:lstStyle/>
                    <a:p>
                      <a:r>
                        <a:rPr lang="en-IN" dirty="0" err="1"/>
                        <a:t>chol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126-564 in mg/dl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39675"/>
                  </a:ext>
                </a:extLst>
              </a:tr>
              <a:tr h="345699">
                <a:tc>
                  <a:txBody>
                    <a:bodyPr/>
                    <a:lstStyle/>
                    <a:p>
                      <a:r>
                        <a:rPr lang="en-IN" dirty="0" err="1"/>
                        <a:t>fbs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0: False ,1:True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24031"/>
                  </a:ext>
                </a:extLst>
              </a:tr>
              <a:tr h="345699">
                <a:tc>
                  <a:txBody>
                    <a:bodyPr/>
                    <a:lstStyle/>
                    <a:p>
                      <a:r>
                        <a:rPr lang="en-IN" dirty="0"/>
                        <a:t>restecg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= normal; 1 = hypertrophy; 2 = having ST-T wave abnormality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991419"/>
                  </a:ext>
                </a:extLst>
              </a:tr>
              <a:tr h="345699">
                <a:tc>
                  <a:txBody>
                    <a:bodyPr/>
                    <a:lstStyle/>
                    <a:p>
                      <a:r>
                        <a:rPr lang="en-IN" dirty="0" err="1"/>
                        <a:t>thalach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71-202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89305"/>
                  </a:ext>
                </a:extLst>
              </a:tr>
              <a:tr h="345699">
                <a:tc>
                  <a:txBody>
                    <a:bodyPr/>
                    <a:lstStyle/>
                    <a:p>
                      <a:r>
                        <a:rPr lang="en-IN" dirty="0" err="1"/>
                        <a:t>exang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= no; 1 =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67570"/>
                  </a:ext>
                </a:extLst>
              </a:tr>
              <a:tr h="345699">
                <a:tc>
                  <a:txBody>
                    <a:bodyPr/>
                    <a:lstStyle/>
                    <a:p>
                      <a:r>
                        <a:rPr lang="en-IN" dirty="0" err="1"/>
                        <a:t>oldpeak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to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4814"/>
                  </a:ext>
                </a:extLst>
              </a:tr>
              <a:tr h="345699">
                <a:tc>
                  <a:txBody>
                    <a:bodyPr/>
                    <a:lstStyle/>
                    <a:p>
                      <a:r>
                        <a:rPr lang="en-IN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to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59009"/>
                  </a:ext>
                </a:extLst>
              </a:tr>
              <a:tr h="345699">
                <a:tc>
                  <a:txBody>
                    <a:bodyPr/>
                    <a:lstStyle/>
                    <a:p>
                      <a:r>
                        <a:rPr lang="en-IN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= </a:t>
                      </a:r>
                      <a:r>
                        <a:rPr lang="en-US" dirty="0" err="1"/>
                        <a:t>downsloping</a:t>
                      </a:r>
                      <a:r>
                        <a:rPr lang="en-US" dirty="0"/>
                        <a:t>; 1 = flat; 2 = upsloping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615363"/>
                  </a:ext>
                </a:extLst>
              </a:tr>
              <a:tr h="345699">
                <a:tc>
                  <a:txBody>
                    <a:bodyPr/>
                    <a:lstStyle/>
                    <a:p>
                      <a:r>
                        <a:rPr lang="en-IN" dirty="0" err="1"/>
                        <a:t>thal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= fixed defect; 2 = reversable defect; 3 =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80074"/>
                  </a:ext>
                </a:extLst>
              </a:tr>
              <a:tr h="345699">
                <a:tc>
                  <a:txBody>
                    <a:bodyPr/>
                    <a:lstStyle/>
                    <a:p>
                      <a:r>
                        <a:rPr lang="en-IN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0: less chance 1: more chance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49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34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6866-9B72-79DC-D084-0ABB9768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AND GENDERWISE RISK OF HEARTDISEASE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684DF-AA5A-7EC6-5D5D-97AA58D80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1" y="1690688"/>
            <a:ext cx="4079680" cy="3846555"/>
          </a:xfrm>
          <a:blipFill>
            <a:blip r:embed="rId4"/>
            <a:tile tx="0" ty="0" sx="100000" sy="100000" flip="none" algn="tl"/>
          </a:blip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4CCC45-1364-0DE6-CAF7-9307C6179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237" y="1962785"/>
            <a:ext cx="3115326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2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6866-9B72-79DC-D084-0ABB9768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I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AGEWISE  AND  CHOLESTROL LEVEL DISTRIBUTION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7C32F1-2C36-CBFE-C4D4-72D2B081D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78" y="2055216"/>
            <a:ext cx="4850793" cy="3149206"/>
          </a:xfrm>
          <a:blipFill>
            <a:blip r:embed="rId4"/>
            <a:tile tx="0" ty="0" sx="100000" sy="100000" flip="none" algn="tl"/>
          </a:blipFill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E7D4C615-EEB8-1B18-FF2F-60C477272D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28" y="1864739"/>
            <a:ext cx="4850793" cy="3530159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31636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6866-9B72-79DC-D084-0ABB9768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 AND ECG DISTRIBUTION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C978FDA-7069-8AA1-EAFA-2346A6DF0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78" y="1826639"/>
            <a:ext cx="4850793" cy="3530159"/>
          </a:xfrm>
          <a:blipFill>
            <a:blip r:embed="rId4"/>
            <a:tile tx="0" ty="0" sx="100000" sy="100000" flip="none" algn="tl"/>
          </a:blip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89634A-754D-A300-9AB1-AE6C2BF3B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40" y="1663920"/>
            <a:ext cx="4939682" cy="3530159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88654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6866-9B72-79DC-D084-0ABB9768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CHOLESTROL LEVEL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293E64-E7FA-77F8-2E42-E4873AD66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03" y="2236214"/>
            <a:ext cx="4850793" cy="3530159"/>
          </a:xfrm>
          <a:blipFill>
            <a:blip r:embed="rId4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10389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6866-9B72-79DC-D084-0ABB9768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DATASET SPLIT-TRAIN AND TEST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CCC5DF-0E7C-5DAF-862C-4D42595C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15899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is split in 75:25 ratio 75% for train and 25% for test </a:t>
            </a:r>
          </a:p>
          <a:p>
            <a:pPr marL="0" indent="0">
              <a:buNone/>
            </a:pPr>
            <a:r>
              <a:rPr lang="en-US" dirty="0" err="1"/>
              <a:t>X_train</a:t>
            </a:r>
            <a:r>
              <a:rPr lang="en-US" dirty="0"/>
              <a:t>: (226,13) and </a:t>
            </a:r>
            <a:r>
              <a:rPr lang="en-US" dirty="0" err="1"/>
              <a:t>Y_train</a:t>
            </a:r>
            <a:r>
              <a:rPr lang="en-US" dirty="0"/>
              <a:t> : (226,)</a:t>
            </a:r>
          </a:p>
          <a:p>
            <a:pPr marL="0" indent="0">
              <a:buNone/>
            </a:pPr>
            <a:r>
              <a:rPr lang="en-IN" dirty="0" err="1"/>
              <a:t>X_test</a:t>
            </a:r>
            <a:r>
              <a:rPr lang="en-IN" dirty="0"/>
              <a:t>:  (76,13) and </a:t>
            </a:r>
            <a:r>
              <a:rPr lang="en-IN" dirty="0" err="1"/>
              <a:t>Y_test</a:t>
            </a:r>
            <a:r>
              <a:rPr lang="en-IN" dirty="0"/>
              <a:t>:  (76,)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D4F875-D7FD-47BA-9C94-71F086EBC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93" y="3096312"/>
            <a:ext cx="9193491" cy="15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9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431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 PROBLEM STATEMENT</vt:lpstr>
      <vt:lpstr>STEPS</vt:lpstr>
      <vt:lpstr>DATASET DETAILS</vt:lpstr>
      <vt:lpstr>OVERALL AND GENDERWISE RISK OF HEARTDISEASE</vt:lpstr>
      <vt:lpstr>     AGEWISE  AND  CHOLESTROL LEVEL DISTRIBUTION</vt:lpstr>
      <vt:lpstr>BP AND ECG DISTRIBUTION</vt:lpstr>
      <vt:lpstr> CHOLESTROL LEVEL</vt:lpstr>
      <vt:lpstr> DATASET SPLIT-TRAIN AND TEST</vt:lpstr>
      <vt:lpstr> MODEL DEVELOPMENT</vt:lpstr>
      <vt:lpstr> MODEL DEVELOPMENT</vt:lpstr>
      <vt:lpstr> DASHBOARD 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Monica Murugesan</dc:creator>
  <cp:lastModifiedBy>Monica Murugesan</cp:lastModifiedBy>
  <cp:revision>5</cp:revision>
  <dcterms:created xsi:type="dcterms:W3CDTF">2024-06-23T15:22:20Z</dcterms:created>
  <dcterms:modified xsi:type="dcterms:W3CDTF">2024-06-24T10:53:53Z</dcterms:modified>
</cp:coreProperties>
</file>