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bold r:id="rId14"/>
      <p:boldItalic r:id="rId15"/>
    </p:embeddedFont>
    <p:embeddedFont>
      <p:font typeface="Open Sans SemiBold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3a43354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213a43354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13a43354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13a43354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3a43354d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13a43354d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68e46b1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68e46b1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eb4dbb8d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eb4dbb8d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13a43354d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13a43354d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13a43354d_0_6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213a43354d_0_6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768728" y="1953970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1335" y="169772"/>
            <a:ext cx="738994" cy="22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0" y="0"/>
            <a:ext cx="305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 showMasterSp="0">
  <p:cSld name="45_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7_Custom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1_Custom Layout">
  <p:cSld name="131_Custom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21"/>
          <p:cNvSpPr/>
          <p:nvPr>
            <p:ph idx="2" type="pic"/>
          </p:nvPr>
        </p:nvSpPr>
        <p:spPr>
          <a:xfrm>
            <a:off x="5336381" y="0"/>
            <a:ext cx="38076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type="title"/>
          </p:nvPr>
        </p:nvSpPr>
        <p:spPr>
          <a:xfrm>
            <a:off x="768728" y="1953970"/>
            <a:ext cx="7610100" cy="1235400"/>
          </a:xfrm>
          <a:prstGeom prst="rect">
            <a:avLst/>
          </a:prstGeom>
          <a:noFill/>
          <a:ln>
            <a:noFill/>
          </a:ln>
          <a:effectLst>
            <a:outerShdw blurRad="762000" rotWithShape="0" algn="t" dir="5400000" dist="381000">
              <a:srgbClr val="000000">
                <a:alpha val="29800"/>
              </a:srgbClr>
            </a:outerShdw>
          </a:effectLst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b="1" i="0" sz="7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5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7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8"/>
          <p:cNvSpPr/>
          <p:nvPr>
            <p:ph idx="2" type="pic"/>
          </p:nvPr>
        </p:nvSpPr>
        <p:spPr>
          <a:xfrm>
            <a:off x="6185389" y="0"/>
            <a:ext cx="29586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9_Custom Layout">
  <p:cSld name="129_Custom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>
            <a:off x="1521618" y="710026"/>
            <a:ext cx="39792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3_Custom Layout">
  <p:cSld name="133_Custom Layou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type="title"/>
          </p:nvPr>
        </p:nvSpPr>
        <p:spPr>
          <a:xfrm>
            <a:off x="3111783" y="1038639"/>
            <a:ext cx="29205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31"/>
          <p:cNvSpPr/>
          <p:nvPr>
            <p:ph idx="2" type="pic"/>
          </p:nvPr>
        </p:nvSpPr>
        <p:spPr>
          <a:xfrm>
            <a:off x="1285874" y="587184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9" name="Google Shape;99;p31"/>
          <p:cNvSpPr/>
          <p:nvPr>
            <p:ph idx="3" type="pic"/>
          </p:nvPr>
        </p:nvSpPr>
        <p:spPr>
          <a:xfrm>
            <a:off x="6336507" y="587183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0" name="Google Shape;100;p31"/>
          <p:cNvSpPr/>
          <p:nvPr>
            <p:ph idx="4" type="pic"/>
          </p:nvPr>
        </p:nvSpPr>
        <p:spPr>
          <a:xfrm>
            <a:off x="1285874" y="2806509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1" name="Google Shape;101;p31"/>
          <p:cNvSpPr/>
          <p:nvPr>
            <p:ph idx="5" type="pic"/>
          </p:nvPr>
        </p:nvSpPr>
        <p:spPr>
          <a:xfrm>
            <a:off x="6336507" y="2806509"/>
            <a:ext cx="15216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6_Custom Layout">
  <p:cSld name="136_Custom Layout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32"/>
          <p:cNvSpPr/>
          <p:nvPr>
            <p:ph idx="2" type="pic"/>
          </p:nvPr>
        </p:nvSpPr>
        <p:spPr>
          <a:xfrm>
            <a:off x="1674018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5" name="Google Shape;105;p32"/>
          <p:cNvSpPr/>
          <p:nvPr>
            <p:ph idx="3" type="pic"/>
          </p:nvPr>
        </p:nvSpPr>
        <p:spPr>
          <a:xfrm>
            <a:off x="5123023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6" name="Google Shape;106;p32"/>
          <p:cNvSpPr/>
          <p:nvPr>
            <p:ph idx="4" type="pic"/>
          </p:nvPr>
        </p:nvSpPr>
        <p:spPr>
          <a:xfrm>
            <a:off x="3398521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7" name="Google Shape;107;p32"/>
          <p:cNvSpPr/>
          <p:nvPr>
            <p:ph idx="5" type="pic"/>
          </p:nvPr>
        </p:nvSpPr>
        <p:spPr>
          <a:xfrm>
            <a:off x="6847526" y="2206021"/>
            <a:ext cx="14055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Custom Layout">
  <p:cSld name="43_Custom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33"/>
          <p:cNvSpPr/>
          <p:nvPr>
            <p:ph idx="2" type="pic"/>
          </p:nvPr>
        </p:nvSpPr>
        <p:spPr>
          <a:xfrm>
            <a:off x="1521618" y="2085432"/>
            <a:ext cx="1512000" cy="15120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1" name="Google Shape;111;p33"/>
          <p:cNvSpPr/>
          <p:nvPr>
            <p:ph idx="3" type="pic"/>
          </p:nvPr>
        </p:nvSpPr>
        <p:spPr>
          <a:xfrm>
            <a:off x="4621599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2" name="Google Shape;112;p33"/>
          <p:cNvSpPr/>
          <p:nvPr>
            <p:ph idx="4" type="pic"/>
          </p:nvPr>
        </p:nvSpPr>
        <p:spPr>
          <a:xfrm>
            <a:off x="6171589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3" name="Google Shape;113;p33"/>
          <p:cNvSpPr/>
          <p:nvPr>
            <p:ph idx="5" type="pic"/>
          </p:nvPr>
        </p:nvSpPr>
        <p:spPr>
          <a:xfrm>
            <a:off x="7721580" y="2085432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4" name="Google Shape;114;p33"/>
          <p:cNvSpPr/>
          <p:nvPr>
            <p:ph idx="6" type="pic"/>
          </p:nvPr>
        </p:nvSpPr>
        <p:spPr>
          <a:xfrm>
            <a:off x="1521618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5" name="Google Shape;115;p33"/>
          <p:cNvSpPr/>
          <p:nvPr>
            <p:ph idx="7" type="pic"/>
          </p:nvPr>
        </p:nvSpPr>
        <p:spPr>
          <a:xfrm>
            <a:off x="307160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6" name="Google Shape;116;p33"/>
          <p:cNvSpPr/>
          <p:nvPr>
            <p:ph idx="8" type="pic"/>
          </p:nvPr>
        </p:nvSpPr>
        <p:spPr>
          <a:xfrm>
            <a:off x="462159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7" name="Google Shape;117;p33"/>
          <p:cNvSpPr/>
          <p:nvPr>
            <p:ph idx="9" type="pic"/>
          </p:nvPr>
        </p:nvSpPr>
        <p:spPr>
          <a:xfrm>
            <a:off x="6171589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8" name="Google Shape;118;p33"/>
          <p:cNvSpPr/>
          <p:nvPr>
            <p:ph idx="13" type="pic"/>
          </p:nvPr>
        </p:nvSpPr>
        <p:spPr>
          <a:xfrm>
            <a:off x="7721580" y="3631500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19" name="Google Shape;119;p33"/>
          <p:cNvSpPr/>
          <p:nvPr>
            <p:ph idx="14" type="pic"/>
          </p:nvPr>
        </p:nvSpPr>
        <p:spPr>
          <a:xfrm>
            <a:off x="3071609" y="2085432"/>
            <a:ext cx="1512000" cy="151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>
  <p:cSld name="44_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4"/>
          <p:cNvSpPr txBox="1"/>
          <p:nvPr>
            <p:ph type="title"/>
          </p:nvPr>
        </p:nvSpPr>
        <p:spPr>
          <a:xfrm>
            <a:off x="1521618" y="710026"/>
            <a:ext cx="2324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34"/>
          <p:cNvSpPr/>
          <p:nvPr>
            <p:ph idx="2" type="pic"/>
          </p:nvPr>
        </p:nvSpPr>
        <p:spPr>
          <a:xfrm>
            <a:off x="4035688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3" name="Google Shape;123;p34"/>
          <p:cNvSpPr/>
          <p:nvPr>
            <p:ph idx="3" type="pic"/>
          </p:nvPr>
        </p:nvSpPr>
        <p:spPr>
          <a:xfrm>
            <a:off x="5673602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4" name="Google Shape;124;p34"/>
          <p:cNvSpPr/>
          <p:nvPr>
            <p:ph idx="4" type="pic"/>
          </p:nvPr>
        </p:nvSpPr>
        <p:spPr>
          <a:xfrm>
            <a:off x="7311515" y="542453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5" name="Google Shape;125;p34"/>
          <p:cNvSpPr/>
          <p:nvPr>
            <p:ph idx="5" type="pic"/>
          </p:nvPr>
        </p:nvSpPr>
        <p:spPr>
          <a:xfrm>
            <a:off x="2397775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6" name="Google Shape;126;p34"/>
          <p:cNvSpPr/>
          <p:nvPr>
            <p:ph idx="6" type="pic"/>
          </p:nvPr>
        </p:nvSpPr>
        <p:spPr>
          <a:xfrm>
            <a:off x="4035688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7" name="Google Shape;127;p34"/>
          <p:cNvSpPr/>
          <p:nvPr>
            <p:ph idx="7" type="pic"/>
          </p:nvPr>
        </p:nvSpPr>
        <p:spPr>
          <a:xfrm>
            <a:off x="5673602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8" name="Google Shape;128;p34"/>
          <p:cNvSpPr/>
          <p:nvPr>
            <p:ph idx="8" type="pic"/>
          </p:nvPr>
        </p:nvSpPr>
        <p:spPr>
          <a:xfrm>
            <a:off x="7311515" y="2903278"/>
            <a:ext cx="1512000" cy="15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5"/>
          <p:cNvSpPr txBox="1"/>
          <p:nvPr>
            <p:ph type="title"/>
          </p:nvPr>
        </p:nvSpPr>
        <p:spPr>
          <a:xfrm>
            <a:off x="1521619" y="710026"/>
            <a:ext cx="3042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35"/>
          <p:cNvSpPr/>
          <p:nvPr>
            <p:ph idx="2" type="pic"/>
          </p:nvPr>
        </p:nvSpPr>
        <p:spPr>
          <a:xfrm>
            <a:off x="4564381" y="426720"/>
            <a:ext cx="4579800" cy="300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2" name="Google Shape;132;p35"/>
          <p:cNvSpPr/>
          <p:nvPr>
            <p:ph idx="3" type="pic"/>
          </p:nvPr>
        </p:nvSpPr>
        <p:spPr>
          <a:xfrm>
            <a:off x="2293620" y="3429000"/>
            <a:ext cx="3802200" cy="1714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6"/>
          <p:cNvSpPr txBox="1"/>
          <p:nvPr>
            <p:ph type="title"/>
          </p:nvPr>
        </p:nvSpPr>
        <p:spPr>
          <a:xfrm>
            <a:off x="1521619" y="710026"/>
            <a:ext cx="3042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36"/>
          <p:cNvSpPr/>
          <p:nvPr>
            <p:ph idx="2" type="pic"/>
          </p:nvPr>
        </p:nvSpPr>
        <p:spPr>
          <a:xfrm>
            <a:off x="1266776" y="2137947"/>
            <a:ext cx="3802200" cy="3002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62000" rotWithShape="0" algn="t" dir="5400000" dist="254000">
              <a:srgbClr val="000000">
                <a:alpha val="298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>
            <p:ph type="title"/>
          </p:nvPr>
        </p:nvSpPr>
        <p:spPr>
          <a:xfrm>
            <a:off x="1521618" y="409057"/>
            <a:ext cx="7334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37"/>
          <p:cNvSpPr/>
          <p:nvPr>
            <p:ph idx="2" type="pic"/>
          </p:nvPr>
        </p:nvSpPr>
        <p:spPr>
          <a:xfrm>
            <a:off x="1600957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9" name="Google Shape;139;p37"/>
          <p:cNvSpPr/>
          <p:nvPr>
            <p:ph idx="3" type="pic"/>
          </p:nvPr>
        </p:nvSpPr>
        <p:spPr>
          <a:xfrm>
            <a:off x="4078818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0" name="Google Shape;140;p37"/>
          <p:cNvSpPr/>
          <p:nvPr>
            <p:ph idx="4" type="pic"/>
          </p:nvPr>
        </p:nvSpPr>
        <p:spPr>
          <a:xfrm>
            <a:off x="6556679" y="1280711"/>
            <a:ext cx="2299500" cy="1987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/>
          <p:nvPr>
            <p:ph type="title"/>
          </p:nvPr>
        </p:nvSpPr>
        <p:spPr>
          <a:xfrm>
            <a:off x="1521618" y="710026"/>
            <a:ext cx="30003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38"/>
          <p:cNvSpPr/>
          <p:nvPr>
            <p:ph idx="2" type="pic"/>
          </p:nvPr>
        </p:nvSpPr>
        <p:spPr>
          <a:xfrm>
            <a:off x="5334001" y="885194"/>
            <a:ext cx="2793300" cy="33732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Slide">
  <p:cSld name="40_Title Slide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/>
          <p:nvPr>
            <p:ph type="title"/>
          </p:nvPr>
        </p:nvSpPr>
        <p:spPr>
          <a:xfrm>
            <a:off x="1343025" y="782144"/>
            <a:ext cx="64581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846">
          <p15:clr>
            <a:srgbClr val="FBAE40"/>
          </p15:clr>
        </p15:guide>
        <p15:guide id="4" pos="4914">
          <p15:clr>
            <a:srgbClr val="FBAE40"/>
          </p15:clr>
        </p15:guide>
        <p15:guide id="5" orient="horz" pos="360">
          <p15:clr>
            <a:srgbClr val="FBAE40"/>
          </p15:clr>
        </p15:guide>
        <p15:guide id="6" orient="horz" pos="288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 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/>
          <p:nvPr>
            <p:ph type="title"/>
          </p:nvPr>
        </p:nvSpPr>
        <p:spPr>
          <a:xfrm>
            <a:off x="1130884" y="710026"/>
            <a:ext cx="6150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1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41"/>
          <p:cNvSpPr/>
          <p:nvPr>
            <p:ph idx="2" type="pic"/>
          </p:nvPr>
        </p:nvSpPr>
        <p:spPr>
          <a:xfrm>
            <a:off x="6093617" y="0"/>
            <a:ext cx="30504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42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gradFill>
            <a:gsLst>
              <a:gs pos="0">
                <a:srgbClr val="222222">
                  <a:alpha val="40000"/>
                </a:srgbClr>
              </a:gs>
              <a:gs pos="99000">
                <a:srgbClr val="222222">
                  <a:alpha val="20000"/>
                </a:srgbClr>
              </a:gs>
              <a:gs pos="100000">
                <a:srgbClr val="222222">
                  <a:alpha val="2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40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b="1" i="0" sz="27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1521618" y="1885950"/>
            <a:ext cx="6864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" name="Google Shape;54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0" y="4782171"/>
            <a:ext cx="753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" sz="6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6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1335" y="169772"/>
            <a:ext cx="738994" cy="2226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964">
          <p15:clr>
            <a:srgbClr val="F26B43"/>
          </p15:clr>
        </p15:guide>
        <p15:guide id="5" pos="481">
          <p15:clr>
            <a:srgbClr val="F26B43"/>
          </p15:clr>
        </p15:guide>
        <p15:guide id="6" pos="5279">
          <p15:clr>
            <a:srgbClr val="F26B43"/>
          </p15:clr>
        </p15:guide>
        <p15:guide id="7" pos="175">
          <p15:clr>
            <a:srgbClr val="F26B43"/>
          </p15:clr>
        </p15:guide>
        <p15:guide id="8" pos="5760">
          <p15:clr>
            <a:srgbClr val="F26B43"/>
          </p15:clr>
        </p15:guide>
        <p15:guide id="9" orient="horz" pos="89">
          <p15:clr>
            <a:srgbClr val="F26B43"/>
          </p15:clr>
        </p15:guide>
        <p15:guide id="10" orient="horz" pos="3240">
          <p15:clr>
            <a:srgbClr val="F26B43"/>
          </p15:clr>
        </p15:guide>
        <p15:guide id="11" pos="958">
          <p15:clr>
            <a:srgbClr val="F26B43"/>
          </p15:clr>
        </p15:guide>
        <p15:guide id="12" orient="horz" pos="532">
          <p15:clr>
            <a:srgbClr val="F26B43"/>
          </p15:clr>
        </p15:guide>
        <p15:guide id="13" pos="14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apusta-qa-ro.p.goit.global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3"/>
          <p:cNvSpPr txBox="1"/>
          <p:nvPr/>
        </p:nvSpPr>
        <p:spPr>
          <a:xfrm>
            <a:off x="1003800" y="236350"/>
            <a:ext cx="71364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800">
                <a:latin typeface="Montserrat"/>
                <a:ea typeface="Montserrat"/>
                <a:cs typeface="Montserrat"/>
                <a:sym typeface="Montserrat"/>
              </a:rPr>
              <a:t>8gile Bug Busters</a:t>
            </a:r>
            <a:endParaRPr b="1" sz="4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43"/>
          <p:cNvSpPr txBox="1"/>
          <p:nvPr/>
        </p:nvSpPr>
        <p:spPr>
          <a:xfrm>
            <a:off x="2725525" y="2216425"/>
            <a:ext cx="45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43"/>
          <p:cNvSpPr txBox="1"/>
          <p:nvPr/>
        </p:nvSpPr>
        <p:spPr>
          <a:xfrm>
            <a:off x="644575" y="1117050"/>
            <a:ext cx="18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1" name="Google Shape;1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175" y="1517250"/>
            <a:ext cx="3391476" cy="268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4" title="Участник коман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00" y="696304"/>
            <a:ext cx="1313701" cy="107368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4"/>
          <p:cNvSpPr txBox="1"/>
          <p:nvPr/>
        </p:nvSpPr>
        <p:spPr>
          <a:xfrm>
            <a:off x="761100" y="1769989"/>
            <a:ext cx="1313700" cy="47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latin typeface="Open Sans"/>
                <a:ea typeface="Open Sans"/>
                <a:cs typeface="Open Sans"/>
                <a:sym typeface="Open Sans"/>
              </a:rPr>
              <a:t>Gabriel Savoaia</a:t>
            </a:r>
            <a:endParaRPr b="1" sz="9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latin typeface="Open Sans"/>
                <a:ea typeface="Open Sans"/>
                <a:cs typeface="Open Sans"/>
                <a:sym typeface="Open Sans"/>
              </a:rPr>
              <a:t>Team Leader</a:t>
            </a:r>
            <a:endParaRPr sz="95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" name="Google Shape;168;p44" title="Участник коман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325" y="696292"/>
            <a:ext cx="1313701" cy="106401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4"/>
          <p:cNvSpPr txBox="1"/>
          <p:nvPr/>
        </p:nvSpPr>
        <p:spPr>
          <a:xfrm>
            <a:off x="2234313" y="1789096"/>
            <a:ext cx="1313700" cy="6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latin typeface="Open Sans"/>
                <a:ea typeface="Open Sans"/>
                <a:cs typeface="Open Sans"/>
                <a:sym typeface="Open Sans"/>
              </a:rPr>
              <a:t>Eremia Carmen Irina</a:t>
            </a:r>
            <a:endParaRPr b="1" sz="9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latin typeface="Open Sans"/>
                <a:ea typeface="Open Sans"/>
                <a:cs typeface="Open Sans"/>
                <a:sym typeface="Open Sans"/>
              </a:rPr>
              <a:t>Scrum Master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44" title="Участник коман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000" y="696295"/>
            <a:ext cx="1313701" cy="10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4"/>
          <p:cNvSpPr txBox="1"/>
          <p:nvPr/>
        </p:nvSpPr>
        <p:spPr>
          <a:xfrm>
            <a:off x="3783438" y="1789096"/>
            <a:ext cx="1313700" cy="47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latin typeface="Open Sans"/>
                <a:ea typeface="Open Sans"/>
                <a:cs typeface="Open Sans"/>
                <a:sym typeface="Open Sans"/>
              </a:rPr>
              <a:t>Balan Octavia</a:t>
            </a:r>
            <a:endParaRPr b="1" sz="9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latin typeface="Open Sans"/>
                <a:ea typeface="Open Sans"/>
                <a:cs typeface="Open Sans"/>
                <a:sym typeface="Open Sans"/>
              </a:rPr>
              <a:t>Team member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44" title="Участник коман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824" y="684313"/>
            <a:ext cx="1313701" cy="10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4"/>
          <p:cNvSpPr txBox="1"/>
          <p:nvPr/>
        </p:nvSpPr>
        <p:spPr>
          <a:xfrm>
            <a:off x="6864825" y="1769994"/>
            <a:ext cx="1313700" cy="47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latin typeface="Open Sans"/>
                <a:ea typeface="Open Sans"/>
                <a:cs typeface="Open Sans"/>
                <a:sym typeface="Open Sans"/>
              </a:rPr>
              <a:t>Codrut Popescu</a:t>
            </a:r>
            <a:endParaRPr b="1" sz="9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latin typeface="Open Sans"/>
                <a:ea typeface="Open Sans"/>
                <a:cs typeface="Open Sans"/>
                <a:sym typeface="Open Sans"/>
              </a:rPr>
              <a:t>Team member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44" title="Участник коман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912" y="696295"/>
            <a:ext cx="1313701" cy="10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4"/>
          <p:cNvSpPr txBox="1"/>
          <p:nvPr/>
        </p:nvSpPr>
        <p:spPr>
          <a:xfrm>
            <a:off x="5319913" y="1789099"/>
            <a:ext cx="1313700" cy="47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latin typeface="Open Sans"/>
                <a:ea typeface="Open Sans"/>
                <a:cs typeface="Open Sans"/>
                <a:sym typeface="Open Sans"/>
              </a:rPr>
              <a:t>Bogdan Nita</a:t>
            </a:r>
            <a:endParaRPr b="1" sz="9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latin typeface="Open Sans"/>
                <a:ea typeface="Open Sans"/>
                <a:cs typeface="Open Sans"/>
                <a:sym typeface="Open Sans"/>
              </a:rPr>
              <a:t>Team member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44" title="Участник коман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25" y="2716725"/>
            <a:ext cx="1313701" cy="116741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4"/>
          <p:cNvSpPr txBox="1"/>
          <p:nvPr/>
        </p:nvSpPr>
        <p:spPr>
          <a:xfrm>
            <a:off x="682525" y="3884138"/>
            <a:ext cx="1313700" cy="6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latin typeface="Open Sans"/>
                <a:ea typeface="Open Sans"/>
                <a:cs typeface="Open Sans"/>
                <a:sym typeface="Open Sans"/>
              </a:rPr>
              <a:t>Florin Razvan Todoran</a:t>
            </a:r>
            <a:endParaRPr b="1" sz="9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latin typeface="Open Sans"/>
                <a:ea typeface="Open Sans"/>
                <a:cs typeface="Open Sans"/>
                <a:sym typeface="Open Sans"/>
              </a:rPr>
              <a:t>Team member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" name="Google Shape;178;p44" title="Участник коман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950" y="2716713"/>
            <a:ext cx="1313701" cy="11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4"/>
          <p:cNvSpPr txBox="1"/>
          <p:nvPr/>
        </p:nvSpPr>
        <p:spPr>
          <a:xfrm>
            <a:off x="2231938" y="3904913"/>
            <a:ext cx="1313700" cy="47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latin typeface="Open Sans"/>
                <a:ea typeface="Open Sans"/>
                <a:cs typeface="Open Sans"/>
                <a:sym typeface="Open Sans"/>
              </a:rPr>
              <a:t>Ionut Nistor</a:t>
            </a:r>
            <a:endParaRPr b="1" sz="9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latin typeface="Open Sans"/>
                <a:ea typeface="Open Sans"/>
                <a:cs typeface="Open Sans"/>
                <a:sym typeface="Open Sans"/>
              </a:rPr>
              <a:t>Team member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4" title="Участник команды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625" y="2716715"/>
            <a:ext cx="1313701" cy="1182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4"/>
          <p:cNvSpPr txBox="1"/>
          <p:nvPr/>
        </p:nvSpPr>
        <p:spPr>
          <a:xfrm>
            <a:off x="3781063" y="3904913"/>
            <a:ext cx="1313700" cy="47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950">
                <a:latin typeface="Open Sans"/>
                <a:ea typeface="Open Sans"/>
                <a:cs typeface="Open Sans"/>
                <a:sym typeface="Open Sans"/>
              </a:rPr>
              <a:t>Monica Neagu</a:t>
            </a:r>
            <a:endParaRPr b="1" sz="95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950">
                <a:latin typeface="Open Sans"/>
                <a:ea typeface="Open Sans"/>
                <a:cs typeface="Open Sans"/>
                <a:sym typeface="Open Sans"/>
              </a:rPr>
              <a:t>Team member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44"/>
          <p:cNvSpPr txBox="1"/>
          <p:nvPr/>
        </p:nvSpPr>
        <p:spPr>
          <a:xfrm>
            <a:off x="2176650" y="95250"/>
            <a:ext cx="48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latin typeface="Montserrat"/>
                <a:ea typeface="Montserrat"/>
                <a:cs typeface="Montserrat"/>
                <a:sym typeface="Montserrat"/>
              </a:rPr>
              <a:t>Jucătorii echipei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5"/>
          <p:cNvSpPr txBox="1"/>
          <p:nvPr/>
        </p:nvSpPr>
        <p:spPr>
          <a:xfrm>
            <a:off x="1744850" y="831850"/>
            <a:ext cx="560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pen Sans"/>
                <a:ea typeface="Open Sans"/>
                <a:cs typeface="Open Sans"/>
                <a:sym typeface="Open Sans"/>
              </a:rPr>
              <a:t>Câteva cuvinte despre aplicația cu care a lucrat echipa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45"/>
          <p:cNvSpPr txBox="1"/>
          <p:nvPr/>
        </p:nvSpPr>
        <p:spPr>
          <a:xfrm>
            <a:off x="1825925" y="1861975"/>
            <a:ext cx="571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Aceasta este aplicatia: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https://kapusta-qa-ro.p.goit.global/</a:t>
            </a:r>
            <a:r>
              <a:rPr lang="ru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Aplicatia nu este pregatita pentru a fi data in productie pentru utilizatori. Nu este nici user friendly.</a:t>
            </a:r>
            <a:endParaRPr sz="1100"/>
          </a:p>
        </p:txBody>
      </p:sp>
      <p:pic>
        <p:nvPicPr>
          <p:cNvPr id="189" name="Google Shape;18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600" y="3420425"/>
            <a:ext cx="3818102" cy="15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6"/>
          <p:cNvSpPr txBox="1"/>
          <p:nvPr/>
        </p:nvSpPr>
        <p:spPr>
          <a:xfrm>
            <a:off x="1744850" y="831850"/>
            <a:ext cx="560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Open Sans"/>
                <a:ea typeface="Open Sans"/>
                <a:cs typeface="Open Sans"/>
                <a:sym typeface="Open Sans"/>
              </a:rPr>
              <a:t>Prezentați una dintre cele mai critice erori conform echipei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46"/>
          <p:cNvSpPr txBox="1"/>
          <p:nvPr/>
        </p:nvSpPr>
        <p:spPr>
          <a:xfrm>
            <a:off x="1810425" y="1697375"/>
            <a:ext cx="6522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Char char="●"/>
            </a:pPr>
            <a:r>
              <a:rPr lang="ru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Utilizatorul poate cheltuii mai multe decat </a:t>
            </a:r>
            <a:r>
              <a:rPr lang="ru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deține</a:t>
            </a:r>
            <a:r>
              <a:rPr lang="ru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în</a:t>
            </a:r>
            <a:r>
              <a:rPr lang="ru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cont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950" y="3043525"/>
            <a:ext cx="3221467" cy="18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6"/>
          <p:cNvSpPr txBox="1"/>
          <p:nvPr/>
        </p:nvSpPr>
        <p:spPr>
          <a:xfrm>
            <a:off x="6331650" y="2665323"/>
            <a:ext cx="2962800" cy="2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cases: 58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Bug reports:25</a:t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7"/>
          <p:cNvSpPr txBox="1"/>
          <p:nvPr/>
        </p:nvSpPr>
        <p:spPr>
          <a:xfrm>
            <a:off x="1744850" y="831850"/>
            <a:ext cx="560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47"/>
          <p:cNvSpPr txBox="1"/>
          <p:nvPr/>
        </p:nvSpPr>
        <p:spPr>
          <a:xfrm>
            <a:off x="1810425" y="1697375"/>
            <a:ext cx="652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47"/>
          <p:cNvSpPr txBox="1"/>
          <p:nvPr/>
        </p:nvSpPr>
        <p:spPr>
          <a:xfrm>
            <a:off x="5909900" y="3574723"/>
            <a:ext cx="29628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cases: 58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Bug reports:25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passed: 43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Test failed: 15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" name="Google Shape;2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100" y="551400"/>
            <a:ext cx="7011548" cy="30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8"/>
          <p:cNvSpPr txBox="1"/>
          <p:nvPr/>
        </p:nvSpPr>
        <p:spPr>
          <a:xfrm>
            <a:off x="1624850" y="290075"/>
            <a:ext cx="628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latin typeface="Open Sans"/>
                <a:ea typeface="Open Sans"/>
                <a:cs typeface="Open Sans"/>
                <a:sym typeface="Open Sans"/>
              </a:rPr>
              <a:t>Tehnologiile utilizate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48"/>
          <p:cNvSpPr txBox="1"/>
          <p:nvPr/>
        </p:nvSpPr>
        <p:spPr>
          <a:xfrm>
            <a:off x="318075" y="967850"/>
            <a:ext cx="2078400" cy="19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latin typeface="Open Sans"/>
                <a:ea typeface="Open Sans"/>
                <a:cs typeface="Open Sans"/>
                <a:sym typeface="Open Sans"/>
              </a:rPr>
              <a:t>Static testing</a:t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Reviews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Walkthroughs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Peer reviews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Static analysis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48"/>
          <p:cNvSpPr txBox="1"/>
          <p:nvPr/>
        </p:nvSpPr>
        <p:spPr>
          <a:xfrm>
            <a:off x="2604425" y="1068125"/>
            <a:ext cx="22440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latin typeface="Open Sans"/>
                <a:ea typeface="Open Sans"/>
                <a:cs typeface="Open Sans"/>
                <a:sym typeface="Open Sans"/>
              </a:rPr>
              <a:t>Test levels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Integration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Acceptance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48"/>
          <p:cNvSpPr txBox="1"/>
          <p:nvPr/>
        </p:nvSpPr>
        <p:spPr>
          <a:xfrm>
            <a:off x="5668825" y="527450"/>
            <a:ext cx="3000000" cy="20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latin typeface="Open Sans"/>
                <a:ea typeface="Open Sans"/>
                <a:cs typeface="Open Sans"/>
                <a:sym typeface="Open Sans"/>
              </a:rPr>
              <a:t>Black box testing techniques</a:t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State transition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0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Error guessing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4" name="Google Shape;214;p48"/>
          <p:cNvSpPr txBox="1"/>
          <p:nvPr/>
        </p:nvSpPr>
        <p:spPr>
          <a:xfrm>
            <a:off x="2839325" y="2571750"/>
            <a:ext cx="4295400" cy="1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 u="sng">
                <a:latin typeface="Open Sans"/>
                <a:ea typeface="Open Sans"/>
                <a:cs typeface="Open Sans"/>
                <a:sym typeface="Open Sans"/>
              </a:rPr>
              <a:t>Non-functional</a:t>
            </a:r>
            <a:endParaRPr b="1" sz="2000" u="sng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Usability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Performance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Reliability testing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9"/>
          <p:cNvSpPr/>
          <p:nvPr/>
        </p:nvSpPr>
        <p:spPr>
          <a:xfrm>
            <a:off x="2634500" y="1728975"/>
            <a:ext cx="3875100" cy="1685700"/>
          </a:xfrm>
          <a:prstGeom prst="rect">
            <a:avLst/>
          </a:prstGeom>
          <a:solidFill>
            <a:srgbClr val="FF6B08"/>
          </a:solidFill>
          <a:ln>
            <a:noFill/>
          </a:ln>
          <a:effectLst>
            <a:outerShdw blurRad="762000" rotWithShape="0" algn="t" dir="5400000" dist="254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3600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49"/>
          <p:cNvSpPr txBox="1"/>
          <p:nvPr/>
        </p:nvSpPr>
        <p:spPr>
          <a:xfrm>
            <a:off x="2513100" y="1803300"/>
            <a:ext cx="41178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Vă mulțumim pentru atenție!</a:t>
            </a:r>
            <a:endParaRPr b="1" sz="3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>
    <mc:Choice Requires="p14">
      <p:transition spd="slow" p14:dur="16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oodoo Powerpoint Template">
  <a:themeElements>
    <a:clrScheme name="Другая 5">
      <a:dk1>
        <a:srgbClr val="222222"/>
      </a:dk1>
      <a:lt1>
        <a:srgbClr val="F0F0F0"/>
      </a:lt1>
      <a:dk2>
        <a:srgbClr val="FEFFFF"/>
      </a:dk2>
      <a:lt2>
        <a:srgbClr val="FEFFFF"/>
      </a:lt2>
      <a:accent1>
        <a:srgbClr val="FF6B08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5352F5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