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0" r:id="rId4"/>
    <p:sldId id="263" r:id="rId5"/>
    <p:sldId id="262" r:id="rId6"/>
    <p:sldId id="267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0BBE-12FE-4840-B9CF-87B847F0875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227E-D64F-421A-9F77-9DE053D9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Alyssa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Alyssa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Krishna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Jennifer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Jennifer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Jennifer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227E-D64F-421A-9F77-9DE053D99F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4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6309-90B7-A486-ED71-15505DF85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B393F-007B-5148-288E-A2391CB7C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0189-616C-3771-5A38-6370CC00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9543-B400-18B0-86E1-AF93BF36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8CD6-24D0-65AC-AE7E-C94220EA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D900-E706-B4F8-26DA-99278FE3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BAFB-815E-02B5-29CE-523FC52B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AE1F-58D3-D783-FDCF-A5D9CE5E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4342-E1E4-963A-7E75-2018DD10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D201-0512-2D4D-80E0-866ECDCB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9166C-475F-5CA4-F5DC-F87C2D8A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C97F-C943-B80B-81D0-43BA6DA5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7363-F906-0555-855A-B8E485BF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3354-030E-95C0-2AA0-695D1446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05E3-6CB5-46DB-E852-6D51789C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8CFD-67DD-B7DE-9D2B-806F3301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BD0C-6DA6-16EF-8B9C-88ECCC65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03C8-E471-4520-0DA0-906964D2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2686-D6CB-D977-94F1-3631850D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B32E-335B-93C0-9511-3ADEA216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0236-2418-9728-45AD-E18DE0EA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200C9-4DDF-11BE-92B3-48EC0D4A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8A00-D88A-861D-9A64-E2DB0A09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B929-69BF-1367-D27F-7B7B9D6E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1B6-0C03-EDE0-80B3-6A768992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928F-1679-2E5B-575C-6C4C674A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46C3-CA9A-C4D0-97A3-044FC60F3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5A954-2A70-D8F1-E70D-054455B17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3668B-F97A-0876-AAE8-B37FA857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8799F-6C44-92D0-9AEF-0A502BEE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AE644-82C3-F6EC-65D7-5D508376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E711-94AD-DC87-80A7-4861F6B4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2D60-0D32-0761-46E4-8189032F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67C2F-0FF4-1AE5-EAC3-F6F5BD801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06DE4-5551-414E-AD4A-6DE2F57A9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8F47B-4EA9-963C-7F8F-77E84C182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57F1D-B459-9997-AD50-75121BE8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3443F-2FF2-38B5-73F8-4161E490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2477-EAE7-E096-73DC-70183772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A1C5-61D1-FE03-7E03-5580CD3D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D0C84-DEE8-D8F5-731D-621132D3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13CF5-3919-76D4-83C3-52AA9E65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2D493-EEF3-BDF4-BBD9-C6652093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9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38C46-248C-EED3-DF0E-8A576873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09BE9-3070-2AEB-E4F5-6BC98A6E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73E6B-9ECE-F2EA-9A10-33F63D90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F415-0CB2-3885-6F04-E22E4EE2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3969-65F1-3101-9AF2-E7CEFB6F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CC378-0442-5361-D617-15DF0357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49F98-AD81-FC55-00FA-D911BF83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3D5C9-F35B-A3D5-2394-58A5A63D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94F71-897D-91B6-CAFF-DEA66898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9441-EDB2-B0CF-843C-FC69593F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8E3F2-F672-A1D1-239E-1A364CCD5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C86EF-5F30-9F91-B7B4-13EC6844B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882C-DD66-46B1-6A76-D7365B0C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2A268-B123-8FDF-B899-82B7FA38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691D1-B31F-F808-098E-02B8407E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8C91A-ABDD-7CD2-BC09-2FED3644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3BB0-B32B-A0BA-0DA3-627233A1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0DCF-2311-2D58-A6DB-02AA9BB09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6C37D-9C6F-4E51-B0F5-E55454C8ED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F4E3-DAAD-F81B-2FC2-4A1FF0CED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54CB-8345-EB0A-C6E7-F3A699986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7779A-C62F-4DCE-A5F3-255D39E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lose-up of a cell&#10;&#10;Description automatically generated">
            <a:extLst>
              <a:ext uri="{FF2B5EF4-FFF2-40B4-BE49-F238E27FC236}">
                <a16:creationId xmlns:a16="http://schemas.microsoft.com/office/drawing/2014/main" id="{4B8700FA-EFD4-BD5A-E20D-4F95EBD8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26458"/>
          <a:stretch/>
        </p:blipFill>
        <p:spPr>
          <a:xfrm>
            <a:off x="3674385" y="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1DFF8-9126-A7FB-6BEE-859780A5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44" y="177716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Colon Cancer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201A344-562D-6063-3CAE-EC96BD8E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72" y="3428995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</a:rPr>
              <a:t>Colorectal Cancer 2005-2022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A37B5-51DE-9AF4-2949-AF4C45002447}"/>
              </a:ext>
            </a:extLst>
          </p:cNvPr>
          <p:cNvSpPr txBox="1"/>
          <p:nvPr/>
        </p:nvSpPr>
        <p:spPr>
          <a:xfrm>
            <a:off x="550299" y="4200983"/>
            <a:ext cx="38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February 13, 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2DCF6-03E1-E816-5E34-9F851C03B6B3}"/>
              </a:ext>
            </a:extLst>
          </p:cNvPr>
          <p:cNvSpPr txBox="1"/>
          <p:nvPr/>
        </p:nvSpPr>
        <p:spPr>
          <a:xfrm>
            <a:off x="26648" y="5154896"/>
            <a:ext cx="4775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Alyssa Berridge, Jennifer Corral, Monica Girgis, </a:t>
            </a:r>
            <a:r>
              <a:rPr lang="en-US" dirty="0" err="1">
                <a:solidFill>
                  <a:schemeClr val="bg1"/>
                </a:solidFill>
              </a:rPr>
              <a:t>Haby</a:t>
            </a:r>
            <a:r>
              <a:rPr lang="en-US" dirty="0">
                <a:solidFill>
                  <a:schemeClr val="bg1"/>
                </a:solidFill>
              </a:rPr>
              <a:t> Sarr, and Krishna </a:t>
            </a:r>
            <a:r>
              <a:rPr lang="en-US" dirty="0" err="1">
                <a:solidFill>
                  <a:schemeClr val="bg1"/>
                </a:solidFill>
              </a:rPr>
              <a:t>Sigdel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0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4642E-BDE5-ECDA-D673-7B4C03322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4D3D971-9E69-3209-9D99-CD2DC99C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5" y="3887600"/>
            <a:ext cx="4422380" cy="1368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71299F-0B28-8552-2C3B-819E2C01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56" y="158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FINDINGS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9991-B16D-AC29-FBD9-C2C36A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691" y="1842053"/>
            <a:ext cx="5298574" cy="4027630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B6EE5-61A3-93EF-BD28-37491922B0E0}"/>
              </a:ext>
            </a:extLst>
          </p:cNvPr>
          <p:cNvSpPr/>
          <p:nvPr/>
        </p:nvSpPr>
        <p:spPr>
          <a:xfrm>
            <a:off x="273772" y="208067"/>
            <a:ext cx="11657232" cy="6433653"/>
          </a:xfrm>
          <a:prstGeom prst="rect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990F86-BC56-E291-095E-60BDB12367AF}"/>
              </a:ext>
            </a:extLst>
          </p:cNvPr>
          <p:cNvCxnSpPr>
            <a:cxnSpLocks/>
          </p:cNvCxnSpPr>
          <p:nvPr/>
        </p:nvCxnSpPr>
        <p:spPr>
          <a:xfrm>
            <a:off x="5886107" y="1626208"/>
            <a:ext cx="0" cy="4801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DE574C-E853-5E03-00F7-078924208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35" y="1721484"/>
            <a:ext cx="5191163" cy="962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D406E4-17E8-DB01-7E43-C3E91FA36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447" y="4757191"/>
            <a:ext cx="4180454" cy="9980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B12A32-1798-2BD9-5448-45431BADF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35" y="2786713"/>
            <a:ext cx="5038762" cy="6381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E4FF05-FAB3-DFD2-B49E-EE7DC9C10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0835" y="3065595"/>
            <a:ext cx="3429025" cy="106680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46A7E28-99EE-A9F5-89C0-D79F752F6F3B}"/>
              </a:ext>
            </a:extLst>
          </p:cNvPr>
          <p:cNvSpPr txBox="1">
            <a:spLocks/>
          </p:cNvSpPr>
          <p:nvPr/>
        </p:nvSpPr>
        <p:spPr>
          <a:xfrm>
            <a:off x="6146442" y="1680963"/>
            <a:ext cx="5456023" cy="474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Recap</a:t>
            </a:r>
          </a:p>
          <a:p>
            <a:r>
              <a:rPr lang="en-US" sz="2000" b="1" dirty="0"/>
              <a:t>Hypothesis: 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Colon Cancer (excluding rectum) diagnosis rates have increased in the US over the years despite the continual advancement of modern medicine.</a:t>
            </a:r>
          </a:p>
          <a:p>
            <a:r>
              <a:rPr lang="en-US" sz="2000" dirty="0">
                <a:solidFill>
                  <a:srgbClr val="1F2328"/>
                </a:solidFill>
                <a:latin typeface="-apple-system"/>
              </a:rPr>
              <a:t>We believed that cancer diagnosis where on the rise in Millennials and Gen Z given current news and trends</a:t>
            </a:r>
          </a:p>
          <a:p>
            <a:r>
              <a:rPr lang="en-US" sz="2000" dirty="0"/>
              <a:t>Factors that we thought  increased cancer risks in Millennials and Gen Z include- processed food, lack of fiber, food trends such as Carnivore Diet &amp; Tofu Diet, increased energy drinks, diet soda drinks and food ingredients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Findings</a:t>
            </a:r>
          </a:p>
          <a:p>
            <a:r>
              <a:rPr lang="en-US" sz="2000" dirty="0">
                <a:solidFill>
                  <a:srgbClr val="1F2328"/>
                </a:solidFill>
                <a:latin typeface="-apple-system"/>
              </a:rPr>
              <a:t>Due to the spike of colon cancer from 2021 -2022 our hypothesis is true, colon cancer is on the rise.</a:t>
            </a:r>
          </a:p>
          <a:p>
            <a:r>
              <a:rPr lang="en-US" sz="2000" dirty="0">
                <a:solidFill>
                  <a:srgbClr val="1F2328"/>
                </a:solidFill>
                <a:latin typeface="-apple-system"/>
              </a:rPr>
              <a:t>Regardless of the downward trend, that spike from 2021 has alarmed many generations such as Gen Z and Millennials which is why we see the media advocating for Colon </a:t>
            </a:r>
            <a:r>
              <a:rPr lang="en-US" sz="2000">
                <a:solidFill>
                  <a:srgbClr val="1F2328"/>
                </a:solidFill>
                <a:latin typeface="-apple-system"/>
              </a:rPr>
              <a:t>Cancer awareness 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C467BD-DCC4-A244-2E54-5C59D1AB39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735" y="5383608"/>
            <a:ext cx="1777534" cy="10586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68BBBD-ED49-FB55-0B02-2E90F7B5E6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0253" y="2079203"/>
            <a:ext cx="1104908" cy="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BB1EE5-9B96-67F2-3294-76EB168A919C}"/>
              </a:ext>
            </a:extLst>
          </p:cNvPr>
          <p:cNvSpPr/>
          <p:nvPr/>
        </p:nvSpPr>
        <p:spPr>
          <a:xfrm>
            <a:off x="66390" y="0"/>
            <a:ext cx="577800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95632-8EFB-C19E-A3A4-6D7D4C68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90" y="173340"/>
            <a:ext cx="7570266" cy="118741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Arial Black" panose="020B0A04020102020204" pitchFamily="34" charset="0"/>
              </a:rPr>
              <a:t>Goals and Objectives</a:t>
            </a:r>
          </a:p>
        </p:txBody>
      </p:sp>
      <p:pic>
        <p:nvPicPr>
          <p:cNvPr id="6" name="Content Placeholder 5" descr="Badge 1 with solid fill">
            <a:extLst>
              <a:ext uri="{FF2B5EF4-FFF2-40B4-BE49-F238E27FC236}">
                <a16:creationId xmlns:a16="http://schemas.microsoft.com/office/drawing/2014/main" id="{88A5215B-EBF7-78DC-66D8-11CCE9C01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607" y="1721273"/>
            <a:ext cx="551542" cy="551542"/>
          </a:xfrm>
        </p:spPr>
      </p:pic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30462774-A83C-9807-F0AD-0086FB1C6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7477" y="3345609"/>
            <a:ext cx="551542" cy="551542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5BEF37ED-3C2B-CB2D-4714-41B9E455A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7477" y="4969945"/>
            <a:ext cx="551542" cy="551542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7E808451-86A6-A6D9-74D3-9BEEEB8297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215" y="817851"/>
            <a:ext cx="5406590" cy="54065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DAB9C3-12C3-53A8-D5C1-BB927ABE1B5B}"/>
              </a:ext>
            </a:extLst>
          </p:cNvPr>
          <p:cNvSpPr txBox="1"/>
          <p:nvPr/>
        </p:nvSpPr>
        <p:spPr>
          <a:xfrm>
            <a:off x="6939019" y="1611764"/>
            <a:ext cx="503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Review Hypothesis</a:t>
            </a:r>
          </a:p>
          <a:p>
            <a:r>
              <a:rPr lang="en-US" dirty="0"/>
              <a:t>Discuss our initial assumptions about colon cancer and what we aim to explore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7F3D0D-9448-32CB-A4B2-74E3A0EFB3B1}"/>
              </a:ext>
            </a:extLst>
          </p:cNvPr>
          <p:cNvSpPr txBox="1"/>
          <p:nvPr/>
        </p:nvSpPr>
        <p:spPr>
          <a:xfrm>
            <a:off x="6939019" y="3186045"/>
            <a:ext cx="503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Analyze Key Data Trends</a:t>
            </a:r>
          </a:p>
          <a:p>
            <a:r>
              <a:rPr lang="en-US" dirty="0"/>
              <a:t>Examine datasets such as: colon cancer rates by year, age, race and sex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BEE8D7-E331-BA13-4099-0B904E3436C0}"/>
              </a:ext>
            </a:extLst>
          </p:cNvPr>
          <p:cNvSpPr txBox="1"/>
          <p:nvPr/>
        </p:nvSpPr>
        <p:spPr>
          <a:xfrm>
            <a:off x="6986673" y="4784051"/>
            <a:ext cx="503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Evaluate Findings &amp; Insights</a:t>
            </a:r>
          </a:p>
          <a:p>
            <a:r>
              <a:rPr lang="en-US" dirty="0"/>
              <a:t>Review the results to understand patterns and potential factors that influenced our findings</a:t>
            </a:r>
          </a:p>
        </p:txBody>
      </p:sp>
    </p:spTree>
    <p:extLst>
      <p:ext uri="{BB962C8B-B14F-4D97-AF65-F5344CB8AC3E}">
        <p14:creationId xmlns:p14="http://schemas.microsoft.com/office/powerpoint/2010/main" val="315082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1EEE-AB07-376A-752A-03C7F926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56" y="158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COLON CANCER IN THE UNITED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9CC3-695A-B255-EAA5-2EAD44A8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691" y="1842053"/>
            <a:ext cx="5298574" cy="40276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Hypothesis: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Colon cancer (excluding rectum) diagnosis rates have increased in the US over the years despite the continual advancement of modern medicine.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Goal: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F2328"/>
                </a:solidFill>
                <a:latin typeface="-apple-system"/>
              </a:rPr>
              <a:t>Our goal is to analyze colon cancer data in the United States to identify diagnosis trends over the last 5-10 years; focusing on </a:t>
            </a:r>
            <a:r>
              <a:rPr lang="en-US" sz="2000" b="1" i="1" dirty="0">
                <a:solidFill>
                  <a:srgbClr val="1F2328"/>
                </a:solidFill>
                <a:latin typeface="-apple-system"/>
              </a:rPr>
              <a:t>who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 is affected by age, group, and gender.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3A9C5-0499-E170-5BCE-36EA5C31FF5C}"/>
              </a:ext>
            </a:extLst>
          </p:cNvPr>
          <p:cNvSpPr/>
          <p:nvPr/>
        </p:nvSpPr>
        <p:spPr>
          <a:xfrm>
            <a:off x="273772" y="208067"/>
            <a:ext cx="11657232" cy="6433653"/>
          </a:xfrm>
          <a:prstGeom prst="rect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BAE89-CF92-9FA4-31EA-CE938DD0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" y="1589251"/>
            <a:ext cx="5662001" cy="3835547"/>
          </a:xfrm>
          <a:prstGeom prst="rect">
            <a:avLst/>
          </a:prstGeom>
        </p:spPr>
      </p:pic>
      <p:pic>
        <p:nvPicPr>
          <p:cNvPr id="10" name="Graphic 9" descr="Business Growth with solid fill">
            <a:extLst>
              <a:ext uri="{FF2B5EF4-FFF2-40B4-BE49-F238E27FC236}">
                <a16:creationId xmlns:a16="http://schemas.microsoft.com/office/drawing/2014/main" id="{FE00F174-BF0C-AE13-BE17-8D85FB073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2913" y="2579351"/>
            <a:ext cx="1855346" cy="18553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73633A-B868-E2DD-41FE-407F8773B660}"/>
              </a:ext>
            </a:extLst>
          </p:cNvPr>
          <p:cNvCxnSpPr>
            <a:cxnSpLocks/>
          </p:cNvCxnSpPr>
          <p:nvPr/>
        </p:nvCxnSpPr>
        <p:spPr>
          <a:xfrm>
            <a:off x="6209158" y="1483914"/>
            <a:ext cx="0" cy="4801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9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CAFD1-FBD3-657A-C29D-FB352668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704E09D1-94CE-C7B4-EEA4-5E4B0C2B6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06" y="1275845"/>
            <a:ext cx="6225194" cy="3169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5BD4B-DE0F-0AFB-0667-8314ACE7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01" y="-16388"/>
            <a:ext cx="11531627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Year: What year has the most  cancer cases?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164DC-069D-8EAF-F3F2-DFC7251C9266}"/>
              </a:ext>
            </a:extLst>
          </p:cNvPr>
          <p:cNvSpPr/>
          <p:nvPr/>
        </p:nvSpPr>
        <p:spPr>
          <a:xfrm>
            <a:off x="0" y="1089743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5C4C7-7B15-EC45-603F-E77BE40A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5679"/>
            <a:ext cx="6206671" cy="31033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1B64CF-C3C3-488B-6DCB-62F3E698ADC9}"/>
              </a:ext>
            </a:extLst>
          </p:cNvPr>
          <p:cNvSpPr txBox="1"/>
          <p:nvPr/>
        </p:nvSpPr>
        <p:spPr>
          <a:xfrm>
            <a:off x="6206671" y="4674214"/>
            <a:ext cx="5696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scatter plot graph with a trend line showcases a more granular view of the data.  Highlighting a significant drop of cancer diagnosis from 2005 to 2021 with a spike in 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Spike goes from ~15,600 in 2021 cases to a little over 17,600 in 2022 ( ~2,000 increase)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Lowest diagnosis rate of 16,000 cases was in 2016 with another spike in 2017 to  17,600 cases- 1,600 increase</a:t>
            </a:r>
          </a:p>
        </p:txBody>
      </p:sp>
      <p:pic>
        <p:nvPicPr>
          <p:cNvPr id="18" name="Graphic 17" descr="Monthly calendar with solid fill">
            <a:extLst>
              <a:ext uri="{FF2B5EF4-FFF2-40B4-BE49-F238E27FC236}">
                <a16:creationId xmlns:a16="http://schemas.microsoft.com/office/drawing/2014/main" id="{A36CE716-04CD-CBE9-F842-0BD983EBB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682" y="288231"/>
            <a:ext cx="576320" cy="5763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D30EB0-930A-EF0A-5EE7-8D3DEA697359}"/>
              </a:ext>
            </a:extLst>
          </p:cNvPr>
          <p:cNvSpPr txBox="1"/>
          <p:nvPr/>
        </p:nvSpPr>
        <p:spPr>
          <a:xfrm>
            <a:off x="223060" y="4666408"/>
            <a:ext cx="5541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bar graph shows an overall stable trend, with very mild fluctuations of cancer cases from 2010-2017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notable spike occurs from 2016 to 2017 and again from 2021 to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2008 to 2016 a trend of decreasing diagnosis is seen in the bar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With ~17500 cases in 2008 to a little over 15,000 cases in 2016  (~2,500 decreases)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F58902-DA14-F26D-D204-2EB65FF95784}"/>
              </a:ext>
            </a:extLst>
          </p:cNvPr>
          <p:cNvCxnSpPr/>
          <p:nvPr/>
        </p:nvCxnSpPr>
        <p:spPr>
          <a:xfrm>
            <a:off x="223060" y="4576361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F7ECF6-19DB-35DA-9437-9053760413BC}"/>
              </a:ext>
            </a:extLst>
          </p:cNvPr>
          <p:cNvCxnSpPr/>
          <p:nvPr/>
        </p:nvCxnSpPr>
        <p:spPr>
          <a:xfrm>
            <a:off x="6206671" y="4576361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8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10FB6-B6C5-5928-6DDF-BE6F0EB90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7F11-324A-9801-1F19-E9812E9E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31" y="0"/>
            <a:ext cx="1169621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Age: What age is cancer most prevalent?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14D47-1178-855B-3A74-5B54699D54BA}"/>
              </a:ext>
            </a:extLst>
          </p:cNvPr>
          <p:cNvSpPr/>
          <p:nvPr/>
        </p:nvSpPr>
        <p:spPr>
          <a:xfrm>
            <a:off x="0" y="1078663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30B3A7-0A6E-3103-6F53-AF234B3E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55" y="1588594"/>
            <a:ext cx="5585950" cy="28479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9CA1CD-A259-B459-49B9-7949F4E8E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2" y="1618107"/>
            <a:ext cx="5705517" cy="2847996"/>
          </a:xfrm>
          <a:prstGeom prst="rect">
            <a:avLst/>
          </a:prstGeom>
        </p:spPr>
      </p:pic>
      <p:pic>
        <p:nvPicPr>
          <p:cNvPr id="18" name="Graphic 17" descr="History with solid fill">
            <a:extLst>
              <a:ext uri="{FF2B5EF4-FFF2-40B4-BE49-F238E27FC236}">
                <a16:creationId xmlns:a16="http://schemas.microsoft.com/office/drawing/2014/main" id="{6B7A79C4-CA81-DC7B-9F39-CA01A0394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921" y="316891"/>
            <a:ext cx="616398" cy="6163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7822B4-93F5-F05F-0C66-F3447BFB00DF}"/>
              </a:ext>
            </a:extLst>
          </p:cNvPr>
          <p:cNvSpPr txBox="1"/>
          <p:nvPr/>
        </p:nvSpPr>
        <p:spPr>
          <a:xfrm>
            <a:off x="180530" y="4549676"/>
            <a:ext cx="5786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Focusing on the last 5 years of the data set we can see that the peak age where cancer diagnosis is most prevalent is at the ages of 70-74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in 2018 there is a significant spike for those in the  age bracket of 65-69 years, with a total of 2,400 documented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Overall, each age bracket maintains the same trend with minimal fluctuation in cancer cases over the last 5 years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2450A2-4C47-BDC8-9E63-2270304E1B65}"/>
              </a:ext>
            </a:extLst>
          </p:cNvPr>
          <p:cNvCxnSpPr/>
          <p:nvPr/>
        </p:nvCxnSpPr>
        <p:spPr>
          <a:xfrm>
            <a:off x="140928" y="4543086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89E2B9-5744-0689-1B7B-F5FDC2BD1EB0}"/>
              </a:ext>
            </a:extLst>
          </p:cNvPr>
          <p:cNvCxnSpPr/>
          <p:nvPr/>
        </p:nvCxnSpPr>
        <p:spPr>
          <a:xfrm>
            <a:off x="6267723" y="4543086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A7D904-4805-1DA5-A46C-D575ABC3FB79}"/>
              </a:ext>
            </a:extLst>
          </p:cNvPr>
          <p:cNvSpPr txBox="1"/>
          <p:nvPr/>
        </p:nvSpPr>
        <p:spPr>
          <a:xfrm>
            <a:off x="6349855" y="4543086"/>
            <a:ext cx="578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this graph we can see a constant uphill slope of increased cancer cases with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number of cancer cases rises significantly reaching the highest point around the 65-75 age bracket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 slight decline of cancer cases in the 85+ age group from ~40000 to ~35000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also see that cancer cases begin to rise beginning at the age of 35-39 years of age at ~1000 cases and steadily increasing from there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822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54148-28EF-2985-7295-6F5635056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BFEE-F1A3-A9E3-32F3-1B00B437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31" y="-140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Age: What age is cancer most prevalent?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A5CB9-6D42-BF53-FDC5-D5034D7CC5FF}"/>
              </a:ext>
            </a:extLst>
          </p:cNvPr>
          <p:cNvSpPr/>
          <p:nvPr/>
        </p:nvSpPr>
        <p:spPr>
          <a:xfrm>
            <a:off x="0" y="1122467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BF7442-13F0-6C20-4FF0-4D8026932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01" y="1374722"/>
            <a:ext cx="5280030" cy="5293330"/>
          </a:xfrm>
          <a:prstGeom prst="rect">
            <a:avLst/>
          </a:prstGeom>
        </p:spPr>
      </p:pic>
      <p:pic>
        <p:nvPicPr>
          <p:cNvPr id="3" name="Graphic 2" descr="History with solid fill">
            <a:extLst>
              <a:ext uri="{FF2B5EF4-FFF2-40B4-BE49-F238E27FC236}">
                <a16:creationId xmlns:a16="http://schemas.microsoft.com/office/drawing/2014/main" id="{ABD84476-59E6-E41E-7438-7771ED1AE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901" y="306653"/>
            <a:ext cx="616398" cy="61639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932C61-A5F8-3F82-E8A5-C0D7CAFDE21F}"/>
              </a:ext>
            </a:extLst>
          </p:cNvPr>
          <p:cNvCxnSpPr>
            <a:cxnSpLocks/>
          </p:cNvCxnSpPr>
          <p:nvPr/>
        </p:nvCxnSpPr>
        <p:spPr>
          <a:xfrm>
            <a:off x="5886107" y="1626208"/>
            <a:ext cx="0" cy="4801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90AE0A-490A-93BB-15DB-C8B6AC11F234}"/>
              </a:ext>
            </a:extLst>
          </p:cNvPr>
          <p:cNvSpPr txBox="1"/>
          <p:nvPr/>
        </p:nvSpPr>
        <p:spPr>
          <a:xfrm>
            <a:off x="6509885" y="2384871"/>
            <a:ext cx="50430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Highest prevalence in cancer diagnosis by % are between the  ages 70-79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Age bracket 70-74 &amp; 75-79 both make up a 16.5% of cancer diagnosis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age bracket 65-69 makes up 16.1% of cancer diagnosis, just a .3% difference from the 70-79 age bracket.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Margin is so small that it extends the age range to </a:t>
            </a:r>
            <a:r>
              <a:rPr lang="en-US" sz="1600" b="1" i="1" dirty="0"/>
              <a:t>65-79 having the highest prevalence of cancer diagnosis</a:t>
            </a:r>
          </a:p>
          <a:p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0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F1F0-AD95-E573-5699-7CD7DAB1A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0E5C-6FE6-87E5-F61F-D78FE228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06" y="0"/>
            <a:ext cx="1124520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Race: What race is most affected by cancer?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C5379-0B01-747A-C626-0334BC8C5A58}"/>
              </a:ext>
            </a:extLst>
          </p:cNvPr>
          <p:cNvSpPr/>
          <p:nvPr/>
        </p:nvSpPr>
        <p:spPr>
          <a:xfrm>
            <a:off x="0" y="1116991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5AB7562-EE37-7F31-9B61-C2589DE8A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78" y="1325563"/>
            <a:ext cx="6206434" cy="3103217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39C4AB5-B30C-A0B6-2F17-12D14715F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18"/>
            <a:ext cx="6206434" cy="3103217"/>
          </a:xfrm>
          <a:prstGeom prst="rect">
            <a:avLst/>
          </a:prstGeom>
        </p:spPr>
      </p:pic>
      <p:pic>
        <p:nvPicPr>
          <p:cNvPr id="11" name="Graphic 10" descr="Cycle with people with solid fill">
            <a:extLst>
              <a:ext uri="{FF2B5EF4-FFF2-40B4-BE49-F238E27FC236}">
                <a16:creationId xmlns:a16="http://schemas.microsoft.com/office/drawing/2014/main" id="{E05B57D9-23F6-783D-4895-9EE21C569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215" y="231590"/>
            <a:ext cx="701770" cy="70177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B8A01-BCD4-3ED3-F051-5E9ED7E403A6}"/>
              </a:ext>
            </a:extLst>
          </p:cNvPr>
          <p:cNvCxnSpPr/>
          <p:nvPr/>
        </p:nvCxnSpPr>
        <p:spPr>
          <a:xfrm>
            <a:off x="140928" y="4543086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A3C2C0-4715-00D9-4D63-CB5E177EF724}"/>
              </a:ext>
            </a:extLst>
          </p:cNvPr>
          <p:cNvCxnSpPr/>
          <p:nvPr/>
        </p:nvCxnSpPr>
        <p:spPr>
          <a:xfrm>
            <a:off x="6161706" y="4543086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D8EB5-3D0E-8A7D-0547-3B192D45CF69}"/>
              </a:ext>
            </a:extLst>
          </p:cNvPr>
          <p:cNvSpPr txBox="1"/>
          <p:nvPr/>
        </p:nvSpPr>
        <p:spPr>
          <a:xfrm>
            <a:off x="38328" y="4549676"/>
            <a:ext cx="59284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bar graph significantly highlights that White individuals have the highest number of diagnosed cases consistently across all the years, followed by Black individuals and Other racial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Cancer rates per race are highlighted as such: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White individuals, &gt;8000 cases from 2005-2022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Black individuals, 6500&lt;~7500 cases from 2005-2022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Other races &lt;~1000 cases from 2005-2022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BBED3D-121B-F6A4-C29E-1E55FEC65A14}"/>
              </a:ext>
            </a:extLst>
          </p:cNvPr>
          <p:cNvSpPr txBox="1"/>
          <p:nvPr/>
        </p:nvSpPr>
        <p:spPr>
          <a:xfrm>
            <a:off x="5970848" y="4553295"/>
            <a:ext cx="63319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White and black individuals have a mirroring trend line- both races have a trend drop in 2016 with a slight spike in 2017 and both groups have a drop in 2021 with a spike in 2022.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White individuals' cancer cases do not go below 8,000 cases while Black individual cancer cases do not go above 8,000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Other</a:t>
            </a:r>
            <a:r>
              <a:rPr lang="en-US" sz="1600" dirty="0"/>
              <a:t> racial group trend remains consistently low throughout the years, with &lt;1000 cases over every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Other </a:t>
            </a:r>
            <a:r>
              <a:rPr lang="en-US" sz="1600" dirty="0"/>
              <a:t>has the lowest colorectal cancer diagnosis compared to the other racial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31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5E5DC-C027-7AD8-64FB-7D833EFD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D2E08B33-F8AB-B8DB-BDDE-3BCA64811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51" y="1301009"/>
            <a:ext cx="6382549" cy="312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1FB6A-C6CD-4450-3B5E-0274FAF8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-4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Sex: What sex has an increased risk for cancer?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953D0-3976-5475-6EC6-CA9D0D60B49A}"/>
              </a:ext>
            </a:extLst>
          </p:cNvPr>
          <p:cNvSpPr/>
          <p:nvPr/>
        </p:nvSpPr>
        <p:spPr>
          <a:xfrm>
            <a:off x="0" y="1095090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05C7FEB-E793-6805-3B86-FA9AFB91A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" y="1272263"/>
            <a:ext cx="6096000" cy="3048000"/>
          </a:xfrm>
          <a:prstGeom prst="rect">
            <a:avLst/>
          </a:prstGeom>
        </p:spPr>
      </p:pic>
      <p:pic>
        <p:nvPicPr>
          <p:cNvPr id="11" name="Graphic 10" descr="Gender with solid fill">
            <a:extLst>
              <a:ext uri="{FF2B5EF4-FFF2-40B4-BE49-F238E27FC236}">
                <a16:creationId xmlns:a16="http://schemas.microsoft.com/office/drawing/2014/main" id="{06ECED2B-6FAC-4B82-78EA-9EDA359CB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203" y="252067"/>
            <a:ext cx="696295" cy="6962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28BF40-2314-49B5-8964-6C2CF0D68469}"/>
              </a:ext>
            </a:extLst>
          </p:cNvPr>
          <p:cNvCxnSpPr/>
          <p:nvPr/>
        </p:nvCxnSpPr>
        <p:spPr>
          <a:xfrm>
            <a:off x="147837" y="4541550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874FE1-5276-3CE4-45A9-0EC35ABBF592}"/>
              </a:ext>
            </a:extLst>
          </p:cNvPr>
          <p:cNvCxnSpPr/>
          <p:nvPr/>
        </p:nvCxnSpPr>
        <p:spPr>
          <a:xfrm>
            <a:off x="6223305" y="4541550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CAA3F7-110C-2281-155A-3C12818E3797}"/>
              </a:ext>
            </a:extLst>
          </p:cNvPr>
          <p:cNvSpPr txBox="1"/>
          <p:nvPr/>
        </p:nvSpPr>
        <p:spPr>
          <a:xfrm>
            <a:off x="38328" y="4549676"/>
            <a:ext cx="59284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Cancer cases for men show an overall declining trend line- however multiple notable spikes are recorded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2007-2008 an increase of ~300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2016-2017 an increase of  ~600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2021-2022 an increase of ~1,000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~9,400 cases in 2005 to ~8,600 cases in 2021 there is a difference of ~800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AVG cases per year ~8,414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4D4EC-F309-19A4-540D-90782EAE44B3}"/>
              </a:ext>
            </a:extLst>
          </p:cNvPr>
          <p:cNvSpPr txBox="1"/>
          <p:nvPr/>
        </p:nvSpPr>
        <p:spPr>
          <a:xfrm>
            <a:off x="6223305" y="4549676"/>
            <a:ext cx="6143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Similar to the trend line we see in the men’s data- the cancer cases for women also have an overall declining trend with notable spikes seen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2016-2017 an increase of 1,000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2021-2022 an increase of 1,000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*2017-2019 a decrease of ~1,000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over 9,600 cases in 2005 to ~9,000 cases in 2021 there is a difference of ~600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AVG cases per year ~8,634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340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A6EC1-CF8C-5EA5-D43B-8DE4C638C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9678-233D-D4B2-55AC-6F598B03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37" y="-317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Cancer Rates by Sex: What sex has an increased risk for cancer?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6628A-8BCD-99B8-DA67-2B8C2CE6CD07}"/>
              </a:ext>
            </a:extLst>
          </p:cNvPr>
          <p:cNvSpPr/>
          <p:nvPr/>
        </p:nvSpPr>
        <p:spPr>
          <a:xfrm>
            <a:off x="0" y="1125647"/>
            <a:ext cx="12192000" cy="1259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43783A34-6E3A-A2C6-789C-20FDDA5C4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49" y="1471081"/>
            <a:ext cx="7312009" cy="3656005"/>
          </a:xfrm>
          <a:prstGeom prst="rect">
            <a:avLst/>
          </a:prstGeom>
        </p:spPr>
      </p:pic>
      <p:pic>
        <p:nvPicPr>
          <p:cNvPr id="8" name="Picture 7" descr="A blue circle with text&#10;&#10;Description automatically generated">
            <a:extLst>
              <a:ext uri="{FF2B5EF4-FFF2-40B4-BE49-F238E27FC236}">
                <a16:creationId xmlns:a16="http://schemas.microsoft.com/office/drawing/2014/main" id="{13B6A3B3-0E93-666D-2FD7-97126F4FC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9" y="1378929"/>
            <a:ext cx="4905546" cy="4544844"/>
          </a:xfrm>
          <a:prstGeom prst="rect">
            <a:avLst/>
          </a:prstGeom>
        </p:spPr>
      </p:pic>
      <p:pic>
        <p:nvPicPr>
          <p:cNvPr id="10" name="Graphic 9" descr="Gender with solid fill">
            <a:extLst>
              <a:ext uri="{FF2B5EF4-FFF2-40B4-BE49-F238E27FC236}">
                <a16:creationId xmlns:a16="http://schemas.microsoft.com/office/drawing/2014/main" id="{0AEAF9F0-A5BE-5339-FBA7-A953B2E7B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203" y="252067"/>
            <a:ext cx="696295" cy="6962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514CDA-4D31-369F-B58F-E9A0A33634FE}"/>
              </a:ext>
            </a:extLst>
          </p:cNvPr>
          <p:cNvCxnSpPr/>
          <p:nvPr/>
        </p:nvCxnSpPr>
        <p:spPr>
          <a:xfrm>
            <a:off x="5905663" y="5358927"/>
            <a:ext cx="57437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2135C-7314-B53D-9CF3-5CC0358E2C42}"/>
              </a:ext>
            </a:extLst>
          </p:cNvPr>
          <p:cNvCxnSpPr>
            <a:cxnSpLocks/>
          </p:cNvCxnSpPr>
          <p:nvPr/>
        </p:nvCxnSpPr>
        <p:spPr>
          <a:xfrm>
            <a:off x="196203" y="5356477"/>
            <a:ext cx="5407528" cy="2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C2E74E-A4F3-4D0F-1583-00355D2976E2}"/>
              </a:ext>
            </a:extLst>
          </p:cNvPr>
          <p:cNvSpPr txBox="1"/>
          <p:nvPr/>
        </p:nvSpPr>
        <p:spPr>
          <a:xfrm>
            <a:off x="6012501" y="5462757"/>
            <a:ext cx="5329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Females have a slightly higher risk of cancer with a 2.2% higher chance of being diagnosed with colon cancer, making up 51.1% of cases compared to men that make up 48.9% of cases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97A2E-C2B1-DFA7-2795-397EE389F897}"/>
              </a:ext>
            </a:extLst>
          </p:cNvPr>
          <p:cNvSpPr txBox="1"/>
          <p:nvPr/>
        </p:nvSpPr>
        <p:spPr>
          <a:xfrm>
            <a:off x="273902" y="5477316"/>
            <a:ext cx="5329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Females have a slightly higher risk of cancer with a 2.2% higher chance of being diagnosed with colon cancer, making up 51.1% of cases compared to men that make up 48.9% of cases</a:t>
            </a:r>
          </a:p>
        </p:txBody>
      </p:sp>
    </p:spTree>
    <p:extLst>
      <p:ext uri="{BB962C8B-B14F-4D97-AF65-F5344CB8AC3E}">
        <p14:creationId xmlns:p14="http://schemas.microsoft.com/office/powerpoint/2010/main" val="29971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1119</Words>
  <Application>Microsoft Office PowerPoint</Application>
  <PresentationFormat>Widescreen</PresentationFormat>
  <Paragraphs>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Arial Black</vt:lpstr>
      <vt:lpstr>Calibri</vt:lpstr>
      <vt:lpstr>Office Theme</vt:lpstr>
      <vt:lpstr>Colon Cancer</vt:lpstr>
      <vt:lpstr>Goals and Objectives</vt:lpstr>
      <vt:lpstr>COLON CANCER IN THE UNITED STATES</vt:lpstr>
      <vt:lpstr>Cancer Rates by Year: What year has the most  cancer cases?</vt:lpstr>
      <vt:lpstr>Cancer Rates by Age: What age is cancer most prevalent?</vt:lpstr>
      <vt:lpstr>Cancer Rates by Age: What age is cancer most prevalent?</vt:lpstr>
      <vt:lpstr>Cancer Rates by Race: What race is most affected by cancer?</vt:lpstr>
      <vt:lpstr>Cancer Rates by Sex: What sex has an increased risk for cancer?</vt:lpstr>
      <vt:lpstr>Cancer Rates by Sex: What sex has an increased risk for cancer?</vt:lpstr>
      <vt:lpstr>FINDINGS &amp;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Corral</dc:creator>
  <cp:lastModifiedBy>Jennifer Corral</cp:lastModifiedBy>
  <cp:revision>6</cp:revision>
  <dcterms:created xsi:type="dcterms:W3CDTF">2025-02-12T03:32:56Z</dcterms:created>
  <dcterms:modified xsi:type="dcterms:W3CDTF">2025-02-13T05:49:56Z</dcterms:modified>
</cp:coreProperties>
</file>