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5" r:id="rId5"/>
    <p:sldId id="266"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C4F17E-A7C0-4DFF-B090-2B27451C284B}"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D0CEE48-3D08-4901-928C-4E57E4805831}">
      <dgm:prSet/>
      <dgm:spPr/>
      <dgm:t>
        <a:bodyPr/>
        <a:lstStyle/>
        <a:p>
          <a:pPr>
            <a:lnSpc>
              <a:spcPct val="100000"/>
            </a:lnSpc>
          </a:pPr>
          <a:r>
            <a:rPr lang="en-US" b="1" i="0" dirty="0"/>
            <a:t>What is </a:t>
          </a:r>
          <a:r>
            <a:rPr lang="en-US" b="1" i="0" dirty="0" err="1"/>
            <a:t>XGBoost</a:t>
          </a:r>
          <a:r>
            <a:rPr lang="en-US" b="1" i="0" dirty="0"/>
            <a:t>?</a:t>
          </a:r>
          <a:endParaRPr lang="en-US" dirty="0"/>
        </a:p>
      </dgm:t>
    </dgm:pt>
    <dgm:pt modelId="{1AFFE39B-BC80-4213-9B3B-DC247F7BCD4F}" type="parTrans" cxnId="{175D9F9A-1920-4E27-8AD9-304BE0D23DED}">
      <dgm:prSet/>
      <dgm:spPr/>
      <dgm:t>
        <a:bodyPr/>
        <a:lstStyle/>
        <a:p>
          <a:endParaRPr lang="en-US"/>
        </a:p>
      </dgm:t>
    </dgm:pt>
    <dgm:pt modelId="{A1786F8F-B41A-44F1-883D-9C99003D6F1C}" type="sibTrans" cxnId="{175D9F9A-1920-4E27-8AD9-304BE0D23DED}">
      <dgm:prSet/>
      <dgm:spPr/>
      <dgm:t>
        <a:bodyPr/>
        <a:lstStyle/>
        <a:p>
          <a:pPr>
            <a:lnSpc>
              <a:spcPct val="100000"/>
            </a:lnSpc>
          </a:pPr>
          <a:endParaRPr lang="en-US"/>
        </a:p>
      </dgm:t>
    </dgm:pt>
    <dgm:pt modelId="{4E63F439-0587-47FA-A905-8287ACE6A990}">
      <dgm:prSet/>
      <dgm:spPr/>
      <dgm:t>
        <a:bodyPr/>
        <a:lstStyle/>
        <a:p>
          <a:pPr>
            <a:lnSpc>
              <a:spcPct val="100000"/>
            </a:lnSpc>
          </a:pPr>
          <a:r>
            <a:rPr lang="en-US" b="0" i="0"/>
            <a:t>XGBoost stands for eXtreme Gradient Boosting. It’s a parallelized and carefully optimized version of the gradient boosting algorithm. Parallelizing the whole boosting process improves the training time significantly. </a:t>
          </a:r>
          <a:endParaRPr lang="en-US"/>
        </a:p>
      </dgm:t>
    </dgm:pt>
    <dgm:pt modelId="{8F4931DE-728A-47D7-94AE-79BE64582F56}" type="parTrans" cxnId="{66492858-ABCA-4BD2-AA82-AC7B1985A883}">
      <dgm:prSet/>
      <dgm:spPr/>
      <dgm:t>
        <a:bodyPr/>
        <a:lstStyle/>
        <a:p>
          <a:endParaRPr lang="en-US"/>
        </a:p>
      </dgm:t>
    </dgm:pt>
    <dgm:pt modelId="{5D46C120-217A-4106-9322-EA3D197CC85B}" type="sibTrans" cxnId="{66492858-ABCA-4BD2-AA82-AC7B1985A883}">
      <dgm:prSet/>
      <dgm:spPr/>
      <dgm:t>
        <a:bodyPr/>
        <a:lstStyle/>
        <a:p>
          <a:pPr>
            <a:lnSpc>
              <a:spcPct val="100000"/>
            </a:lnSpc>
          </a:pPr>
          <a:endParaRPr lang="en-US"/>
        </a:p>
      </dgm:t>
    </dgm:pt>
    <dgm:pt modelId="{50D17B7F-6FF4-4B0A-81B5-856359AE4BDF}">
      <dgm:prSet/>
      <dgm:spPr/>
      <dgm:t>
        <a:bodyPr/>
        <a:lstStyle/>
        <a:p>
          <a:pPr>
            <a:lnSpc>
              <a:spcPct val="100000"/>
            </a:lnSpc>
          </a:pPr>
          <a:r>
            <a:rPr lang="en-US" b="0" i="0"/>
            <a:t>Instead of training the best possible model on the data (like in traditional methods), we train thousands of models on various subsets of the training dataset and then vote for the best-performing model.</a:t>
          </a:r>
          <a:endParaRPr lang="en-US"/>
        </a:p>
      </dgm:t>
    </dgm:pt>
    <dgm:pt modelId="{C97A7625-359D-4F63-98E8-3A3E44AB1B1A}" type="parTrans" cxnId="{D5972D5E-1BA3-4767-A229-9DF9697DEA12}">
      <dgm:prSet/>
      <dgm:spPr/>
      <dgm:t>
        <a:bodyPr/>
        <a:lstStyle/>
        <a:p>
          <a:endParaRPr lang="en-US"/>
        </a:p>
      </dgm:t>
    </dgm:pt>
    <dgm:pt modelId="{CC5E04FF-FAF3-4062-B433-8D540EF91AFA}" type="sibTrans" cxnId="{D5972D5E-1BA3-4767-A229-9DF9697DEA12}">
      <dgm:prSet/>
      <dgm:spPr/>
      <dgm:t>
        <a:bodyPr/>
        <a:lstStyle/>
        <a:p>
          <a:pPr>
            <a:lnSpc>
              <a:spcPct val="100000"/>
            </a:lnSpc>
          </a:pPr>
          <a:endParaRPr lang="en-US"/>
        </a:p>
      </dgm:t>
    </dgm:pt>
    <dgm:pt modelId="{4748DA3D-BDEC-4158-8FA3-CCAFD03BFF8C}">
      <dgm:prSet/>
      <dgm:spPr/>
      <dgm:t>
        <a:bodyPr/>
        <a:lstStyle/>
        <a:p>
          <a:pPr>
            <a:lnSpc>
              <a:spcPct val="100000"/>
            </a:lnSpc>
          </a:pPr>
          <a:r>
            <a:rPr lang="en-US" b="0" i="0"/>
            <a:t>In many cases, XGBoost is better than usual gradient-boosting algorithms. The Python implementation gives access to a vast number of inner parameters to tweak for better precision and accuracy.</a:t>
          </a:r>
          <a:endParaRPr lang="en-US"/>
        </a:p>
      </dgm:t>
    </dgm:pt>
    <dgm:pt modelId="{6A465697-A079-4416-A316-3CF80BA0A459}" type="parTrans" cxnId="{A09168B2-E241-4B22-844B-777B9269D0AD}">
      <dgm:prSet/>
      <dgm:spPr/>
      <dgm:t>
        <a:bodyPr/>
        <a:lstStyle/>
        <a:p>
          <a:endParaRPr lang="en-US"/>
        </a:p>
      </dgm:t>
    </dgm:pt>
    <dgm:pt modelId="{60715ADA-105F-4C20-B19B-C40956561979}" type="sibTrans" cxnId="{A09168B2-E241-4B22-844B-777B9269D0AD}">
      <dgm:prSet/>
      <dgm:spPr/>
      <dgm:t>
        <a:bodyPr/>
        <a:lstStyle/>
        <a:p>
          <a:endParaRPr lang="en-US"/>
        </a:p>
      </dgm:t>
    </dgm:pt>
    <dgm:pt modelId="{B2DC9A29-CEC2-48E7-8C98-3882BD874926}" type="pres">
      <dgm:prSet presAssocID="{01C4F17E-A7C0-4DFF-B090-2B27451C284B}" presName="outerComposite" presStyleCnt="0">
        <dgm:presLayoutVars>
          <dgm:chMax val="5"/>
          <dgm:dir/>
          <dgm:resizeHandles val="exact"/>
        </dgm:presLayoutVars>
      </dgm:prSet>
      <dgm:spPr/>
    </dgm:pt>
    <dgm:pt modelId="{189493A4-DCD3-4C35-85D8-106187446F62}" type="pres">
      <dgm:prSet presAssocID="{01C4F17E-A7C0-4DFF-B090-2B27451C284B}" presName="dummyMaxCanvas" presStyleCnt="0">
        <dgm:presLayoutVars/>
      </dgm:prSet>
      <dgm:spPr/>
    </dgm:pt>
    <dgm:pt modelId="{63D9061A-E272-44C9-B47C-E5958C71CCBA}" type="pres">
      <dgm:prSet presAssocID="{01C4F17E-A7C0-4DFF-B090-2B27451C284B}" presName="FourNodes_1" presStyleLbl="node1" presStyleIdx="0" presStyleCnt="4">
        <dgm:presLayoutVars>
          <dgm:bulletEnabled val="1"/>
        </dgm:presLayoutVars>
      </dgm:prSet>
      <dgm:spPr/>
    </dgm:pt>
    <dgm:pt modelId="{1BC40F47-7A6B-42D7-9C2F-0D4950F2F3BA}" type="pres">
      <dgm:prSet presAssocID="{01C4F17E-A7C0-4DFF-B090-2B27451C284B}" presName="FourNodes_2" presStyleLbl="node1" presStyleIdx="1" presStyleCnt="4">
        <dgm:presLayoutVars>
          <dgm:bulletEnabled val="1"/>
        </dgm:presLayoutVars>
      </dgm:prSet>
      <dgm:spPr/>
    </dgm:pt>
    <dgm:pt modelId="{D8723E75-0E4F-499A-A8B8-F9FA395D9FEE}" type="pres">
      <dgm:prSet presAssocID="{01C4F17E-A7C0-4DFF-B090-2B27451C284B}" presName="FourNodes_3" presStyleLbl="node1" presStyleIdx="2" presStyleCnt="4">
        <dgm:presLayoutVars>
          <dgm:bulletEnabled val="1"/>
        </dgm:presLayoutVars>
      </dgm:prSet>
      <dgm:spPr/>
    </dgm:pt>
    <dgm:pt modelId="{1BA306AD-121C-4ACE-A86A-B8AC25429CE7}" type="pres">
      <dgm:prSet presAssocID="{01C4F17E-A7C0-4DFF-B090-2B27451C284B}" presName="FourNodes_4" presStyleLbl="node1" presStyleIdx="3" presStyleCnt="4">
        <dgm:presLayoutVars>
          <dgm:bulletEnabled val="1"/>
        </dgm:presLayoutVars>
      </dgm:prSet>
      <dgm:spPr/>
    </dgm:pt>
    <dgm:pt modelId="{83FAEBBD-53C6-4BCF-89AE-0DEAC7C07B0D}" type="pres">
      <dgm:prSet presAssocID="{01C4F17E-A7C0-4DFF-B090-2B27451C284B}" presName="FourConn_1-2" presStyleLbl="fgAccFollowNode1" presStyleIdx="0" presStyleCnt="3">
        <dgm:presLayoutVars>
          <dgm:bulletEnabled val="1"/>
        </dgm:presLayoutVars>
      </dgm:prSet>
      <dgm:spPr/>
    </dgm:pt>
    <dgm:pt modelId="{3A5DF3FD-57A7-4A76-A406-01F76254F652}" type="pres">
      <dgm:prSet presAssocID="{01C4F17E-A7C0-4DFF-B090-2B27451C284B}" presName="FourConn_2-3" presStyleLbl="fgAccFollowNode1" presStyleIdx="1" presStyleCnt="3">
        <dgm:presLayoutVars>
          <dgm:bulletEnabled val="1"/>
        </dgm:presLayoutVars>
      </dgm:prSet>
      <dgm:spPr/>
    </dgm:pt>
    <dgm:pt modelId="{98184A9F-9FFB-4E8F-86B2-2B0AD412C35A}" type="pres">
      <dgm:prSet presAssocID="{01C4F17E-A7C0-4DFF-B090-2B27451C284B}" presName="FourConn_3-4" presStyleLbl="fgAccFollowNode1" presStyleIdx="2" presStyleCnt="3">
        <dgm:presLayoutVars>
          <dgm:bulletEnabled val="1"/>
        </dgm:presLayoutVars>
      </dgm:prSet>
      <dgm:spPr/>
    </dgm:pt>
    <dgm:pt modelId="{2556C26F-7848-4FFA-BCFE-0473CB68F30C}" type="pres">
      <dgm:prSet presAssocID="{01C4F17E-A7C0-4DFF-B090-2B27451C284B}" presName="FourNodes_1_text" presStyleLbl="node1" presStyleIdx="3" presStyleCnt="4">
        <dgm:presLayoutVars>
          <dgm:bulletEnabled val="1"/>
        </dgm:presLayoutVars>
      </dgm:prSet>
      <dgm:spPr/>
    </dgm:pt>
    <dgm:pt modelId="{8B73EAAB-F06A-4B32-AFE8-B24E8E698058}" type="pres">
      <dgm:prSet presAssocID="{01C4F17E-A7C0-4DFF-B090-2B27451C284B}" presName="FourNodes_2_text" presStyleLbl="node1" presStyleIdx="3" presStyleCnt="4">
        <dgm:presLayoutVars>
          <dgm:bulletEnabled val="1"/>
        </dgm:presLayoutVars>
      </dgm:prSet>
      <dgm:spPr/>
    </dgm:pt>
    <dgm:pt modelId="{5A86E426-7E73-4E19-992D-2BBFACE9E956}" type="pres">
      <dgm:prSet presAssocID="{01C4F17E-A7C0-4DFF-B090-2B27451C284B}" presName="FourNodes_3_text" presStyleLbl="node1" presStyleIdx="3" presStyleCnt="4">
        <dgm:presLayoutVars>
          <dgm:bulletEnabled val="1"/>
        </dgm:presLayoutVars>
      </dgm:prSet>
      <dgm:spPr/>
    </dgm:pt>
    <dgm:pt modelId="{EB5CD2CC-41ED-4056-B472-4585A2F15FD2}" type="pres">
      <dgm:prSet presAssocID="{01C4F17E-A7C0-4DFF-B090-2B27451C284B}" presName="FourNodes_4_text" presStyleLbl="node1" presStyleIdx="3" presStyleCnt="4">
        <dgm:presLayoutVars>
          <dgm:bulletEnabled val="1"/>
        </dgm:presLayoutVars>
      </dgm:prSet>
      <dgm:spPr/>
    </dgm:pt>
  </dgm:ptLst>
  <dgm:cxnLst>
    <dgm:cxn modelId="{E6E7290E-F6DD-4072-B49D-99E7AC038F0D}" type="presOf" srcId="{5D46C120-217A-4106-9322-EA3D197CC85B}" destId="{3A5DF3FD-57A7-4A76-A406-01F76254F652}" srcOrd="0" destOrd="0" presId="urn:microsoft.com/office/officeart/2005/8/layout/vProcess5"/>
    <dgm:cxn modelId="{9A713014-5666-4321-BA56-0987C471F012}" type="presOf" srcId="{AD0CEE48-3D08-4901-928C-4E57E4805831}" destId="{2556C26F-7848-4FFA-BCFE-0473CB68F30C}" srcOrd="1" destOrd="0" presId="urn:microsoft.com/office/officeart/2005/8/layout/vProcess5"/>
    <dgm:cxn modelId="{36FFE11E-06BB-4400-884A-927F57BD24F7}" type="presOf" srcId="{CC5E04FF-FAF3-4062-B433-8D540EF91AFA}" destId="{98184A9F-9FFB-4E8F-86B2-2B0AD412C35A}" srcOrd="0" destOrd="0" presId="urn:microsoft.com/office/officeart/2005/8/layout/vProcess5"/>
    <dgm:cxn modelId="{40CF5B2F-3D56-4C1D-B0FA-FDB5546473C7}" type="presOf" srcId="{50D17B7F-6FF4-4B0A-81B5-856359AE4BDF}" destId="{5A86E426-7E73-4E19-992D-2BBFACE9E956}" srcOrd="1" destOrd="0" presId="urn:microsoft.com/office/officeart/2005/8/layout/vProcess5"/>
    <dgm:cxn modelId="{D5972D5E-1BA3-4767-A229-9DF9697DEA12}" srcId="{01C4F17E-A7C0-4DFF-B090-2B27451C284B}" destId="{50D17B7F-6FF4-4B0A-81B5-856359AE4BDF}" srcOrd="2" destOrd="0" parTransId="{C97A7625-359D-4F63-98E8-3A3E44AB1B1A}" sibTransId="{CC5E04FF-FAF3-4062-B433-8D540EF91AFA}"/>
    <dgm:cxn modelId="{90B09663-9D5F-4948-AB60-7FB3BBF0404C}" type="presOf" srcId="{50D17B7F-6FF4-4B0A-81B5-856359AE4BDF}" destId="{D8723E75-0E4F-499A-A8B8-F9FA395D9FEE}" srcOrd="0" destOrd="0" presId="urn:microsoft.com/office/officeart/2005/8/layout/vProcess5"/>
    <dgm:cxn modelId="{66492858-ABCA-4BD2-AA82-AC7B1985A883}" srcId="{01C4F17E-A7C0-4DFF-B090-2B27451C284B}" destId="{4E63F439-0587-47FA-A905-8287ACE6A990}" srcOrd="1" destOrd="0" parTransId="{8F4931DE-728A-47D7-94AE-79BE64582F56}" sibTransId="{5D46C120-217A-4106-9322-EA3D197CC85B}"/>
    <dgm:cxn modelId="{66C80390-5E66-4237-9E05-E94D428ED580}" type="presOf" srcId="{4E63F439-0587-47FA-A905-8287ACE6A990}" destId="{1BC40F47-7A6B-42D7-9C2F-0D4950F2F3BA}" srcOrd="0" destOrd="0" presId="urn:microsoft.com/office/officeart/2005/8/layout/vProcess5"/>
    <dgm:cxn modelId="{9FDBEC98-1F7E-4B86-99F1-1E6BA302DF11}" type="presOf" srcId="{01C4F17E-A7C0-4DFF-B090-2B27451C284B}" destId="{B2DC9A29-CEC2-48E7-8C98-3882BD874926}" srcOrd="0" destOrd="0" presId="urn:microsoft.com/office/officeart/2005/8/layout/vProcess5"/>
    <dgm:cxn modelId="{175D9F9A-1920-4E27-8AD9-304BE0D23DED}" srcId="{01C4F17E-A7C0-4DFF-B090-2B27451C284B}" destId="{AD0CEE48-3D08-4901-928C-4E57E4805831}" srcOrd="0" destOrd="0" parTransId="{1AFFE39B-BC80-4213-9B3B-DC247F7BCD4F}" sibTransId="{A1786F8F-B41A-44F1-883D-9C99003D6F1C}"/>
    <dgm:cxn modelId="{392120AF-10AA-482B-998E-42163DE6DCCC}" type="presOf" srcId="{4748DA3D-BDEC-4158-8FA3-CCAFD03BFF8C}" destId="{1BA306AD-121C-4ACE-A86A-B8AC25429CE7}" srcOrd="0" destOrd="0" presId="urn:microsoft.com/office/officeart/2005/8/layout/vProcess5"/>
    <dgm:cxn modelId="{A09168B2-E241-4B22-844B-777B9269D0AD}" srcId="{01C4F17E-A7C0-4DFF-B090-2B27451C284B}" destId="{4748DA3D-BDEC-4158-8FA3-CCAFD03BFF8C}" srcOrd="3" destOrd="0" parTransId="{6A465697-A079-4416-A316-3CF80BA0A459}" sibTransId="{60715ADA-105F-4C20-B19B-C40956561979}"/>
    <dgm:cxn modelId="{3DD7CAD6-F196-44F2-9E74-A8DC6220F346}" type="presOf" srcId="{A1786F8F-B41A-44F1-883D-9C99003D6F1C}" destId="{83FAEBBD-53C6-4BCF-89AE-0DEAC7C07B0D}" srcOrd="0" destOrd="0" presId="urn:microsoft.com/office/officeart/2005/8/layout/vProcess5"/>
    <dgm:cxn modelId="{548BF8EF-04AD-4CC8-9ECE-4A68874C86E0}" type="presOf" srcId="{4E63F439-0587-47FA-A905-8287ACE6A990}" destId="{8B73EAAB-F06A-4B32-AFE8-B24E8E698058}" srcOrd="1" destOrd="0" presId="urn:microsoft.com/office/officeart/2005/8/layout/vProcess5"/>
    <dgm:cxn modelId="{D7DF43F2-A4F4-4B6E-9BDB-D94D3ABC50C5}" type="presOf" srcId="{AD0CEE48-3D08-4901-928C-4E57E4805831}" destId="{63D9061A-E272-44C9-B47C-E5958C71CCBA}" srcOrd="0" destOrd="0" presId="urn:microsoft.com/office/officeart/2005/8/layout/vProcess5"/>
    <dgm:cxn modelId="{84F953FF-0FB5-4B4A-BA9E-469AF81C3799}" type="presOf" srcId="{4748DA3D-BDEC-4158-8FA3-CCAFD03BFF8C}" destId="{EB5CD2CC-41ED-4056-B472-4585A2F15FD2}" srcOrd="1" destOrd="0" presId="urn:microsoft.com/office/officeart/2005/8/layout/vProcess5"/>
    <dgm:cxn modelId="{B4679CBA-D4DE-40EF-9D94-A5EA4DDF61FB}" type="presParOf" srcId="{B2DC9A29-CEC2-48E7-8C98-3882BD874926}" destId="{189493A4-DCD3-4C35-85D8-106187446F62}" srcOrd="0" destOrd="0" presId="urn:microsoft.com/office/officeart/2005/8/layout/vProcess5"/>
    <dgm:cxn modelId="{27247DDC-65AF-4371-BFFF-A9FDB3EA525C}" type="presParOf" srcId="{B2DC9A29-CEC2-48E7-8C98-3882BD874926}" destId="{63D9061A-E272-44C9-B47C-E5958C71CCBA}" srcOrd="1" destOrd="0" presId="urn:microsoft.com/office/officeart/2005/8/layout/vProcess5"/>
    <dgm:cxn modelId="{DD94CEDA-E3F1-4BEF-80CE-9A493B50F939}" type="presParOf" srcId="{B2DC9A29-CEC2-48E7-8C98-3882BD874926}" destId="{1BC40F47-7A6B-42D7-9C2F-0D4950F2F3BA}" srcOrd="2" destOrd="0" presId="urn:microsoft.com/office/officeart/2005/8/layout/vProcess5"/>
    <dgm:cxn modelId="{993F7650-7ABB-4D98-BA48-B60C18F0A511}" type="presParOf" srcId="{B2DC9A29-CEC2-48E7-8C98-3882BD874926}" destId="{D8723E75-0E4F-499A-A8B8-F9FA395D9FEE}" srcOrd="3" destOrd="0" presId="urn:microsoft.com/office/officeart/2005/8/layout/vProcess5"/>
    <dgm:cxn modelId="{BE6B257F-B1F7-47B5-AD96-50FD9B8DD9DC}" type="presParOf" srcId="{B2DC9A29-CEC2-48E7-8C98-3882BD874926}" destId="{1BA306AD-121C-4ACE-A86A-B8AC25429CE7}" srcOrd="4" destOrd="0" presId="urn:microsoft.com/office/officeart/2005/8/layout/vProcess5"/>
    <dgm:cxn modelId="{78040CE9-E7F5-4132-81A9-703B7428B70E}" type="presParOf" srcId="{B2DC9A29-CEC2-48E7-8C98-3882BD874926}" destId="{83FAEBBD-53C6-4BCF-89AE-0DEAC7C07B0D}" srcOrd="5" destOrd="0" presId="urn:microsoft.com/office/officeart/2005/8/layout/vProcess5"/>
    <dgm:cxn modelId="{77F71D00-B498-4488-B912-76FE1F47CCF6}" type="presParOf" srcId="{B2DC9A29-CEC2-48E7-8C98-3882BD874926}" destId="{3A5DF3FD-57A7-4A76-A406-01F76254F652}" srcOrd="6" destOrd="0" presId="urn:microsoft.com/office/officeart/2005/8/layout/vProcess5"/>
    <dgm:cxn modelId="{180B7BFE-E7C4-4B9B-B242-D981B64D2ECE}" type="presParOf" srcId="{B2DC9A29-CEC2-48E7-8C98-3882BD874926}" destId="{98184A9F-9FFB-4E8F-86B2-2B0AD412C35A}" srcOrd="7" destOrd="0" presId="urn:microsoft.com/office/officeart/2005/8/layout/vProcess5"/>
    <dgm:cxn modelId="{00DE0F38-DEBE-416E-BF7B-717ACF3F0C75}" type="presParOf" srcId="{B2DC9A29-CEC2-48E7-8C98-3882BD874926}" destId="{2556C26F-7848-4FFA-BCFE-0473CB68F30C}" srcOrd="8" destOrd="0" presId="urn:microsoft.com/office/officeart/2005/8/layout/vProcess5"/>
    <dgm:cxn modelId="{D50CB44E-6D99-40A3-8E7D-DAE781CFB422}" type="presParOf" srcId="{B2DC9A29-CEC2-48E7-8C98-3882BD874926}" destId="{8B73EAAB-F06A-4B32-AFE8-B24E8E698058}" srcOrd="9" destOrd="0" presId="urn:microsoft.com/office/officeart/2005/8/layout/vProcess5"/>
    <dgm:cxn modelId="{DA43BCAE-BA25-4111-89C4-7CF8C1DDAC43}" type="presParOf" srcId="{B2DC9A29-CEC2-48E7-8C98-3882BD874926}" destId="{5A86E426-7E73-4E19-992D-2BBFACE9E956}" srcOrd="10" destOrd="0" presId="urn:microsoft.com/office/officeart/2005/8/layout/vProcess5"/>
    <dgm:cxn modelId="{458D4747-3620-4B41-AB0C-D65CB888DF35}" type="presParOf" srcId="{B2DC9A29-CEC2-48E7-8C98-3882BD874926}" destId="{EB5CD2CC-41ED-4056-B472-4585A2F15FD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9061A-E272-44C9-B47C-E5958C71CCBA}">
      <dsp:nvSpPr>
        <dsp:cNvPr id="0" name=""/>
        <dsp:cNvSpPr/>
      </dsp:nvSpPr>
      <dsp:spPr>
        <a:xfrm>
          <a:off x="0" y="0"/>
          <a:ext cx="8742263" cy="81166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b="1" i="0" kern="1200" dirty="0"/>
            <a:t>What is </a:t>
          </a:r>
          <a:r>
            <a:rPr lang="en-US" sz="1400" b="1" i="0" kern="1200" dirty="0" err="1"/>
            <a:t>XGBoost</a:t>
          </a:r>
          <a:r>
            <a:rPr lang="en-US" sz="1400" b="1" i="0" kern="1200" dirty="0"/>
            <a:t>?</a:t>
          </a:r>
          <a:endParaRPr lang="en-US" sz="1400" kern="1200" dirty="0"/>
        </a:p>
      </dsp:txBody>
      <dsp:txXfrm>
        <a:off x="23773" y="23773"/>
        <a:ext cx="7797822" cy="764123"/>
      </dsp:txXfrm>
    </dsp:sp>
    <dsp:sp modelId="{1BC40F47-7A6B-42D7-9C2F-0D4950F2F3BA}">
      <dsp:nvSpPr>
        <dsp:cNvPr id="0" name=""/>
        <dsp:cNvSpPr/>
      </dsp:nvSpPr>
      <dsp:spPr>
        <a:xfrm>
          <a:off x="732164" y="959245"/>
          <a:ext cx="8742263" cy="811669"/>
        </a:xfrm>
        <a:prstGeom prst="roundRect">
          <a:avLst>
            <a:gd name="adj" fmla="val 10000"/>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b="0" i="0" kern="1200"/>
            <a:t>XGBoost stands for eXtreme Gradient Boosting. It’s a parallelized and carefully optimized version of the gradient boosting algorithm. Parallelizing the whole boosting process improves the training time significantly. </a:t>
          </a:r>
          <a:endParaRPr lang="en-US" sz="1400" kern="1200"/>
        </a:p>
      </dsp:txBody>
      <dsp:txXfrm>
        <a:off x="755937" y="983018"/>
        <a:ext cx="7434967" cy="764123"/>
      </dsp:txXfrm>
    </dsp:sp>
    <dsp:sp modelId="{D8723E75-0E4F-499A-A8B8-F9FA395D9FEE}">
      <dsp:nvSpPr>
        <dsp:cNvPr id="0" name=""/>
        <dsp:cNvSpPr/>
      </dsp:nvSpPr>
      <dsp:spPr>
        <a:xfrm>
          <a:off x="1453401" y="1918490"/>
          <a:ext cx="8742263" cy="811669"/>
        </a:xfrm>
        <a:prstGeom prst="roundRect">
          <a:avLst>
            <a:gd name="adj" fmla="val 10000"/>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b="0" i="0" kern="1200"/>
            <a:t>Instead of training the best possible model on the data (like in traditional methods), we train thousands of models on various subsets of the training dataset and then vote for the best-performing model.</a:t>
          </a:r>
          <a:endParaRPr lang="en-US" sz="1400" kern="1200"/>
        </a:p>
      </dsp:txBody>
      <dsp:txXfrm>
        <a:off x="1477174" y="1942263"/>
        <a:ext cx="7445895" cy="764123"/>
      </dsp:txXfrm>
    </dsp:sp>
    <dsp:sp modelId="{1BA306AD-121C-4ACE-A86A-B8AC25429CE7}">
      <dsp:nvSpPr>
        <dsp:cNvPr id="0" name=""/>
        <dsp:cNvSpPr/>
      </dsp:nvSpPr>
      <dsp:spPr>
        <a:xfrm>
          <a:off x="2185565" y="2877735"/>
          <a:ext cx="8742263" cy="811669"/>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100000"/>
            </a:lnSpc>
            <a:spcBef>
              <a:spcPct val="0"/>
            </a:spcBef>
            <a:spcAft>
              <a:spcPct val="35000"/>
            </a:spcAft>
            <a:buNone/>
          </a:pPr>
          <a:r>
            <a:rPr lang="en-US" sz="1400" b="0" i="0" kern="1200"/>
            <a:t>In many cases, XGBoost is better than usual gradient-boosting algorithms. The Python implementation gives access to a vast number of inner parameters to tweak for better precision and accuracy.</a:t>
          </a:r>
          <a:endParaRPr lang="en-US" sz="1400" kern="1200"/>
        </a:p>
      </dsp:txBody>
      <dsp:txXfrm>
        <a:off x="2209338" y="2901508"/>
        <a:ext cx="7434967" cy="764123"/>
      </dsp:txXfrm>
    </dsp:sp>
    <dsp:sp modelId="{83FAEBBD-53C6-4BCF-89AE-0DEAC7C07B0D}">
      <dsp:nvSpPr>
        <dsp:cNvPr id="0" name=""/>
        <dsp:cNvSpPr/>
      </dsp:nvSpPr>
      <dsp:spPr>
        <a:xfrm>
          <a:off x="8214678" y="621664"/>
          <a:ext cx="527584" cy="527584"/>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p>
      </dsp:txBody>
      <dsp:txXfrm>
        <a:off x="8333384" y="621664"/>
        <a:ext cx="290172" cy="397007"/>
      </dsp:txXfrm>
    </dsp:sp>
    <dsp:sp modelId="{3A5DF3FD-57A7-4A76-A406-01F76254F652}">
      <dsp:nvSpPr>
        <dsp:cNvPr id="0" name=""/>
        <dsp:cNvSpPr/>
      </dsp:nvSpPr>
      <dsp:spPr>
        <a:xfrm>
          <a:off x="8946842" y="1580910"/>
          <a:ext cx="527584" cy="527584"/>
        </a:xfrm>
        <a:prstGeom prst="downArrow">
          <a:avLst>
            <a:gd name="adj1" fmla="val 55000"/>
            <a:gd name="adj2" fmla="val 45000"/>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p>
      </dsp:txBody>
      <dsp:txXfrm>
        <a:off x="9065548" y="1580910"/>
        <a:ext cx="290172" cy="397007"/>
      </dsp:txXfrm>
    </dsp:sp>
    <dsp:sp modelId="{98184A9F-9FFB-4E8F-86B2-2B0AD412C35A}">
      <dsp:nvSpPr>
        <dsp:cNvPr id="0" name=""/>
        <dsp:cNvSpPr/>
      </dsp:nvSpPr>
      <dsp:spPr>
        <a:xfrm>
          <a:off x="9668079" y="2540155"/>
          <a:ext cx="527584" cy="527584"/>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endParaRPr lang="en-US" sz="2200" kern="1200"/>
        </a:p>
      </dsp:txBody>
      <dsp:txXfrm>
        <a:off x="9786785" y="2540155"/>
        <a:ext cx="290172" cy="39700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3B2D-1704-E50A-48D1-2FA9F86F1A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F9AFF6-FA4C-B677-0D94-B1A662210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E08B95-545B-B3DF-08DB-E42783944A48}"/>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5" name="Footer Placeholder 4">
            <a:extLst>
              <a:ext uri="{FF2B5EF4-FFF2-40B4-BE49-F238E27FC236}">
                <a16:creationId xmlns:a16="http://schemas.microsoft.com/office/drawing/2014/main" id="{671DC894-93F3-1D43-2076-BF25E1185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DAB73-7AC7-74EE-A885-9FD52C35362C}"/>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1862953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0460-40F3-C579-ACA0-8BD5465E30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8B719F-73A5-95D4-B635-E6C01ECF4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F9588E-993A-BB8A-1A6D-6DABA7E3BBA9}"/>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5" name="Footer Placeholder 4">
            <a:extLst>
              <a:ext uri="{FF2B5EF4-FFF2-40B4-BE49-F238E27FC236}">
                <a16:creationId xmlns:a16="http://schemas.microsoft.com/office/drawing/2014/main" id="{1E5D5A82-C80B-8AC9-47E6-02F3F6EFE2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F8D82-64E0-5CAD-88D8-DC8764AF3D33}"/>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16842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429CD6-9E94-E040-85DB-78742573FB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B31DF0-C26C-5EEA-05CB-7CDBBD3ED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F53631-9C79-15A9-E95C-523EBB992715}"/>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5" name="Footer Placeholder 4">
            <a:extLst>
              <a:ext uri="{FF2B5EF4-FFF2-40B4-BE49-F238E27FC236}">
                <a16:creationId xmlns:a16="http://schemas.microsoft.com/office/drawing/2014/main" id="{6094EFCF-D4DF-0DE1-4A54-90E60C01F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C3031-36F2-639E-AC58-564C00EAB1A7}"/>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76176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5B45-19D0-E37F-9C42-BCD6D41826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72FBCD-AE8E-66E7-60DC-F0911CD3E0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9145C-3B9A-7DDA-2479-418A9339B144}"/>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5" name="Footer Placeholder 4">
            <a:extLst>
              <a:ext uri="{FF2B5EF4-FFF2-40B4-BE49-F238E27FC236}">
                <a16:creationId xmlns:a16="http://schemas.microsoft.com/office/drawing/2014/main" id="{12D6D3C0-05F1-1F15-ADC6-25ABEB7B42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839D4-5EA0-A787-4DD6-DB90FD751D43}"/>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220875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BEAC-3691-A9F6-A374-2E1AFD6926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E49FBE-B71F-E481-D761-AA5AA1F0A5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AEF552-B745-DCC2-077B-6CC91E73D788}"/>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5" name="Footer Placeholder 4">
            <a:extLst>
              <a:ext uri="{FF2B5EF4-FFF2-40B4-BE49-F238E27FC236}">
                <a16:creationId xmlns:a16="http://schemas.microsoft.com/office/drawing/2014/main" id="{2B397C32-941A-11EB-4174-608C8546BD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8EB0C2-14A3-2769-D5F2-8D25A107529E}"/>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1224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BCF1-B008-6F8E-3F60-81DB0D61F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F6C816-C599-298B-DC8B-1A9B52954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9FDB0D-FBFE-6255-4742-E7EF58A04B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393F0B-6D51-9465-05A4-0D470EB412E6}"/>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6" name="Footer Placeholder 5">
            <a:extLst>
              <a:ext uri="{FF2B5EF4-FFF2-40B4-BE49-F238E27FC236}">
                <a16:creationId xmlns:a16="http://schemas.microsoft.com/office/drawing/2014/main" id="{09EB3DB4-07C3-26EB-DF83-E688A4A509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676DC1-0B8E-786C-B136-AF07FDE6329C}"/>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1595486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74C6-16BB-0680-1166-7DBCBEA368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23A5F9-B8CC-EF1F-4FAF-A070A1E4AF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573B5-809F-2A70-A66D-278A05510C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63895A-5695-61BA-0C37-9506C0A4B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DF1609-7F62-9E38-4FF8-B16277DF2C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8334C-0E4E-F304-0890-31DA9CA6B8A5}"/>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8" name="Footer Placeholder 7">
            <a:extLst>
              <a:ext uri="{FF2B5EF4-FFF2-40B4-BE49-F238E27FC236}">
                <a16:creationId xmlns:a16="http://schemas.microsoft.com/office/drawing/2014/main" id="{62E57EDE-7D56-CC41-5BCF-4B6EA0245D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A72A81-5A3E-76E5-51CE-45EB82FBF303}"/>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316876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F1F34-E3E0-8708-D893-7210199473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6D03E2-382A-739B-0A80-72D7BBAB8D1D}"/>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4" name="Footer Placeholder 3">
            <a:extLst>
              <a:ext uri="{FF2B5EF4-FFF2-40B4-BE49-F238E27FC236}">
                <a16:creationId xmlns:a16="http://schemas.microsoft.com/office/drawing/2014/main" id="{B4C3A34D-B196-9145-69E2-76C85C5EA2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A42106-538F-6B5A-5472-67B1C6223353}"/>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233190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75E2F-28AB-2B0F-D09F-875113D2E7F1}"/>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3" name="Footer Placeholder 2">
            <a:extLst>
              <a:ext uri="{FF2B5EF4-FFF2-40B4-BE49-F238E27FC236}">
                <a16:creationId xmlns:a16="http://schemas.microsoft.com/office/drawing/2014/main" id="{9F4065F2-7BF4-8037-2F4D-690302471E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BAA5989-C90A-2D5F-AFE1-A53BA20B8D00}"/>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261268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7318-6ADA-596F-6F84-2F993226E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81EE62-0402-29F2-6C34-FCB0C12E0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427944-A6BF-02F3-3D94-BF0F88BE56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80D32-717D-604C-18BA-19D76B4C4AC7}"/>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6" name="Footer Placeholder 5">
            <a:extLst>
              <a:ext uri="{FF2B5EF4-FFF2-40B4-BE49-F238E27FC236}">
                <a16:creationId xmlns:a16="http://schemas.microsoft.com/office/drawing/2014/main" id="{EDB6FEBE-BC3A-103D-3576-03BB8DE91D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0E5704-B69B-29C1-CCA1-51FA4269C84E}"/>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44509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3536-3D3B-E2DB-0313-419F65D0C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087EA7-EB39-E550-56D9-322539EF8F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E3D7D4-583C-78EF-A342-FACFC526A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452B5-4CB7-44CF-E3A4-E044338E77ED}"/>
              </a:ext>
            </a:extLst>
          </p:cNvPr>
          <p:cNvSpPr>
            <a:spLocks noGrp="1"/>
          </p:cNvSpPr>
          <p:nvPr>
            <p:ph type="dt" sz="half" idx="10"/>
          </p:nvPr>
        </p:nvSpPr>
        <p:spPr/>
        <p:txBody>
          <a:bodyPr/>
          <a:lstStyle/>
          <a:p>
            <a:fld id="{2900F277-1882-4BEC-B248-B364D87E408C}" type="datetimeFigureOut">
              <a:rPr lang="en-IN" smtClean="0"/>
              <a:t>21-06-2025</a:t>
            </a:fld>
            <a:endParaRPr lang="en-IN"/>
          </a:p>
        </p:txBody>
      </p:sp>
      <p:sp>
        <p:nvSpPr>
          <p:cNvPr id="6" name="Footer Placeholder 5">
            <a:extLst>
              <a:ext uri="{FF2B5EF4-FFF2-40B4-BE49-F238E27FC236}">
                <a16:creationId xmlns:a16="http://schemas.microsoft.com/office/drawing/2014/main" id="{5AD6199E-1F91-9E08-64BA-E6DCA2E18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557AB9-EDCB-D8BF-C7E4-C1D4D5A8E9C3}"/>
              </a:ext>
            </a:extLst>
          </p:cNvPr>
          <p:cNvSpPr>
            <a:spLocks noGrp="1"/>
          </p:cNvSpPr>
          <p:nvPr>
            <p:ph type="sldNum" sz="quarter" idx="12"/>
          </p:nvPr>
        </p:nvSpPr>
        <p:spPr/>
        <p:txBody>
          <a:bodyPr/>
          <a:lstStyle/>
          <a:p>
            <a:fld id="{0058AA85-1A2A-4D63-A17D-657611847444}" type="slidenum">
              <a:rPr lang="en-IN" smtClean="0"/>
              <a:t>‹#›</a:t>
            </a:fld>
            <a:endParaRPr lang="en-IN"/>
          </a:p>
        </p:txBody>
      </p:sp>
    </p:spTree>
    <p:extLst>
      <p:ext uri="{BB962C8B-B14F-4D97-AF65-F5344CB8AC3E}">
        <p14:creationId xmlns:p14="http://schemas.microsoft.com/office/powerpoint/2010/main" val="25406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7B7FD-FBEF-2E59-89F5-415982064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5948C-1949-E1E5-107F-A784CE4AA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1308DD-4B1D-A29A-A50D-76C8E7D75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00F277-1882-4BEC-B248-B364D87E408C}" type="datetimeFigureOut">
              <a:rPr lang="en-IN" smtClean="0"/>
              <a:t>21-06-2025</a:t>
            </a:fld>
            <a:endParaRPr lang="en-IN"/>
          </a:p>
        </p:txBody>
      </p:sp>
      <p:sp>
        <p:nvSpPr>
          <p:cNvPr id="5" name="Footer Placeholder 4">
            <a:extLst>
              <a:ext uri="{FF2B5EF4-FFF2-40B4-BE49-F238E27FC236}">
                <a16:creationId xmlns:a16="http://schemas.microsoft.com/office/drawing/2014/main" id="{E0CA0055-3AB9-D89F-A8CA-5C235AC83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E301FA2-0420-F42D-C716-097D461DA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58AA85-1A2A-4D63-A17D-657611847444}" type="slidenum">
              <a:rPr lang="en-IN" smtClean="0"/>
              <a:t>‹#›</a:t>
            </a:fld>
            <a:endParaRPr lang="en-IN"/>
          </a:p>
        </p:txBody>
      </p:sp>
      <p:sp>
        <p:nvSpPr>
          <p:cNvPr id="8" name="TextBox 7">
            <a:extLst>
              <a:ext uri="{FF2B5EF4-FFF2-40B4-BE49-F238E27FC236}">
                <a16:creationId xmlns:a16="http://schemas.microsoft.com/office/drawing/2014/main" id="{54D20F90-CD43-168F-9AE3-0ECECE07FDE8}"/>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IN" sz="8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4275050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BB6A32-E64C-5A11-3BEF-19D02262A2C0}"/>
              </a:ext>
            </a:extLst>
          </p:cNvPr>
          <p:cNvSpPr>
            <a:spLocks noGrp="1"/>
          </p:cNvSpPr>
          <p:nvPr>
            <p:ph type="title"/>
          </p:nvPr>
        </p:nvSpPr>
        <p:spPr>
          <a:xfrm>
            <a:off x="1383564" y="348865"/>
            <a:ext cx="9718111" cy="1576446"/>
          </a:xfrm>
        </p:spPr>
        <p:txBody>
          <a:bodyPr anchor="ctr">
            <a:normAutofit/>
          </a:bodyPr>
          <a:lstStyle/>
          <a:p>
            <a:r>
              <a:rPr lang="en-IN" sz="3600" b="0" i="0" dirty="0" err="1">
                <a:solidFill>
                  <a:schemeClr val="bg1"/>
                </a:solidFill>
                <a:effectLst/>
                <a:latin typeface="Nunito" pitchFamily="2" charset="0"/>
              </a:rPr>
              <a:t>eXtreme</a:t>
            </a:r>
            <a:r>
              <a:rPr lang="en-IN" sz="3600" b="0" i="0" dirty="0">
                <a:solidFill>
                  <a:schemeClr val="bg1"/>
                </a:solidFill>
                <a:effectLst/>
                <a:latin typeface="Nunito" pitchFamily="2" charset="0"/>
              </a:rPr>
              <a:t> Gradient Boosting-XG BOOST</a:t>
            </a:r>
            <a:endParaRPr lang="en-IN" sz="3600" dirty="0">
              <a:solidFill>
                <a:schemeClr val="bg1"/>
              </a:solidFill>
            </a:endParaRPr>
          </a:p>
        </p:txBody>
      </p:sp>
      <p:graphicFrame>
        <p:nvGraphicFramePr>
          <p:cNvPr id="6" name="Content Placeholder 2">
            <a:extLst>
              <a:ext uri="{FF2B5EF4-FFF2-40B4-BE49-F238E27FC236}">
                <a16:creationId xmlns:a16="http://schemas.microsoft.com/office/drawing/2014/main" id="{9F3902E2-B59C-C298-0169-34C6EB023C52}"/>
              </a:ext>
            </a:extLst>
          </p:cNvPr>
          <p:cNvGraphicFramePr>
            <a:graphicFrameLocks noGrp="1"/>
          </p:cNvGraphicFramePr>
          <p:nvPr>
            <p:ph idx="1"/>
            <p:extLst>
              <p:ext uri="{D42A27DB-BD31-4B8C-83A1-F6EECF244321}">
                <p14:modId xmlns:p14="http://schemas.microsoft.com/office/powerpoint/2010/main" val="167950262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947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36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885AA1DD-9626-2737-7520-94ED1AB0A416}"/>
              </a:ext>
            </a:extLst>
          </p:cNvPr>
          <p:cNvPicPr>
            <a:picLocks noGrp="1" noChangeAspect="1"/>
          </p:cNvPicPr>
          <p:nvPr>
            <p:ph idx="1"/>
          </p:nvPr>
        </p:nvPicPr>
        <p:blipFill>
          <a:blip r:embed="rId2"/>
          <a:stretch>
            <a:fillRect/>
          </a:stretch>
        </p:blipFill>
        <p:spPr>
          <a:xfrm>
            <a:off x="739206" y="643466"/>
            <a:ext cx="10713588" cy="5571067"/>
          </a:xfrm>
          <a:prstGeom prst="rect">
            <a:avLst/>
          </a:prstGeom>
        </p:spPr>
      </p:pic>
      <p:sp>
        <p:nvSpPr>
          <p:cNvPr id="4" name="AutoShape 2" descr="The Power of XGBoost in Click Through Modeling - Extreme gradient boosting: XGBoost:  How to use XGBoost for click through modeling and achieve high efficiency and scalability">
            <a:extLst>
              <a:ext uri="{FF2B5EF4-FFF2-40B4-BE49-F238E27FC236}">
                <a16:creationId xmlns:a16="http://schemas.microsoft.com/office/drawing/2014/main" id="{DCADC74C-8FD1-6105-B217-22C7D6EB7D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0330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A3FF0E0-9655-0638-9B3E-E77F4A6A8AC8}"/>
              </a:ext>
            </a:extLst>
          </p:cNvPr>
          <p:cNvPicPr>
            <a:picLocks noChangeAspect="1"/>
          </p:cNvPicPr>
          <p:nvPr/>
        </p:nvPicPr>
        <p:blipFill>
          <a:blip r:embed="rId2"/>
          <a:stretch>
            <a:fillRect/>
          </a:stretch>
        </p:blipFill>
        <p:spPr>
          <a:xfrm>
            <a:off x="515154" y="457200"/>
            <a:ext cx="11161691" cy="5943600"/>
          </a:xfrm>
          <a:prstGeom prst="rect">
            <a:avLst/>
          </a:prstGeom>
        </p:spPr>
      </p:pic>
    </p:spTree>
    <p:extLst>
      <p:ext uri="{BB962C8B-B14F-4D97-AF65-F5344CB8AC3E}">
        <p14:creationId xmlns:p14="http://schemas.microsoft.com/office/powerpoint/2010/main" val="130849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BB42B-2E1E-62BA-0689-952B2D4635A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i="0" kern="1200">
                <a:solidFill>
                  <a:srgbClr val="FFFFFF"/>
                </a:solidFill>
                <a:effectLst/>
                <a:latin typeface="+mj-lt"/>
                <a:ea typeface="+mj-ea"/>
                <a:cs typeface="+mj-cs"/>
              </a:rPr>
              <a:t>How does XGBoost work?</a:t>
            </a:r>
            <a:br>
              <a:rPr lang="en-US" sz="3200" b="1" i="0" kern="1200">
                <a:solidFill>
                  <a:srgbClr val="FFFFFF"/>
                </a:solidFill>
                <a:effectLst/>
                <a:latin typeface="+mj-lt"/>
                <a:ea typeface="+mj-ea"/>
                <a:cs typeface="+mj-cs"/>
              </a:rPr>
            </a:br>
            <a:endParaRPr lang="en-US" sz="32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C8353C9C-777D-5F18-DA53-30E782597F9E}"/>
              </a:ext>
            </a:extLst>
          </p:cNvPr>
          <p:cNvPicPr>
            <a:picLocks noGrp="1" noChangeAspect="1"/>
          </p:cNvPicPr>
          <p:nvPr>
            <p:ph idx="1"/>
          </p:nvPr>
        </p:nvPicPr>
        <p:blipFill>
          <a:blip r:embed="rId2"/>
          <a:stretch>
            <a:fillRect/>
          </a:stretch>
        </p:blipFill>
        <p:spPr>
          <a:xfrm>
            <a:off x="4207933" y="940510"/>
            <a:ext cx="7347537" cy="4977955"/>
          </a:xfrm>
          <a:prstGeom prst="rect">
            <a:avLst/>
          </a:prstGeom>
        </p:spPr>
      </p:pic>
    </p:spTree>
    <p:extLst>
      <p:ext uri="{BB962C8B-B14F-4D97-AF65-F5344CB8AC3E}">
        <p14:creationId xmlns:p14="http://schemas.microsoft.com/office/powerpoint/2010/main" val="151516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91B0-6BB3-DDD7-043F-8D78B78DE291}"/>
              </a:ext>
            </a:extLst>
          </p:cNvPr>
          <p:cNvSpPr>
            <a:spLocks noGrp="1"/>
          </p:cNvSpPr>
          <p:nvPr>
            <p:ph type="title"/>
          </p:nvPr>
        </p:nvSpPr>
        <p:spPr/>
        <p:txBody>
          <a:bodyPr/>
          <a:lstStyle/>
          <a:p>
            <a:r>
              <a:rPr lang="en-IN" dirty="0"/>
              <a:t>Example:</a:t>
            </a:r>
          </a:p>
        </p:txBody>
      </p:sp>
      <p:pic>
        <p:nvPicPr>
          <p:cNvPr id="4098" name="Picture 2" descr="No alt text provided for this image">
            <a:extLst>
              <a:ext uri="{FF2B5EF4-FFF2-40B4-BE49-F238E27FC236}">
                <a16:creationId xmlns:a16="http://schemas.microsoft.com/office/drawing/2014/main" id="{8E0416CF-CA11-905D-AA49-2A33D9AF98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21397" y="741711"/>
            <a:ext cx="23145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0A830F3-CB7C-0944-65C8-78F4833DC80C}"/>
              </a:ext>
            </a:extLst>
          </p:cNvPr>
          <p:cNvPicPr>
            <a:picLocks noChangeAspect="1"/>
          </p:cNvPicPr>
          <p:nvPr/>
        </p:nvPicPr>
        <p:blipFill>
          <a:blip r:embed="rId3"/>
          <a:stretch>
            <a:fillRect/>
          </a:stretch>
        </p:blipFill>
        <p:spPr>
          <a:xfrm>
            <a:off x="1311730" y="1293537"/>
            <a:ext cx="5715000" cy="790575"/>
          </a:xfrm>
          <a:prstGeom prst="rect">
            <a:avLst/>
          </a:prstGeom>
        </p:spPr>
      </p:pic>
      <p:sp>
        <p:nvSpPr>
          <p:cNvPr id="6" name="TextBox 5">
            <a:extLst>
              <a:ext uri="{FF2B5EF4-FFF2-40B4-BE49-F238E27FC236}">
                <a16:creationId xmlns:a16="http://schemas.microsoft.com/office/drawing/2014/main" id="{E6BA62E1-B12B-77EB-DE93-D5646C274947}"/>
              </a:ext>
            </a:extLst>
          </p:cNvPr>
          <p:cNvSpPr txBox="1"/>
          <p:nvPr/>
        </p:nvSpPr>
        <p:spPr>
          <a:xfrm>
            <a:off x="1761106" y="2294108"/>
            <a:ext cx="4310743" cy="369332"/>
          </a:xfrm>
          <a:prstGeom prst="rect">
            <a:avLst/>
          </a:prstGeom>
          <a:noFill/>
        </p:spPr>
        <p:txBody>
          <a:bodyPr wrap="square">
            <a:spAutoFit/>
          </a:bodyPr>
          <a:lstStyle/>
          <a:p>
            <a:r>
              <a:rPr lang="en-US" b="0" i="0" dirty="0">
                <a:effectLst/>
                <a:latin typeface="-apple-system"/>
              </a:rPr>
              <a:t>Here</a:t>
            </a:r>
            <a:r>
              <a:rPr lang="en-US" b="1" i="0" dirty="0">
                <a:effectLst/>
                <a:latin typeface="-apple-system"/>
              </a:rPr>
              <a:t> λ  is a </a:t>
            </a:r>
            <a:r>
              <a:rPr lang="en-US" b="1" i="0" dirty="0" err="1">
                <a:effectLst/>
                <a:latin typeface="-apple-system"/>
              </a:rPr>
              <a:t>regularisation</a:t>
            </a:r>
            <a:r>
              <a:rPr lang="en-US" b="1" i="0" dirty="0">
                <a:effectLst/>
                <a:latin typeface="-apple-system"/>
              </a:rPr>
              <a:t> parameter</a:t>
            </a:r>
            <a:r>
              <a:rPr lang="en-US" b="0" i="0" dirty="0">
                <a:effectLst/>
                <a:latin typeface="-apple-system"/>
              </a:rPr>
              <a:t>.</a:t>
            </a:r>
            <a:endParaRPr lang="en-IN" dirty="0"/>
          </a:p>
        </p:txBody>
      </p:sp>
      <p:pic>
        <p:nvPicPr>
          <p:cNvPr id="5122" name="Picture 2" descr="No alt text provided for this image">
            <a:extLst>
              <a:ext uri="{FF2B5EF4-FFF2-40B4-BE49-F238E27FC236}">
                <a16:creationId xmlns:a16="http://schemas.microsoft.com/office/drawing/2014/main" id="{D153E5E7-288F-06BE-C15C-EE834EF3143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26673" y="4494741"/>
            <a:ext cx="3530216" cy="19063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No alt text provided for this image">
            <a:extLst>
              <a:ext uri="{FF2B5EF4-FFF2-40B4-BE49-F238E27FC236}">
                <a16:creationId xmlns:a16="http://schemas.microsoft.com/office/drawing/2014/main" id="{F88E1140-6D46-0485-6825-3A5FB3DA7B7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602460" y="4345129"/>
            <a:ext cx="3642643" cy="1906317"/>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3">
            <a:extLst>
              <a:ext uri="{FF2B5EF4-FFF2-40B4-BE49-F238E27FC236}">
                <a16:creationId xmlns:a16="http://schemas.microsoft.com/office/drawing/2014/main" id="{DE5C5DDA-ABD9-F897-2C97-69AF957BB893}"/>
              </a:ext>
            </a:extLst>
          </p:cNvPr>
          <p:cNvPicPr>
            <a:picLocks noChangeAspect="1"/>
          </p:cNvPicPr>
          <p:nvPr/>
        </p:nvPicPr>
        <p:blipFill>
          <a:blip r:embed="rId6"/>
          <a:stretch>
            <a:fillRect/>
          </a:stretch>
        </p:blipFill>
        <p:spPr>
          <a:xfrm>
            <a:off x="8245103" y="4439355"/>
            <a:ext cx="2857500" cy="1543050"/>
          </a:xfrm>
          <a:prstGeom prst="rect">
            <a:avLst/>
          </a:prstGeom>
        </p:spPr>
      </p:pic>
      <p:pic>
        <p:nvPicPr>
          <p:cNvPr id="10" name="Picture 6" descr="No alt text provided for this image">
            <a:extLst>
              <a:ext uri="{FF2B5EF4-FFF2-40B4-BE49-F238E27FC236}">
                <a16:creationId xmlns:a16="http://schemas.microsoft.com/office/drawing/2014/main" id="{88FAB3F0-404C-CF49-C1D4-B045F4BC1E87}"/>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2281750" y="3056864"/>
            <a:ext cx="3774960" cy="584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30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28D1FC-D3F4-F6B4-4D06-7810EF91F893}"/>
              </a:ext>
            </a:extLst>
          </p:cNvPr>
          <p:cNvPicPr>
            <a:picLocks noChangeAspect="1"/>
          </p:cNvPicPr>
          <p:nvPr/>
        </p:nvPicPr>
        <p:blipFill>
          <a:blip r:embed="rId2"/>
          <a:stretch>
            <a:fillRect/>
          </a:stretch>
        </p:blipFill>
        <p:spPr>
          <a:xfrm>
            <a:off x="0" y="1693"/>
            <a:ext cx="12192000" cy="6854613"/>
          </a:xfrm>
          <a:prstGeom prst="rect">
            <a:avLst/>
          </a:prstGeom>
        </p:spPr>
      </p:pic>
    </p:spTree>
    <p:extLst>
      <p:ext uri="{BB962C8B-B14F-4D97-AF65-F5344CB8AC3E}">
        <p14:creationId xmlns:p14="http://schemas.microsoft.com/office/powerpoint/2010/main" val="190426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122</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Aptos</vt:lpstr>
      <vt:lpstr>Aptos Display</vt:lpstr>
      <vt:lpstr>Arial</vt:lpstr>
      <vt:lpstr>Calibri</vt:lpstr>
      <vt:lpstr>Nunito</vt:lpstr>
      <vt:lpstr>Office Theme</vt:lpstr>
      <vt:lpstr>eXtreme Gradient Boosting-XG BOOST</vt:lpstr>
      <vt:lpstr>PowerPoint Presentation</vt:lpstr>
      <vt:lpstr>PowerPoint Presentation</vt:lpstr>
      <vt:lpstr>How does XGBoost work? </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SEBASTINMARI MONICA MARTIN ALEX -X (smartina - HCL TECHNOLOGIES LIMITED at Cisco)</dc:creator>
  <cp:lastModifiedBy>SEBASTINMARI MONICA MARTIN ALEX -X (smartina - HCL TECHNOLOGIES LIMITED at Cisco)</cp:lastModifiedBy>
  <cp:revision>1</cp:revision>
  <dcterms:created xsi:type="dcterms:W3CDTF">2025-06-21T12:22:57Z</dcterms:created>
  <dcterms:modified xsi:type="dcterms:W3CDTF">2025-06-21T17:15:11Z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2025-06-21T17:14:58Z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4731c7ee-06cb-45c4-afc2-34bd1eaf9b60</vt:lpwstr>
  </property>
  <property fmtid="{D5CDD505-2E9C-101B-9397-08002B2CF9AE}" pid="8" name="MSIP_Label_c8f49a32-fde3-48a5-9266-b5b0972a22dc_ContentBits">
    <vt:lpwstr>2</vt:lpwstr>
  </property>
  <property fmtid="{D5CDD505-2E9C-101B-9397-08002B2CF9AE}" pid="9" name="MSIP_Label_c8f49a32-fde3-48a5-9266-b5b0972a22dc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Cisco Confidential</vt:lpwstr>
  </property>
</Properties>
</file>