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67"/>
    <a:srgbClr val="F0F0F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Steinberg" userId="1cef812bc0620a73" providerId="LiveId" clId="{5E0F567F-4A37-4A19-8DB8-8336783E2255}"/>
    <pc:docChg chg="modSld">
      <pc:chgData name="Monica Steinberg" userId="1cef812bc0620a73" providerId="LiveId" clId="{5E0F567F-4A37-4A19-8DB8-8336783E2255}" dt="2023-09-17T13:04:37.169" v="4" actId="20577"/>
      <pc:docMkLst>
        <pc:docMk/>
      </pc:docMkLst>
      <pc:sldChg chg="modSp mod">
        <pc:chgData name="Monica Steinberg" userId="1cef812bc0620a73" providerId="LiveId" clId="{5E0F567F-4A37-4A19-8DB8-8336783E2255}" dt="2023-09-17T13:04:37.169" v="4" actId="20577"/>
        <pc:sldMkLst>
          <pc:docMk/>
          <pc:sldMk cId="554617834" sldId="263"/>
        </pc:sldMkLst>
        <pc:spChg chg="mod">
          <ac:chgData name="Monica Steinberg" userId="1cef812bc0620a73" providerId="LiveId" clId="{5E0F567F-4A37-4A19-8DB8-8336783E2255}" dt="2023-09-17T13:04:37.169" v="4" actId="20577"/>
          <ac:spMkLst>
            <pc:docMk/>
            <pc:sldMk cId="554617834" sldId="263"/>
            <ac:spMk id="4" creationId="{BFAD4507-AC02-B247-9CDE-DE2130EBC3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27B3A-286E-FA66-AAA4-A8EB930C5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756F93-6689-5732-5BA5-010FB6719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61A26-AE39-7B3C-15D6-9021D3D1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C660B-CD93-5734-3B19-9F35804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71666-3171-9176-F366-F8745795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05472-B4B6-1DC3-0D09-E27E1C9D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F9F80-2E55-67C4-0C6A-B8B35A0F4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0E29B-E736-F857-ECA2-AB8562F3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FEBA3F-9C33-F49A-5E5D-4340120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2EB2F-59F2-7D33-DDB5-CB9DA104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77E414-0816-D696-7E2F-C2FB33A2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B013C6-0A8D-5EF0-42EE-52DB3C9A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4B625-766F-6D77-B897-A7F29F10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F78D1-623C-0613-67EF-AA31451B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5D5AE-52AD-429E-05F4-BC3C64CB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3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290F-28AC-2C7D-90FE-1534C5BC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84491-A836-B186-1C5E-6715892B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2A802-7AB3-E90F-ACD6-CCB09648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E108B-0B4B-DC8E-1735-CBB43DA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A5A320-5565-58C6-CF39-1396E337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2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76F74-2779-F024-EDB4-2A7824D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731400-1E8A-8873-DA0A-8DFA31C5D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FE0CF-1DCF-1522-2607-7AEAB952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70755-92F4-1262-8CB0-88723B4A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B7C7D-7F18-5EC6-7C70-130E2D58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456DE-A9E6-E17E-7A97-629B0CC2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93A58-FC0B-7E13-C733-510666CA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A24E5-2029-62E3-39B6-ABEE50CDD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3FAF4C-C223-4495-99D9-9B4D01BF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8B339D-024D-091D-2184-29B48A3F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1015A4-A76A-3CB8-42AF-85C0E390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3A4FB-56D0-03CB-1013-27A8EBB3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78E19B-8D22-65E1-F1B4-A72FA608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EFCDB0-B3E2-A0EF-0A6B-8924BA3EA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C953DB-0E6B-A529-AB00-906BBC933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5A97DE-0C45-C815-7C4F-2519A8D1A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2A67D6-DCA7-E6AC-7559-D0DC237C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690326-E082-FF2E-67BB-7FD0ED9C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4C3D4B-6A8A-6946-8D25-6F9E8693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5A63E-DCA0-DAD7-D32A-91C67349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B82591-95A6-A730-8306-881E86FF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9D8AA-FA1F-5C04-BBE2-20E5F1E7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287516-C0D8-5AD6-C8ED-B84CB091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FE6F85-28D3-4A66-E3A4-284B095E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FA9337-A4C5-B708-FD4C-39B1B675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268654-3196-DE8F-8C64-784C2E2A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EC8AA-A0D5-67C3-D21C-6BE44B0A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97F3D-0953-D878-7D3A-AE49A9E0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ED7637-CACF-9A52-2859-9A3E45697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A30FCE-0E2E-15E4-3614-2EDB3408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3B636B-FC5D-671E-DDDF-F27EDBF6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D72244-3AE7-8B78-6B20-ECB32D64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EA6D6-BE80-424F-AD4D-1CCBF6C9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250B8F-319C-F6EB-5817-95A3D84A9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43ED6B-66D1-CE48-6119-438154B39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07AA2F-4597-99F9-A0BE-786F539B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413A08-4B32-F542-F634-06E640C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10E7A2-F68B-FB03-F3BB-E5076FA1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5BBDCD-D69C-8B2B-488F-60E54088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CD3A04-9C19-3551-CA41-E502FD149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7D49A-41C4-B0C6-3959-1F4873D08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1906-15A2-48D7-8B7C-7A2F7E5FE45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143E3-2DE1-CC1E-0EFA-DF54D54F0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B7404-D0B5-9E2E-A0EA-110DC418C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C3B8-2451-4B82-8C7D-2DA34D7C1F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EF4CB68-8FDC-58B6-827A-48A66EE60105}"/>
              </a:ext>
            </a:extLst>
          </p:cNvPr>
          <p:cNvSpPr txBox="1"/>
          <p:nvPr/>
        </p:nvSpPr>
        <p:spPr>
          <a:xfrm>
            <a:off x="2967135" y="1586204"/>
            <a:ext cx="5980922" cy="138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360E9F-F64D-9303-5469-49E14429C7EB}"/>
              </a:ext>
            </a:extLst>
          </p:cNvPr>
          <p:cNvSpPr txBox="1">
            <a:spLocks noChangeAspect="1"/>
          </p:cNvSpPr>
          <p:nvPr/>
        </p:nvSpPr>
        <p:spPr>
          <a:xfrm>
            <a:off x="783167" y="1997839"/>
            <a:ext cx="10625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F0F0"/>
                </a:solidFill>
                <a:latin typeface="Montserrat" pitchFamily="2" charset="0"/>
              </a:rPr>
              <a:t>“The line between human and machine is blurring, and the consequences can be both fascinating and frightening.” </a:t>
            </a:r>
          </a:p>
          <a:p>
            <a:pPr algn="ctr"/>
            <a:endParaRPr lang="en-US" sz="3600" b="1" dirty="0">
              <a:solidFill>
                <a:srgbClr val="F0F0F0"/>
              </a:solidFill>
              <a:latin typeface="Montserrat" pitchFamily="2" charset="0"/>
            </a:endParaRPr>
          </a:p>
          <a:p>
            <a:pPr algn="ctr"/>
            <a:r>
              <a:rPr lang="en-US" sz="3600" b="1" dirty="0">
                <a:solidFill>
                  <a:srgbClr val="F0F0F0"/>
                </a:solidFill>
                <a:latin typeface="Montserrat" pitchFamily="2" charset="0"/>
              </a:rPr>
              <a:t>- Neil deGrasse Tyson</a:t>
            </a:r>
          </a:p>
        </p:txBody>
      </p:sp>
    </p:spTree>
    <p:extLst>
      <p:ext uri="{BB962C8B-B14F-4D97-AF65-F5344CB8AC3E}">
        <p14:creationId xmlns:p14="http://schemas.microsoft.com/office/powerpoint/2010/main" val="119086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EF4CB68-8FDC-58B6-827A-48A66EE60105}"/>
              </a:ext>
            </a:extLst>
          </p:cNvPr>
          <p:cNvSpPr txBox="1"/>
          <p:nvPr/>
        </p:nvSpPr>
        <p:spPr>
          <a:xfrm>
            <a:off x="2967135" y="1586204"/>
            <a:ext cx="5980922" cy="138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E58ECF-A001-63B5-C68A-134612822B43}"/>
              </a:ext>
            </a:extLst>
          </p:cNvPr>
          <p:cNvSpPr txBox="1">
            <a:spLocks noChangeAspect="1"/>
          </p:cNvSpPr>
          <p:nvPr/>
        </p:nvSpPr>
        <p:spPr>
          <a:xfrm>
            <a:off x="-7942392" y="-310485"/>
            <a:ext cx="2807678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0F0F0"/>
                </a:solidFill>
                <a:latin typeface="Montserrat" pitchFamily="2" charset="0"/>
              </a:rPr>
              <a:t>“The line between human and machine is blurring, and the consequences can be both fascinating and frightening.” </a:t>
            </a:r>
          </a:p>
          <a:p>
            <a:pPr algn="ctr"/>
            <a:endParaRPr lang="en-US" sz="9600" b="1" dirty="0">
              <a:solidFill>
                <a:srgbClr val="F0F0F0"/>
              </a:solidFill>
              <a:latin typeface="Montserrat" pitchFamily="2" charset="0"/>
            </a:endParaRPr>
          </a:p>
          <a:p>
            <a:pPr algn="ctr"/>
            <a:r>
              <a:rPr lang="en-US" sz="9600" b="1" dirty="0">
                <a:solidFill>
                  <a:srgbClr val="F0F0F0"/>
                </a:solidFill>
                <a:latin typeface="Montserrat" pitchFamily="2" charset="0"/>
              </a:rPr>
              <a:t>- Neil deGrasse Tyson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048" y="4114800"/>
            <a:ext cx="5102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9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EF4CB68-8FDC-58B6-827A-48A66EE60105}"/>
              </a:ext>
            </a:extLst>
          </p:cNvPr>
          <p:cNvSpPr txBox="1"/>
          <p:nvPr/>
        </p:nvSpPr>
        <p:spPr>
          <a:xfrm>
            <a:off x="2967135" y="1586204"/>
            <a:ext cx="5980922" cy="138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05" y="457200"/>
            <a:ext cx="4762195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174C24-B30A-CA6B-241B-42CA03BB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4" y="2834640"/>
            <a:ext cx="6113417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2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EF4CB68-8FDC-58B6-827A-48A66EE60105}"/>
              </a:ext>
            </a:extLst>
          </p:cNvPr>
          <p:cNvSpPr txBox="1"/>
          <p:nvPr/>
        </p:nvSpPr>
        <p:spPr>
          <a:xfrm>
            <a:off x="2967135" y="1586204"/>
            <a:ext cx="5980922" cy="138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05" y="457200"/>
            <a:ext cx="4762195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174C24-B30A-CA6B-241B-42CA03BB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" y="417184"/>
            <a:ext cx="2821577" cy="54864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54EDAD-FD5B-496C-183F-F86B584CDB67}"/>
              </a:ext>
            </a:extLst>
          </p:cNvPr>
          <p:cNvSpPr txBox="1"/>
          <p:nvPr/>
        </p:nvSpPr>
        <p:spPr>
          <a:xfrm>
            <a:off x="407115" y="1210733"/>
            <a:ext cx="6831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hnschrift SemiLight SemiConde" panose="020B0502040204020203" pitchFamily="34" charset="0"/>
              </a:rPr>
              <a:t>Themis is a cutting-edge AI service meticulously crafted to differentiate between genuine communications from high-security services like your bank and malicious AI-generated messages designed to deceive and exploit you.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C80AC3-5FEE-8AD9-43F0-FAD24EEFA266}"/>
              </a:ext>
            </a:extLst>
          </p:cNvPr>
          <p:cNvSpPr txBox="1"/>
          <p:nvPr/>
        </p:nvSpPr>
        <p:spPr>
          <a:xfrm>
            <a:off x="685800" y="3453901"/>
            <a:ext cx="604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Detection of AI and Malicious Impersonations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Behavioral Analysis and Cross-Referencing Verified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Adaptive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4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05" y="457200"/>
            <a:ext cx="4762195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174C24-B30A-CA6B-241B-42CA03BB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" y="417184"/>
            <a:ext cx="2821577" cy="54864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1E11D6-8836-EA59-8DCC-CBA18A5A9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03" y="1566333"/>
            <a:ext cx="6113788" cy="41148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9B98540-FAE6-7FDB-C6EB-13D0054B1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04" y="1566333"/>
            <a:ext cx="2863633" cy="18288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F22F1C4-77EC-EAB3-3479-E5BA633C8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44" y="4388052"/>
            <a:ext cx="2866292" cy="1371600"/>
          </a:xfrm>
          <a:prstGeom prst="rect">
            <a:avLst/>
          </a:prstGeom>
        </p:spPr>
      </p:pic>
      <p:sp>
        <p:nvSpPr>
          <p:cNvPr id="18" name="Pfeil: nach links 17">
            <a:extLst>
              <a:ext uri="{FF2B5EF4-FFF2-40B4-BE49-F238E27FC236}">
                <a16:creationId xmlns:a16="http://schemas.microsoft.com/office/drawing/2014/main" id="{E92E7F30-2AB0-3C44-F1DE-7A664905575C}"/>
              </a:ext>
            </a:extLst>
          </p:cNvPr>
          <p:cNvSpPr/>
          <p:nvPr/>
        </p:nvSpPr>
        <p:spPr>
          <a:xfrm rot="16200000">
            <a:off x="2131837" y="3769916"/>
            <a:ext cx="749566" cy="457200"/>
          </a:xfrm>
          <a:prstGeom prst="leftArrow">
            <a:avLst/>
          </a:prstGeom>
          <a:solidFill>
            <a:srgbClr val="FF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: nach links 18">
            <a:extLst>
              <a:ext uri="{FF2B5EF4-FFF2-40B4-BE49-F238E27FC236}">
                <a16:creationId xmlns:a16="http://schemas.microsoft.com/office/drawing/2014/main" id="{0D1E4C1D-5420-9957-C92F-57D8EB2EE970}"/>
              </a:ext>
            </a:extLst>
          </p:cNvPr>
          <p:cNvSpPr/>
          <p:nvPr/>
        </p:nvSpPr>
        <p:spPr>
          <a:xfrm>
            <a:off x="4306018" y="2404533"/>
            <a:ext cx="1228203" cy="457200"/>
          </a:xfrm>
          <a:prstGeom prst="leftArrow">
            <a:avLst/>
          </a:prstGeom>
          <a:solidFill>
            <a:srgbClr val="FF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feil: nach links 19">
            <a:extLst>
              <a:ext uri="{FF2B5EF4-FFF2-40B4-BE49-F238E27FC236}">
                <a16:creationId xmlns:a16="http://schemas.microsoft.com/office/drawing/2014/main" id="{5C3B0408-BF8E-7ADC-AFD6-78D506AE0732}"/>
              </a:ext>
            </a:extLst>
          </p:cNvPr>
          <p:cNvSpPr/>
          <p:nvPr/>
        </p:nvSpPr>
        <p:spPr>
          <a:xfrm rot="16200000">
            <a:off x="2131837" y="5827316"/>
            <a:ext cx="749566" cy="457200"/>
          </a:xfrm>
          <a:prstGeom prst="leftArrow">
            <a:avLst/>
          </a:prstGeom>
          <a:solidFill>
            <a:srgbClr val="FF6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4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7A768A4-F51D-C398-6F66-D4871207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70A816-2777-4387-16C4-DABFD9474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37" y="1363133"/>
            <a:ext cx="67930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34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05" y="457200"/>
            <a:ext cx="4762195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174C24-B30A-CA6B-241B-42CA03BB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" y="417184"/>
            <a:ext cx="2821577" cy="54864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2614C47-A219-8828-D86A-50864B058B56}"/>
              </a:ext>
            </a:extLst>
          </p:cNvPr>
          <p:cNvSpPr txBox="1"/>
          <p:nvPr/>
        </p:nvSpPr>
        <p:spPr>
          <a:xfrm>
            <a:off x="691052" y="1363133"/>
            <a:ext cx="683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dirty="0">
                <a:latin typeface="Bahnschrift SemiLight SemiConde" panose="020B0502040204020203" pitchFamily="34" charset="0"/>
              </a:rPr>
              <a:t>I</a:t>
            </a:r>
            <a:r>
              <a:rPr lang="en-US" sz="2400" dirty="0">
                <a:latin typeface="Bahnschrift SemiLight SemiConde" panose="020B0502040204020203" pitchFamily="34" charset="0"/>
              </a:rPr>
              <a:t>f only we had more time…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AD4507-AC02-B247-9CDE-DE2130EBC33C}"/>
              </a:ext>
            </a:extLst>
          </p:cNvPr>
          <p:cNvSpPr txBox="1"/>
          <p:nvPr/>
        </p:nvSpPr>
        <p:spPr>
          <a:xfrm>
            <a:off x="775721" y="2069707"/>
            <a:ext cx="604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Implement ML Model to determine whether contents is fraud 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Cross-reference with verified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Enable user to upload either a screenshot or take a picture of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89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1962832-DECB-1A78-5AE4-BE339F52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05" y="457200"/>
            <a:ext cx="4762195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174C24-B30A-CA6B-241B-42CA03BB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4" y="417184"/>
            <a:ext cx="2821577" cy="54864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2614C47-A219-8828-D86A-50864B058B56}"/>
              </a:ext>
            </a:extLst>
          </p:cNvPr>
          <p:cNvSpPr txBox="1"/>
          <p:nvPr/>
        </p:nvSpPr>
        <p:spPr>
          <a:xfrm>
            <a:off x="686515" y="1269196"/>
            <a:ext cx="683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hnschrift SemiLight SemiConde" panose="020B0502040204020203" pitchFamily="34" charset="0"/>
              </a:rPr>
              <a:t>What </a:t>
            </a:r>
            <a:r>
              <a:rPr lang="de-DE" sz="2400" dirty="0">
                <a:latin typeface="Bahnschrift SemiLight SemiConde" panose="020B0502040204020203" pitchFamily="34" charset="0"/>
              </a:rPr>
              <a:t>The Future Holds:</a:t>
            </a:r>
            <a:endParaRPr lang="en-US" sz="24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AD4507-AC02-B247-9CDE-DE2130EBC33C}"/>
              </a:ext>
            </a:extLst>
          </p:cNvPr>
          <p:cNvSpPr txBox="1"/>
          <p:nvPr/>
        </p:nvSpPr>
        <p:spPr>
          <a:xfrm>
            <a:off x="771184" y="1975770"/>
            <a:ext cx="604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Recognize images, videos, and voice messages </a:t>
            </a:r>
            <a:r>
              <a:rPr lang="en-US" sz="2400" b="1">
                <a:latin typeface="Söhne"/>
              </a:rPr>
              <a:t>that were </a:t>
            </a:r>
            <a:r>
              <a:rPr lang="en-US" sz="2400" b="1" dirty="0">
                <a:latin typeface="Söhne"/>
              </a:rPr>
              <a:t>generated using deep fake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Create a risk analysis to keep user informed about what personal info has been compromised and is used against them for scams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öhne"/>
              </a:rPr>
              <a:t>Automatically create database to collect evidence for law enforcement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17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Bahnschrift SemiLight SemiConde</vt:lpstr>
      <vt:lpstr>Calibri</vt:lpstr>
      <vt:lpstr>Calibri Light</vt:lpstr>
      <vt:lpstr>Montserrat</vt:lpstr>
      <vt:lpstr>Söhne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Monica Steinberg</dc:creator>
  <cp:lastModifiedBy>Monica Steinberg</cp:lastModifiedBy>
  <cp:revision>2</cp:revision>
  <dcterms:created xsi:type="dcterms:W3CDTF">2023-09-17T07:28:00Z</dcterms:created>
  <dcterms:modified xsi:type="dcterms:W3CDTF">2023-09-17T13:19:37Z</dcterms:modified>
</cp:coreProperties>
</file>