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</p:sldIdLst>
  <p:sldSz cx="9144000" cy="5143500" type="screen16x9"/>
  <p:notesSz cx="6858000" cy="9144000"/>
  <p:embeddedFontLst>
    <p:embeddedFont>
      <p:font typeface="Tw Cen MT Condensed" panose="020B0606020104020203" pitchFamily="34" charset="0"/>
      <p:regular r:id="rId14"/>
      <p:bold r:id="rId15"/>
    </p:embeddedFont>
    <p:embeddedFont>
      <p:font typeface="Wingdings 3" panose="05040102010807070707" pitchFamily="18" charset="2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Amatic SC" panose="020B0604020202020204" charset="-79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Source Code Pro" panose="020B0604020202020204" charset="0"/>
      <p:regular r:id="rId27"/>
      <p:bold r:id="rId28"/>
    </p:embeddedFont>
    <p:embeddedFont>
      <p:font typeface="Tw Cen MT" panose="020B06020201040206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F8A0BB1-EE8D-4C56-B6B3-C3B633245736}">
  <a:tblStyle styleId="{8F8A0BB1-EE8D-4C56-B6B3-C3B633245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90" autoAdjust="0"/>
  </p:normalViewPr>
  <p:slideViewPr>
    <p:cSldViewPr snapToGrid="0">
      <p:cViewPr>
        <p:scale>
          <a:sx n="67" d="100"/>
          <a:sy n="67" d="100"/>
        </p:scale>
        <p:origin x="1910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Show Product Page,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 lot of jQuery,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 week of development and testing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en-US" b="1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AI I - Supports only above IE10+ and iOS 7+</a:t>
            </a: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 For sites needing either of those, use v3</a:t>
            </a:r>
            <a:endParaRPr lang="en-US" b="1" dirty="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en-US" b="1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Flexbox </a:t>
            </a: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makes it easier to design flexible responsive layout structure without having to use floats or positioning;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We still have Tables, </a:t>
            </a:r>
            <a:r>
              <a:rPr lang="en-US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bars, dropdowns, but they have all been improved to be more responsive.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en-US" b="1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US" b="1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Media Queries still use </a:t>
            </a:r>
            <a:r>
              <a:rPr lang="en-US" dirty="0" err="1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as primary unit</a:t>
            </a:r>
            <a:endParaRPr lang="en-US" dirty="0">
              <a:solidFill>
                <a:srgbClr val="292B2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rgbClr val="292B2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Add settings to &lt;head&gt; tag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EXPLAIN HOW IT TAKES SPACES AND STUFF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Bootstrap 4 introduces the extra large XL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Each class scales up, so if you wish to set the same widths for </a:t>
            </a:r>
            <a:r>
              <a:rPr lang="pt-BR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sm</a:t>
            </a: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pt-BR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md</a:t>
            </a: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you only need to specify </a:t>
            </a:r>
            <a:r>
              <a:rPr lang="pt-BR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sm</a:t>
            </a: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Although tables and jumbotrons were already possible with bootstrap 3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They have been improved and offer bigger </a:t>
            </a:r>
            <a:r>
              <a:rPr lang="en-GB" dirty="0" err="1"/>
              <a:t>costumisation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I WILL SHOW YOU AN EXAMPLE OF A JUMBOTRON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2440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88705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865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5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1903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7018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146077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0771860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4241886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9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898364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56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E8DA5D-FA96-426D-BD0C-4F13E0160FAF}" type="datetimeFigureOut">
              <a:rPr lang="en-GB" smtClean="0"/>
              <a:t>07/12/2017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000" smtClean="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pt-BR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E1C36-8BAC-421A-BDEE-F3B8B8137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Badges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225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Badges are used to add additional information to any content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h1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Example heading </a:t>
            </a: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span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class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="badge badge-secondary"&gt;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New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/span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/h1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</a:p>
          <a:p>
            <a:pPr marL="266700" marR="266700" lvl="0" indent="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Amatic SC"/>
                <a:cs typeface="Amatic SC"/>
                <a:sym typeface="Amatic SC"/>
              </a:rPr>
              <a:t>Contextual Badges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50" dirty="0">
                <a:solidFill>
                  <a:srgbClr val="FFFFFF"/>
                </a:solidFill>
                <a:highlight>
                  <a:srgbClr val="007B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Primary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FFFFFF"/>
                </a:solidFill>
                <a:highlight>
                  <a:srgbClr val="868E96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Secondary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FFFFFF"/>
                </a:solidFill>
                <a:highlight>
                  <a:srgbClr val="28A745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Success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FFFFFF"/>
                </a:solidFill>
                <a:highlight>
                  <a:srgbClr val="DC3545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Danger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111111"/>
                </a:solidFill>
                <a:highlight>
                  <a:srgbClr val="FFC107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Warning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FFFFFF"/>
                </a:solidFill>
                <a:highlight>
                  <a:srgbClr val="17A2B8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Info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111111"/>
                </a:solidFill>
                <a:highlight>
                  <a:srgbClr val="F8F9FA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Light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</a:t>
            </a:r>
            <a:r>
              <a:rPr lang="pt-BR" sz="1050" dirty="0">
                <a:solidFill>
                  <a:srgbClr val="FFFFFF"/>
                </a:solidFill>
                <a:highlight>
                  <a:srgbClr val="343A40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Dark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Use any of the contextual classes (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.badge-*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) to change the color of a badge</a:t>
            </a:r>
            <a:endParaRPr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CollapsE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235000" cy="340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.collapse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 indicates a collapsible element (a &lt;div&gt; in our example); this is the content that will be shown or hidden with a click of a button.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 control (show/hide) the collapsible content, add the 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data-toggle="collapse"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attribute to an &lt;a&gt; or a &lt;button&gt; element. Then add the 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data-target="#id"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attribute to connect the button with the collapsible content (&lt;div id="demo"&gt;).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Biggest Changes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146200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pt-BR" sz="1800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Dropped IE8, IE9, and iOS 6 support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800"/>
              <a:buFont typeface="Consolas"/>
              <a:buChar char="●"/>
            </a:pPr>
            <a:r>
              <a:rPr lang="pt-BR" sz="1800" dirty="0">
                <a:solidFill>
                  <a:srgbClr val="292B2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Added official support for </a:t>
            </a:r>
            <a:r>
              <a:rPr lang="pt-BR" sz="1800" b="1" dirty="0">
                <a:solidFill>
                  <a:srgbClr val="292B2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 v5.0</a:t>
            </a:r>
            <a:r>
              <a:rPr lang="pt-BR" sz="1800" dirty="0">
                <a:solidFill>
                  <a:srgbClr val="292B2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Lollipop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1800"/>
              <a:buFont typeface="Consolas"/>
              <a:buChar char="●"/>
            </a:pPr>
            <a:r>
              <a:rPr lang="pt-BR" sz="18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Switched from </a:t>
            </a:r>
            <a:r>
              <a:rPr lang="pt-BR" sz="18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LESS </a:t>
            </a:r>
            <a:r>
              <a:rPr lang="pt-BR" sz="18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pt-BR" sz="18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SASS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pt-BR" sz="18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Flexbox </a:t>
            </a:r>
            <a:r>
              <a:rPr lang="pt-BR" sz="18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 enabled by default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pt-BR" sz="1800" dirty="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Most of the existent components have been rewritten with flexbox.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Consolas"/>
              <a:buChar char="●"/>
            </a:pPr>
            <a:r>
              <a:rPr lang="pt-BR" sz="18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 </a:t>
            </a:r>
            <a:r>
              <a:rPr lang="pt-BR" sz="1800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 the primary CSS unit, instead of </a:t>
            </a:r>
            <a:r>
              <a:rPr lang="pt-BR" sz="1800" b="1" dirty="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px</a:t>
            </a:r>
            <a:endParaRPr sz="1800" dirty="0">
              <a:solidFill>
                <a:srgbClr val="292B2C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Mobile First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60045" y="1250850"/>
            <a:ext cx="8338186" cy="334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266700" lvl="0" indent="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pt-BR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="viewport"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content</a:t>
            </a:r>
            <a:r>
              <a:rPr lang="pt-BR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="width=device-width, initial-scale=1"&gt;</a:t>
            </a:r>
            <a:br>
              <a:rPr lang="pt-BR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pt-BR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width=device-width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width of the page follows the screen-width of the device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initial-scale=1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Sets the initial zoom level when the page is first loaded by the browser</a:t>
            </a:r>
            <a:endParaRPr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Grid 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Updated responsive grid system, now using flexbox.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x="334500" y="2017700"/>
          <a:ext cx="8475000" cy="1669415"/>
        </p:xfrm>
        <a:graphic>
          <a:graphicData uri="http://schemas.openxmlformats.org/drawingml/2006/table">
            <a:tbl>
              <a:tblPr>
                <a:solidFill>
                  <a:srgbClr val="F1F1F1"/>
                </a:solidFill>
                <a:tableStyleId>{8F8A0BB1-EE8D-4C56-B6B3-C3B633245736}</a:tableStyleId>
              </a:tblPr>
              <a:tblGrid>
                <a:gridCol w="70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65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00">
                <a:tc gridSpan="4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span 4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span 4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span 4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00">
                <a:tc gridSpan="4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4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8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00">
                <a:tc gridSpan="6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6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6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00">
                <a:tc gridSpan="12"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1F1F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span 12</a:t>
                      </a:r>
                    </a:p>
                  </a:txBody>
                  <a:tcPr marL="76200" marR="76200" marT="76200" marB="7620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Grid Classes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 classes: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pt-BR" sz="14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.col-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(extra small devices - screen width less than 576px)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pt-BR" sz="14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.col-sm-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(small devices - screen width equal to or greater than 576px)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pt-BR" sz="14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.col-md-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(medium devices - screen width equal to or greater than 768px)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pt-BR" sz="1400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.col-lg-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(large devices - screen width equal to or greater than 992px)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pt-BR" sz="1400" b="1" dirty="0">
                <a:solidFill>
                  <a:srgbClr val="DC143C"/>
                </a:solidFill>
                <a:highlight>
                  <a:srgbClr val="F1F1F1"/>
                </a:highlight>
                <a:latin typeface="Consolas"/>
                <a:ea typeface="Consolas"/>
                <a:cs typeface="Consolas"/>
                <a:sym typeface="Consolas"/>
              </a:rPr>
              <a:t>.col-xl-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(xlarge devices - screen width equal to or greater than 1200px)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classes can be combined to create more dynamic and flexible layouts.</a:t>
            </a:r>
          </a:p>
          <a:p>
            <a:pPr marL="0" lvl="0" indent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Customized Layout  vs default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56700" y="1324075"/>
            <a:ext cx="3860970" cy="334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Control the column width, and how they should appear on different devices --&gt;</a:t>
            </a:r>
          </a:p>
          <a:p>
            <a:pPr marL="0" lvl="0" indent="0">
              <a:spcBef>
                <a:spcPts val="0"/>
              </a:spcBef>
              <a:buNone/>
            </a:pPr>
            <a:endParaRPr lang="pt-BR" sz="14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endParaRPr lang="pt-BR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first star (*) represents the responsiveness: sm, md, lg or xl, while the second star represents a number, which should add up to 12 for each row.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 txBox="1"/>
          <p:nvPr/>
        </p:nvSpPr>
        <p:spPr>
          <a:xfrm>
            <a:off x="4886326" y="1223953"/>
            <a:ext cx="3860970" cy="36266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1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Or let Bootstrap automatically handle the layout --&gt;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BR" sz="1400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4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4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BR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pt-BR" sz="1400" dirty="0">
                <a:latin typeface="Consolas"/>
                <a:ea typeface="Consolas"/>
                <a:cs typeface="Consolas"/>
                <a:sym typeface="Consolas"/>
              </a:rPr>
              <a:t>When you don’t specify the number, they will all adopt the same size and rearrange themselves to occupy the full width of the screen.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BR" sz="14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Shape 103"/>
          <p:cNvGraphicFramePr/>
          <p:nvPr>
            <p:extLst>
              <p:ext uri="{D42A27DB-BD31-4B8C-83A1-F6EECF244321}">
                <p14:modId xmlns:p14="http://schemas.microsoft.com/office/powerpoint/2010/main" val="3645099404"/>
              </p:ext>
            </p:extLst>
          </p:nvPr>
        </p:nvGraphicFramePr>
        <p:xfrm>
          <a:off x="762627" y="2589041"/>
          <a:ext cx="7458725" cy="1857733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{8F8A0BB1-EE8D-4C56-B6B3-C3B633245736}</a:tableStyleId>
              </a:tblPr>
              <a:tblGrid>
                <a:gridCol w="45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</a:t>
                      </a: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Screen width</a:t>
                      </a: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250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.table-responsive-sm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576px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250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.table-responsive-md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768px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250" dirty="0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.table-responsive-lg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992px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250" dirty="0">
                          <a:solidFill>
                            <a:srgbClr val="DC143C"/>
                          </a:solidFill>
                          <a:highlight>
                            <a:srgbClr val="F1F1F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.table-responsive-xl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pt-BR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 1200px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Shape 104"/>
          <p:cNvSpPr txBox="1"/>
          <p:nvPr/>
        </p:nvSpPr>
        <p:spPr>
          <a:xfrm>
            <a:off x="3543301" y="-551340"/>
            <a:ext cx="4263389" cy="30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pt-BR" sz="4200" b="1" dirty="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66700" marR="2667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="table-responsive-sm"&gt;</a:t>
            </a:r>
          </a:p>
          <a:p>
            <a:pPr marR="266700" lvl="0" indent="0" rtl="0"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="table"&gt;</a:t>
            </a:r>
          </a:p>
          <a:p>
            <a:pPr marL="266700" marR="2667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...</a:t>
            </a:r>
          </a:p>
          <a:p>
            <a:pPr marL="266700" marR="266700" lvl="0" indent="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4" name="Shape 97">
            <a:extLst>
              <a:ext uri="{FF2B5EF4-FFF2-40B4-BE49-F238E27FC236}">
                <a16:creationId xmlns:a16="http://schemas.microsoft.com/office/drawing/2014/main" id="{98070CAC-4250-4437-BE99-E5C444B7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4274"/>
            <a:ext cx="3820245" cy="12444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dirty="0"/>
              <a:t>Responsive Tables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Jumbotron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A jumbotron indicates a big grey box for calling extra attention to some special content or information.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If you want a full-width jumbotron without rounded borders, add the 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.jumbotron-fluid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class and a 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.container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or </a:t>
            </a:r>
            <a:r>
              <a:rPr lang="pt-BR" sz="18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.container-fluid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inside of it: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class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="jumbotron jumbotron-fluid"&gt;</a:t>
            </a: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div</a:t>
            </a:r>
            <a:r>
              <a:rPr lang="pt-BR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class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="container"&gt;</a:t>
            </a: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h1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Bootstrap 4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/h1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/div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</a:p>
          <a:p>
            <a:pPr marL="266700" marR="266700" lvl="0" indent="0" rtl="0">
              <a:lnSpc>
                <a:spcPct val="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</a:t>
            </a:r>
            <a:r>
              <a:rPr lang="pt-BR" sz="1800" dirty="0">
                <a:solidFill>
                  <a:srgbClr val="A52A2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/div</a:t>
            </a:r>
            <a:r>
              <a:rPr lang="pt-BR" sz="18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endParaRPr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/>
              <a:t>Cards (Replace Panels)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The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.card-header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class adds a heading to the card and the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.card-footer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class adds a footer to the card.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Use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.card-title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to add card titles to any heading element. The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class is used to remove bottom margins for a &lt;p&gt; element if it is the last child in the card-block. The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.card-link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class adds a blue color to any link, and a hover effect.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Add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.card-image-top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or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.card-image-bottom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Verdana"/>
                <a:cs typeface="Verdana"/>
                <a:sym typeface="Verdana"/>
              </a:rPr>
              <a:t> to an </a:t>
            </a:r>
            <a:r>
              <a:rPr lang="pt-BR" sz="2000" dirty="0">
                <a:solidFill>
                  <a:srgbClr val="DC143C"/>
                </a:solidFill>
                <a:highlight>
                  <a:srgbClr val="F1F1F1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&lt;img&gt;</a:t>
            </a: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832</Words>
  <Application>Microsoft Office PowerPoint</Application>
  <PresentationFormat>On-screen Show (16:9)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Tw Cen MT Condensed</vt:lpstr>
      <vt:lpstr>Wingdings 3</vt:lpstr>
      <vt:lpstr>Consolas</vt:lpstr>
      <vt:lpstr>Amatic SC</vt:lpstr>
      <vt:lpstr>Verdana</vt:lpstr>
      <vt:lpstr>Source Code Pro</vt:lpstr>
      <vt:lpstr>Arial</vt:lpstr>
      <vt:lpstr>Tw Cen MT</vt:lpstr>
      <vt:lpstr>Integral</vt:lpstr>
      <vt:lpstr>Bootstrap 4</vt:lpstr>
      <vt:lpstr>Biggest Changes</vt:lpstr>
      <vt:lpstr>Mobile First</vt:lpstr>
      <vt:lpstr>Grid </vt:lpstr>
      <vt:lpstr>Grid Classes</vt:lpstr>
      <vt:lpstr>Customized Layout  vs default</vt:lpstr>
      <vt:lpstr>Responsive Tables </vt:lpstr>
      <vt:lpstr>Jumbotron</vt:lpstr>
      <vt:lpstr>Cards (Replace Panels)</vt:lpstr>
      <vt:lpstr>Badges</vt:lpstr>
      <vt:lpstr>CollapsE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Mónica Silvestre</dc:creator>
  <cp:lastModifiedBy>Mónica Silvestre</cp:lastModifiedBy>
  <cp:revision>7</cp:revision>
  <dcterms:modified xsi:type="dcterms:W3CDTF">2017-12-07T23:05:27Z</dcterms:modified>
</cp:coreProperties>
</file>