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517-A82C-44FA-B33A-DDBF2BC2815F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D96F-1B43-4DBC-B2FB-12B8AFE0AB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86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517-A82C-44FA-B33A-DDBF2BC2815F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D96F-1B43-4DBC-B2FB-12B8AFE0AB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97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517-A82C-44FA-B33A-DDBF2BC2815F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D96F-1B43-4DBC-B2FB-12B8AFE0AB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18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517-A82C-44FA-B33A-DDBF2BC2815F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D96F-1B43-4DBC-B2FB-12B8AFE0AB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14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517-A82C-44FA-B33A-DDBF2BC2815F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D96F-1B43-4DBC-B2FB-12B8AFE0AB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02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517-A82C-44FA-B33A-DDBF2BC2815F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D96F-1B43-4DBC-B2FB-12B8AFE0AB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84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517-A82C-44FA-B33A-DDBF2BC2815F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D96F-1B43-4DBC-B2FB-12B8AFE0AB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40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517-A82C-44FA-B33A-DDBF2BC2815F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D96F-1B43-4DBC-B2FB-12B8AFE0AB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15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517-A82C-44FA-B33A-DDBF2BC2815F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D96F-1B43-4DBC-B2FB-12B8AFE0AB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01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517-A82C-44FA-B33A-DDBF2BC2815F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D96F-1B43-4DBC-B2FB-12B8AFE0AB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11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517-A82C-44FA-B33A-DDBF2BC2815F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D96F-1B43-4DBC-B2FB-12B8AFE0AB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1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D2517-A82C-44FA-B33A-DDBF2BC2815F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1D96F-1B43-4DBC-B2FB-12B8AFE0AB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97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 </a:t>
            </a:r>
            <a:r>
              <a:rPr lang="en-GB" sz="4800" dirty="0" smtClean="0">
                <a:effectLst/>
              </a:rPr>
              <a:t>EEG and Eye-Tracking Team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00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Emotion dynamics example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2653" y="1762625"/>
            <a:ext cx="5858693" cy="420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74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Dependencies among emotional labels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7376298"/>
              </p:ext>
            </p:extLst>
          </p:nvPr>
        </p:nvGraphicFramePr>
        <p:xfrm>
          <a:off x="323525" y="1772809"/>
          <a:ext cx="8496950" cy="39604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3850"/>
                <a:gridCol w="1213850"/>
                <a:gridCol w="1213850"/>
                <a:gridCol w="1213850"/>
                <a:gridCol w="1213850"/>
                <a:gridCol w="1213850"/>
                <a:gridCol w="1213850"/>
              </a:tblGrid>
              <a:tr h="565778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 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Engagement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Relaxation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Stress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Excitement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Interest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Focus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6577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Engagement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0,11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0,07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0,11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0,46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6577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Relaxation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0,05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0,04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0,5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0,5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6577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Stress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0,06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0,53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0,35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0,53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0,35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6577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Excitement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0,1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0,24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0,21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0,68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0,38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6577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Interest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0,1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0,03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0,47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0,59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0,55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65778">
                <a:tc>
                  <a:txBody>
                    <a:bodyPr/>
                    <a:lstStyle/>
                    <a:p>
                      <a:pPr algn="l" fontAlgn="b"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Focus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0,48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0,22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0,22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0,48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0,59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60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Input parameters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output for each emotion is a floating point number between zero and one.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Precision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measures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 between 65% and 100% depending on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emotion.</a:t>
            </a: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 value emotion indications do not give relevant information for similarity measurement or tagging.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5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Emotion-based video-tagging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Define most significant emotions, that are: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total are most common during the video.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Exceeding the threshold (borderline value 0.5)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Tag video (multiple or all emotions possible).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Videos are recommended based on the relative emotion tags. (same as genre)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Emotional tags displayed in the player in the information about video as a continuous variable.</a:t>
            </a:r>
          </a:p>
          <a:p>
            <a:pPr marL="514350" indent="-514350">
              <a:buFont typeface="+mj-lt"/>
              <a:buAutoNum type="arabicPeriod"/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83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755576" y="332656"/>
            <a:ext cx="7543800" cy="914400"/>
          </a:xfrm>
        </p:spPr>
        <p:txBody>
          <a:bodyPr/>
          <a:lstStyle/>
          <a:p>
            <a:pPr algn="ctr"/>
            <a:r>
              <a:rPr lang="de-DE" dirty="0" smtClean="0"/>
              <a:t>Analysis </a:t>
            </a:r>
            <a:r>
              <a:rPr lang="de-DE" dirty="0" err="1" smtClean="0"/>
              <a:t>Similarity</a:t>
            </a:r>
            <a:endParaRPr lang="en-GB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899592" y="2276872"/>
            <a:ext cx="7056784" cy="3657599"/>
          </a:xfrm>
        </p:spPr>
        <p:txBody>
          <a:bodyPr>
            <a:normAutofit fontScale="92500" lnSpcReduction="20000"/>
          </a:bodyPr>
          <a:lstStyle/>
          <a:p>
            <a:r>
              <a:rPr lang="de-DE" sz="2800" dirty="0" smtClean="0"/>
              <a:t>Eye-Tracking	= A              </a:t>
            </a:r>
          </a:p>
          <a:p>
            <a:r>
              <a:rPr lang="de-DE" sz="2800" dirty="0" smtClean="0"/>
              <a:t>EEG			= B                        </a:t>
            </a:r>
          </a:p>
          <a:p>
            <a:r>
              <a:rPr lang="de-DE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Combination</a:t>
            </a:r>
            <a:r>
              <a:rPr lang="de-D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= C</a:t>
            </a:r>
            <a:endParaRPr lang="de-DE" sz="3200" dirty="0" smtClean="0"/>
          </a:p>
          <a:p>
            <a:pPr marL="18288" indent="0">
              <a:buNone/>
            </a:pPr>
            <a:r>
              <a:rPr lang="de-DE" sz="3200" dirty="0" smtClean="0"/>
              <a:t>     </a:t>
            </a:r>
          </a:p>
          <a:p>
            <a:pPr marL="18288" indent="0">
              <a:buNone/>
            </a:pPr>
            <a:endParaRPr lang="de-DE" dirty="0"/>
          </a:p>
          <a:p>
            <a:pPr marL="18288" indent="0">
              <a:buNone/>
            </a:pPr>
            <a:r>
              <a:rPr lang="de-DE" sz="3200" dirty="0" smtClean="0"/>
              <a:t>	</a:t>
            </a:r>
            <a:r>
              <a:rPr lang="de-DE" sz="3200" dirty="0" err="1" smtClean="0"/>
              <a:t>Determine</a:t>
            </a:r>
            <a:r>
              <a:rPr lang="de-DE" sz="3200" dirty="0" smtClean="0"/>
              <a:t> </a:t>
            </a:r>
            <a:r>
              <a:rPr lang="de-DE" sz="3200" dirty="0" err="1" smtClean="0"/>
              <a:t>the</a:t>
            </a:r>
            <a:r>
              <a:rPr lang="de-DE" sz="3200" dirty="0" smtClean="0"/>
              <a:t> </a:t>
            </a:r>
            <a:r>
              <a:rPr lang="de-DE" sz="3200" dirty="0" err="1" smtClean="0"/>
              <a:t>weight</a:t>
            </a:r>
            <a:r>
              <a:rPr lang="de-DE" sz="3200" dirty="0" smtClean="0"/>
              <a:t> </a:t>
            </a:r>
            <a:r>
              <a:rPr lang="de-DE" sz="3200" dirty="0" err="1" smtClean="0"/>
              <a:t>of</a:t>
            </a:r>
            <a:r>
              <a:rPr lang="de-DE" sz="3200" dirty="0" smtClean="0"/>
              <a:t> </a:t>
            </a:r>
            <a:r>
              <a:rPr lang="de-DE" sz="3200" dirty="0" err="1" smtClean="0"/>
              <a:t>the</a:t>
            </a:r>
            <a:r>
              <a:rPr lang="de-DE" sz="3200" dirty="0" smtClean="0"/>
              <a:t> </a:t>
            </a:r>
            <a:r>
              <a:rPr lang="de-DE" sz="3200" dirty="0" err="1" smtClean="0"/>
              <a:t>parameters</a:t>
            </a:r>
            <a:r>
              <a:rPr lang="de-DE" sz="3200" dirty="0" smtClean="0"/>
              <a:t> </a:t>
            </a:r>
          </a:p>
          <a:p>
            <a:pPr marL="384048" lvl="1" indent="0">
              <a:buNone/>
            </a:pPr>
            <a:r>
              <a:rPr lang="de-DE" sz="3000" dirty="0" smtClean="0"/>
              <a:t>x*A+ y*B+ z*</a:t>
            </a:r>
            <a:r>
              <a:rPr lang="de-DE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de-DE" sz="3000" dirty="0" smtClean="0"/>
              <a:t> = </a:t>
            </a:r>
            <a:r>
              <a:rPr lang="de-DE" sz="3000" dirty="0" err="1" smtClean="0"/>
              <a:t>result</a:t>
            </a:r>
            <a:endParaRPr lang="de-DE" sz="3000" dirty="0" smtClean="0"/>
          </a:p>
          <a:p>
            <a:pPr lvl="1"/>
            <a:endParaRPr lang="de-DE" sz="3000" dirty="0"/>
          </a:p>
        </p:txBody>
      </p:sp>
      <p:sp>
        <p:nvSpPr>
          <p:cNvPr id="5" name="Pfeil nach rechts 4"/>
          <p:cNvSpPr/>
          <p:nvPr/>
        </p:nvSpPr>
        <p:spPr>
          <a:xfrm>
            <a:off x="1277203" y="4460926"/>
            <a:ext cx="432048" cy="30934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13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755576" y="620688"/>
            <a:ext cx="75438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de-DE" sz="3600" dirty="0" smtClean="0"/>
              <a:t>Analysis </a:t>
            </a:r>
            <a:r>
              <a:rPr lang="de-DE" sz="3600" dirty="0" err="1" smtClean="0"/>
              <a:t>Similarity</a:t>
            </a:r>
            <a:r>
              <a:rPr lang="de-DE" sz="3600" dirty="0" smtClean="0"/>
              <a:t>:</a:t>
            </a:r>
            <a:br>
              <a:rPr lang="de-DE" sz="3600" dirty="0" smtClean="0"/>
            </a:br>
            <a:r>
              <a:rPr lang="de-DE" sz="3600" dirty="0" smtClean="0"/>
              <a:t>Eye Tracking</a:t>
            </a:r>
            <a:endParaRPr lang="en-GB" sz="3600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1259632" y="1916832"/>
            <a:ext cx="6528048" cy="4161655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3 Trailer</a:t>
            </a:r>
          </a:p>
          <a:p>
            <a:r>
              <a:rPr lang="de-DE" dirty="0" smtClean="0"/>
              <a:t>9 </a:t>
            </a:r>
            <a:r>
              <a:rPr lang="de-DE" dirty="0" err="1" smtClean="0"/>
              <a:t>Participants</a:t>
            </a:r>
            <a:r>
              <a:rPr lang="de-DE" dirty="0" smtClean="0"/>
              <a:t> (8 </a:t>
            </a:r>
            <a:r>
              <a:rPr lang="de-DE" dirty="0" err="1" smtClean="0"/>
              <a:t>valuable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sets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sz="2800" dirty="0" err="1" smtClean="0"/>
              <a:t>What</a:t>
            </a:r>
            <a:r>
              <a:rPr lang="de-DE" sz="2800" dirty="0" smtClean="0"/>
              <a:t> </a:t>
            </a:r>
            <a:r>
              <a:rPr lang="de-DE" sz="2800" dirty="0" err="1" smtClean="0"/>
              <a:t>kind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data</a:t>
            </a:r>
            <a:r>
              <a:rPr lang="de-DE" sz="2800" dirty="0" smtClean="0"/>
              <a:t> do </a:t>
            </a:r>
            <a:r>
              <a:rPr lang="de-DE" sz="2800" dirty="0" err="1" smtClean="0"/>
              <a:t>we</a:t>
            </a:r>
            <a:r>
              <a:rPr lang="de-DE" sz="2800" dirty="0" smtClean="0"/>
              <a:t> </a:t>
            </a:r>
            <a:r>
              <a:rPr lang="de-DE" sz="2800" dirty="0" err="1" smtClean="0"/>
              <a:t>have</a:t>
            </a:r>
            <a:r>
              <a:rPr lang="de-DE" sz="2800" dirty="0" smtClean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 smtClean="0"/>
              <a:t>Fixations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 smtClean="0"/>
              <a:t>Fixations</a:t>
            </a:r>
            <a:r>
              <a:rPr lang="de-DE" dirty="0" smtClean="0"/>
              <a:t> </a:t>
            </a:r>
            <a:r>
              <a:rPr lang="de-DE" dirty="0" err="1" smtClean="0"/>
              <a:t>overlapping</a:t>
            </a:r>
            <a:r>
              <a:rPr lang="de-DE" dirty="0" smtClean="0"/>
              <a:t> (time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r>
              <a:rPr lang="de-DE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Duration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overlapping</a:t>
            </a:r>
            <a:r>
              <a:rPr lang="de-DE" dirty="0" smtClean="0"/>
              <a:t> </a:t>
            </a:r>
            <a:r>
              <a:rPr lang="de-DE" dirty="0" err="1" smtClean="0"/>
              <a:t>fixations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         	Take </a:t>
            </a:r>
            <a:r>
              <a:rPr lang="de-DE" dirty="0" err="1" smtClean="0"/>
              <a:t>datasets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 </a:t>
            </a:r>
            <a:r>
              <a:rPr lang="de-DE" dirty="0" err="1" smtClean="0"/>
              <a:t>who</a:t>
            </a:r>
            <a:r>
              <a:rPr lang="de-DE" dirty="0" smtClean="0"/>
              <a:t> 	</a:t>
            </a:r>
            <a:r>
              <a:rPr lang="de-DE" dirty="0" err="1" smtClean="0"/>
              <a:t>watched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	same </a:t>
            </a:r>
            <a:r>
              <a:rPr lang="de-DE" dirty="0" err="1" smtClean="0"/>
              <a:t>video</a:t>
            </a:r>
            <a:endParaRPr lang="de-DE" dirty="0" smtClean="0"/>
          </a:p>
          <a:p>
            <a:pPr marL="457200" lvl="1" indent="0">
              <a:buNone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84048" lvl="1" indent="0">
              <a:buNone/>
            </a:pPr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2" name="Pfeil nach rechts 1"/>
          <p:cNvSpPr/>
          <p:nvPr/>
        </p:nvSpPr>
        <p:spPr>
          <a:xfrm>
            <a:off x="1485287" y="5001996"/>
            <a:ext cx="576064" cy="41167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32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755576" y="620688"/>
            <a:ext cx="75438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de-DE" sz="3600" dirty="0" smtClean="0"/>
              <a:t>Analysis </a:t>
            </a:r>
            <a:r>
              <a:rPr lang="de-DE" sz="3600" dirty="0" err="1" smtClean="0"/>
              <a:t>Similarity</a:t>
            </a:r>
            <a:r>
              <a:rPr lang="de-DE" sz="3600" dirty="0" smtClean="0"/>
              <a:t>:</a:t>
            </a:r>
            <a:br>
              <a:rPr lang="de-DE" sz="3600" dirty="0" smtClean="0"/>
            </a:br>
            <a:r>
              <a:rPr lang="de-DE" sz="3600" dirty="0" smtClean="0"/>
              <a:t>Eye Tracking</a:t>
            </a:r>
            <a:endParaRPr lang="en-GB" sz="3600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1691680" y="2420888"/>
            <a:ext cx="6096000" cy="3657599"/>
          </a:xfrm>
        </p:spPr>
        <p:txBody>
          <a:bodyPr/>
          <a:lstStyle/>
          <a:p>
            <a:endParaRPr lang="de-DE" dirty="0" smtClean="0"/>
          </a:p>
          <a:p>
            <a:pPr marL="384048" lvl="1" indent="0">
              <a:buNone/>
            </a:pPr>
            <a:r>
              <a:rPr lang="de-DE" dirty="0" smtClean="0"/>
              <a:t>Grafik Fixation </a:t>
            </a:r>
            <a:r>
              <a:rPr lang="de-DE" dirty="0" err="1" smtClean="0"/>
              <a:t>overlapping</a:t>
            </a:r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3" name="Textfeld 2"/>
          <p:cNvSpPr txBox="1"/>
          <p:nvPr/>
        </p:nvSpPr>
        <p:spPr>
          <a:xfrm>
            <a:off x="413373" y="2009854"/>
            <a:ext cx="6352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m</a:t>
            </a:r>
            <a:r>
              <a:rPr lang="de-DE" sz="3200" dirty="0" smtClean="0"/>
              <a:t>in(end1, end2) – </a:t>
            </a:r>
            <a:r>
              <a:rPr lang="de-DE" sz="3200" dirty="0" err="1" smtClean="0"/>
              <a:t>max</a:t>
            </a:r>
            <a:r>
              <a:rPr lang="de-DE" sz="3200" dirty="0" smtClean="0"/>
              <a:t>(start1,start2)</a:t>
            </a:r>
            <a:endParaRPr lang="en-GB" sz="3200" dirty="0"/>
          </a:p>
        </p:txBody>
      </p:sp>
      <p:sp>
        <p:nvSpPr>
          <p:cNvPr id="4" name="Textfeld 3"/>
          <p:cNvSpPr txBox="1"/>
          <p:nvPr/>
        </p:nvSpPr>
        <p:spPr>
          <a:xfrm>
            <a:off x="611560" y="5157192"/>
            <a:ext cx="748883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/>
              <a:t>case1:  min(U1e1, U2e1) – </a:t>
            </a:r>
            <a:r>
              <a:rPr lang="de-DE" sz="2200" dirty="0" err="1" smtClean="0"/>
              <a:t>max</a:t>
            </a:r>
            <a:r>
              <a:rPr lang="de-DE" sz="2200" dirty="0" smtClean="0"/>
              <a:t>(U1s1, U2s1)</a:t>
            </a:r>
          </a:p>
          <a:p>
            <a:r>
              <a:rPr lang="de-DE" sz="2200" dirty="0"/>
              <a:t>c</a:t>
            </a:r>
            <a:r>
              <a:rPr lang="de-DE" sz="2200" dirty="0" smtClean="0"/>
              <a:t>ase2:  min(U1e2, </a:t>
            </a:r>
            <a:r>
              <a:rPr lang="de-DE" sz="2200" dirty="0"/>
              <a:t>U2e2) – </a:t>
            </a:r>
            <a:r>
              <a:rPr lang="de-DE" sz="2200" dirty="0" err="1" smtClean="0"/>
              <a:t>max</a:t>
            </a:r>
            <a:r>
              <a:rPr lang="de-DE" sz="2200" dirty="0" smtClean="0"/>
              <a:t>(U1s2, </a:t>
            </a:r>
            <a:r>
              <a:rPr lang="de-DE" sz="2200" dirty="0"/>
              <a:t>U2s2)</a:t>
            </a:r>
          </a:p>
          <a:p>
            <a:r>
              <a:rPr lang="de-DE" sz="2200" dirty="0"/>
              <a:t>c</a:t>
            </a:r>
            <a:r>
              <a:rPr lang="de-DE" sz="2200" dirty="0" smtClean="0"/>
              <a:t>ase3:  min(U1e3, U2e3) </a:t>
            </a:r>
            <a:r>
              <a:rPr lang="de-DE" sz="2200" dirty="0"/>
              <a:t>– </a:t>
            </a:r>
            <a:r>
              <a:rPr lang="de-DE" sz="2200" dirty="0" err="1" smtClean="0"/>
              <a:t>max</a:t>
            </a:r>
            <a:r>
              <a:rPr lang="de-DE" sz="2200" dirty="0" smtClean="0"/>
              <a:t>(U1s3, U2s3)</a:t>
            </a:r>
            <a:endParaRPr lang="de-DE" sz="2200" dirty="0"/>
          </a:p>
          <a:p>
            <a:endParaRPr lang="de-DE" sz="2200" dirty="0"/>
          </a:p>
          <a:p>
            <a:endParaRPr lang="de-DE" sz="2200" dirty="0" smtClean="0"/>
          </a:p>
          <a:p>
            <a:endParaRPr lang="de-DE" sz="2200" dirty="0"/>
          </a:p>
          <a:p>
            <a:endParaRPr lang="en-GB" sz="2200" dirty="0"/>
          </a:p>
        </p:txBody>
      </p:sp>
      <p:pic>
        <p:nvPicPr>
          <p:cNvPr id="1028" name="Picture 4" descr="D:\UNI\WiSe_16_17\Forschungspraktikum_WEST\Präsentationen\EyeTracking Vortrag\draf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40292"/>
            <a:ext cx="8015436" cy="156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61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755576" y="620688"/>
            <a:ext cx="75438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de-DE" sz="3600" dirty="0" smtClean="0"/>
              <a:t>Analysis </a:t>
            </a:r>
            <a:r>
              <a:rPr lang="de-DE" sz="3600" dirty="0" err="1" smtClean="0"/>
              <a:t>Similarity</a:t>
            </a:r>
            <a:r>
              <a:rPr lang="de-DE" sz="3600" dirty="0" smtClean="0"/>
              <a:t>:</a:t>
            </a:r>
            <a:br>
              <a:rPr lang="de-DE" sz="3600" dirty="0" smtClean="0"/>
            </a:br>
            <a:r>
              <a:rPr lang="de-DE" sz="3600" dirty="0" smtClean="0"/>
              <a:t>Eye Tracking</a:t>
            </a:r>
            <a:endParaRPr lang="en-GB" sz="3600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1691680" y="5085184"/>
            <a:ext cx="6096000" cy="993303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 smtClean="0"/>
              <a:t>Threshold</a:t>
            </a:r>
            <a:r>
              <a:rPr lang="de-DE" dirty="0" smtClean="0"/>
              <a:t> 0</a:t>
            </a:r>
          </a:p>
          <a:p>
            <a:r>
              <a:rPr lang="de-DE" dirty="0" smtClean="0"/>
              <a:t>Fixation </a:t>
            </a:r>
            <a:r>
              <a:rPr lang="de-DE" dirty="0" err="1" smtClean="0"/>
              <a:t>distance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50 </a:t>
            </a:r>
            <a:r>
              <a:rPr lang="de-DE" dirty="0" err="1" smtClean="0"/>
              <a:t>px</a:t>
            </a:r>
            <a:endParaRPr lang="de-D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372168"/>
              </p:ext>
            </p:extLst>
          </p:nvPr>
        </p:nvGraphicFramePr>
        <p:xfrm>
          <a:off x="683568" y="2420888"/>
          <a:ext cx="6888088" cy="190460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60240"/>
                <a:gridCol w="1512168"/>
                <a:gridCol w="1493658"/>
                <a:gridCol w="172202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User1</a:t>
                      </a:r>
                      <a:r>
                        <a:rPr lang="de-DE" baseline="0" dirty="0" smtClean="0"/>
                        <a:t> &amp; User2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GotG2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NLMG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Conj</a:t>
                      </a:r>
                      <a:endParaRPr lang="en-GB" dirty="0" smtClean="0"/>
                    </a:p>
                  </a:txBody>
                  <a:tcPr/>
                </a:tc>
              </a:tr>
              <a:tr h="421248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dirty="0" smtClean="0"/>
                        <a:t>#</a:t>
                      </a:r>
                      <a:r>
                        <a:rPr lang="de-DE" dirty="0" err="1" smtClean="0"/>
                        <a:t>overlap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solidFill>
                            <a:schemeClr val="tx1"/>
                          </a:solidFill>
                        </a:rPr>
                        <a:t>83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47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dirty="0" err="1" smtClean="0"/>
                        <a:t>overlap_duration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36,115s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12,867s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19.129s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755576" y="620688"/>
            <a:ext cx="75438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de-DE" sz="3600" dirty="0" smtClean="0"/>
              <a:t>Analysis </a:t>
            </a:r>
            <a:r>
              <a:rPr lang="de-DE" sz="3600" dirty="0" err="1" smtClean="0"/>
              <a:t>Similarity</a:t>
            </a:r>
            <a:r>
              <a:rPr lang="de-DE" sz="3600" dirty="0" smtClean="0"/>
              <a:t>:</a:t>
            </a:r>
            <a:br>
              <a:rPr lang="de-DE" sz="3600" dirty="0" smtClean="0"/>
            </a:br>
            <a:r>
              <a:rPr lang="de-DE" sz="3600" dirty="0" smtClean="0"/>
              <a:t>Eye Tracking</a:t>
            </a:r>
            <a:endParaRPr lang="en-GB" sz="3600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1691680" y="5085184"/>
            <a:ext cx="6096000" cy="993303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 smtClean="0"/>
              <a:t>Threshold</a:t>
            </a:r>
            <a:r>
              <a:rPr lang="de-DE" dirty="0" smtClean="0"/>
              <a:t> 0.5</a:t>
            </a:r>
          </a:p>
          <a:p>
            <a:r>
              <a:rPr lang="de-DE" dirty="0" smtClean="0"/>
              <a:t>Fixation </a:t>
            </a:r>
            <a:r>
              <a:rPr lang="de-DE" dirty="0" err="1" smtClean="0"/>
              <a:t>distance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50 </a:t>
            </a:r>
            <a:r>
              <a:rPr lang="de-DE" dirty="0" err="1" smtClean="0"/>
              <a:t>px</a:t>
            </a:r>
            <a:endParaRPr lang="de-DE" dirty="0" smtClean="0"/>
          </a:p>
          <a:p>
            <a:endParaRPr lang="de-D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246309"/>
              </p:ext>
            </p:extLst>
          </p:nvPr>
        </p:nvGraphicFramePr>
        <p:xfrm>
          <a:off x="683568" y="2420888"/>
          <a:ext cx="6888088" cy="190460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60240"/>
                <a:gridCol w="1512168"/>
                <a:gridCol w="1493658"/>
                <a:gridCol w="172202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User1</a:t>
                      </a:r>
                      <a:r>
                        <a:rPr lang="de-DE" baseline="0" dirty="0" smtClean="0"/>
                        <a:t> &amp; User2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GotG2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NLMG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Conj</a:t>
                      </a:r>
                      <a:endParaRPr lang="en-GB" dirty="0" smtClean="0"/>
                    </a:p>
                  </a:txBody>
                  <a:tcPr/>
                </a:tc>
              </a:tr>
              <a:tr h="421248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dirty="0" smtClean="0"/>
                        <a:t>#</a:t>
                      </a:r>
                      <a:r>
                        <a:rPr lang="de-DE" dirty="0" err="1" smtClean="0"/>
                        <a:t>overlap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dirty="0" err="1" smtClean="0"/>
                        <a:t>overlap_duration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26,328s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6,950s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9,444s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5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99592" y="260648"/>
            <a:ext cx="7543800" cy="9144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Analysis </a:t>
            </a:r>
            <a:r>
              <a:rPr lang="de-DE" dirty="0" err="1" smtClean="0"/>
              <a:t>Similarity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smtClean="0"/>
              <a:t>Eye Tracking</a:t>
            </a:r>
            <a:endParaRPr lang="en-GB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619672" y="1700808"/>
            <a:ext cx="6096000" cy="3657599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Paper</a:t>
            </a:r>
          </a:p>
          <a:p>
            <a:r>
              <a:rPr lang="de-DE" dirty="0" smtClean="0"/>
              <a:t>First </a:t>
            </a:r>
            <a:r>
              <a:rPr lang="de-DE" dirty="0" err="1"/>
              <a:t>s</a:t>
            </a:r>
            <a:r>
              <a:rPr lang="de-DE" dirty="0" err="1" smtClean="0"/>
              <a:t>tep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/>
              <a:t>s</a:t>
            </a:r>
            <a:r>
              <a:rPr lang="de-DE" dirty="0" err="1" smtClean="0"/>
              <a:t>imilarity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endParaRPr lang="de-DE" dirty="0" smtClean="0"/>
          </a:p>
          <a:p>
            <a:pPr lvl="1"/>
            <a:r>
              <a:rPr lang="de-DE" dirty="0" err="1" smtClean="0"/>
              <a:t>Overlaps</a:t>
            </a:r>
            <a:endParaRPr lang="de-DE" dirty="0" smtClean="0"/>
          </a:p>
          <a:p>
            <a:pPr lvl="1"/>
            <a:r>
              <a:rPr lang="de-DE" dirty="0" err="1" smtClean="0"/>
              <a:t>Compare</a:t>
            </a:r>
            <a:r>
              <a:rPr lang="de-DE" dirty="0" smtClean="0"/>
              <a:t> all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sets</a:t>
            </a:r>
            <a:endParaRPr lang="de-DE" dirty="0" smtClean="0"/>
          </a:p>
          <a:p>
            <a:pPr marL="514350" indent="-457200"/>
            <a:r>
              <a:rPr lang="de-DE" dirty="0" err="1" smtClean="0"/>
              <a:t>Fetching</a:t>
            </a:r>
            <a:r>
              <a:rPr lang="de-DE" dirty="0" smtClean="0"/>
              <a:t> </a:t>
            </a:r>
            <a:r>
              <a:rPr lang="de-DE" dirty="0" err="1" smtClean="0"/>
              <a:t>streamed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marL="514350" indent="-457200"/>
            <a:endParaRPr lang="de-DE" dirty="0"/>
          </a:p>
          <a:p>
            <a:pPr marL="514350" indent="-457200"/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similarity</a:t>
            </a:r>
            <a:r>
              <a:rPr lang="de-DE" dirty="0" smtClean="0"/>
              <a:t> </a:t>
            </a:r>
            <a:r>
              <a:rPr lang="de-DE" dirty="0" err="1" smtClean="0"/>
              <a:t>measurement</a:t>
            </a:r>
            <a:r>
              <a:rPr lang="de-DE" dirty="0" smtClean="0"/>
              <a:t> </a:t>
            </a:r>
          </a:p>
          <a:p>
            <a:pPr marL="514350" indent="-457200"/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955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55576" y="1916832"/>
            <a:ext cx="7543800" cy="9144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Analysis </a:t>
            </a:r>
            <a:r>
              <a:rPr lang="de-DE" dirty="0" err="1" smtClean="0"/>
              <a:t>Similarity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smtClean="0"/>
              <a:t>Emotion-</a:t>
            </a:r>
            <a:r>
              <a:rPr lang="de-DE" dirty="0" err="1" smtClean="0"/>
              <a:t>based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96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Major recorded emotional states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Engagement</a:t>
            </a:r>
          </a:p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Excitement</a:t>
            </a:r>
          </a:p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Interest</a:t>
            </a:r>
          </a:p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Relaxation</a:t>
            </a:r>
          </a:p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Stress</a:t>
            </a:r>
          </a:p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22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340</Words>
  <Application>Microsoft Office PowerPoint</Application>
  <PresentationFormat>Bildschirmpräsentation (4:3)</PresentationFormat>
  <Paragraphs>144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Larissa</vt:lpstr>
      <vt:lpstr> EEG and Eye-Tracking Team </vt:lpstr>
      <vt:lpstr>Analysis Similarity</vt:lpstr>
      <vt:lpstr>Analysis Similarity: Eye Tracking</vt:lpstr>
      <vt:lpstr>Analysis Similarity: Eye Tracking</vt:lpstr>
      <vt:lpstr>Analysis Similarity: Eye Tracking</vt:lpstr>
      <vt:lpstr>Analysis Similarity: Eye Tracking</vt:lpstr>
      <vt:lpstr>Analysis Similarity: Eye Tracking</vt:lpstr>
      <vt:lpstr>Analysis Similarity: Emotion-based</vt:lpstr>
      <vt:lpstr>Major recorded emotional states</vt:lpstr>
      <vt:lpstr>Emotion dynamics example</vt:lpstr>
      <vt:lpstr>Dependencies among emotional labels</vt:lpstr>
      <vt:lpstr>Input parameters</vt:lpstr>
      <vt:lpstr>Emotion-based video-tagging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EEG and Eye-Tracking Team</dc:title>
  <dc:creator>Windows User</dc:creator>
  <cp:lastModifiedBy>Windows User</cp:lastModifiedBy>
  <cp:revision>5</cp:revision>
  <dcterms:created xsi:type="dcterms:W3CDTF">2017-02-07T17:00:10Z</dcterms:created>
  <dcterms:modified xsi:type="dcterms:W3CDTF">2017-02-07T18:03:07Z</dcterms:modified>
</cp:coreProperties>
</file>