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E7C69AA-94D9-4247-B299-CCDA71731EF5}" type="slidenum">
              <a:rPr lang="es-ES" smtClean="0"/>
              <a:t>‹Nº›</a:t>
            </a:fld>
            <a:endParaRPr lang="es-E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36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10368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170332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253259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E7C69AA-94D9-4247-B299-CCDA71731EF5}" type="slidenum">
              <a:rPr lang="es-ES" smtClean="0"/>
              <a:t>‹Nº›</a:t>
            </a:fld>
            <a:endParaRPr lang="es-E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72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241399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261763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214153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dirty="0"/>
          </a:p>
        </p:txBody>
      </p:sp>
      <p:sp>
        <p:nvSpPr>
          <p:cNvPr id="9" name="Slide Number Placeholder 8"/>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246096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E9F24D-A11B-40B3-B81B-59A10D61FAA8}" type="datetimeFigureOut">
              <a:rPr lang="es-ES" smtClean="0"/>
              <a:t>21/01/2021</a:t>
            </a:fld>
            <a:endParaRPr lang="es-E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7C69AA-94D9-4247-B299-CCDA71731EF5}" type="slidenum">
              <a:rPr lang="es-ES" smtClean="0"/>
              <a:t>‹Nº›</a:t>
            </a:fld>
            <a:endParaRPr lang="es-ES" dirty="0"/>
          </a:p>
        </p:txBody>
      </p:sp>
    </p:spTree>
    <p:extLst>
      <p:ext uri="{BB962C8B-B14F-4D97-AF65-F5344CB8AC3E}">
        <p14:creationId xmlns:p14="http://schemas.microsoft.com/office/powerpoint/2010/main" val="19854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E9F24D-A11B-40B3-B81B-59A10D61FAA8}" type="datetimeFigureOut">
              <a:rPr lang="es-ES" smtClean="0"/>
              <a:t>21/01/2021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E7C69AA-94D9-4247-B299-CCDA71731EF5}" type="slidenum">
              <a:rPr lang="es-ES" smtClean="0"/>
              <a:t>‹Nº›</a:t>
            </a:fld>
            <a:endParaRPr lang="es-ES" dirty="0"/>
          </a:p>
        </p:txBody>
      </p:sp>
    </p:spTree>
    <p:extLst>
      <p:ext uri="{BB962C8B-B14F-4D97-AF65-F5344CB8AC3E}">
        <p14:creationId xmlns:p14="http://schemas.microsoft.com/office/powerpoint/2010/main" val="60575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E9F24D-A11B-40B3-B81B-59A10D61FAA8}" type="datetimeFigureOut">
              <a:rPr lang="es-ES" smtClean="0"/>
              <a:t>21/01/2021</a:t>
            </a:fld>
            <a:endParaRPr lang="es-E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7C69AA-94D9-4247-B299-CCDA71731EF5}" type="slidenum">
              <a:rPr lang="es-ES" smtClean="0"/>
              <a:t>‹Nº›</a:t>
            </a:fld>
            <a:endParaRPr lang="es-E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25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4EF05-4E69-4992-8615-5CDAC9BDA3FB}"/>
              </a:ext>
            </a:extLst>
          </p:cNvPr>
          <p:cNvSpPr>
            <a:spLocks noGrp="1"/>
          </p:cNvSpPr>
          <p:nvPr>
            <p:ph type="ctrTitle"/>
          </p:nvPr>
        </p:nvSpPr>
        <p:spPr/>
        <p:txBody>
          <a:bodyPr>
            <a:normAutofit/>
          </a:bodyPr>
          <a:lstStyle/>
          <a:p>
            <a:r>
              <a:rPr lang="es-ES" b="1" i="0" dirty="0">
                <a:solidFill>
                  <a:srgbClr val="333333"/>
                </a:solidFill>
                <a:effectLst/>
                <a:latin typeface="Helvetica Neue"/>
              </a:rPr>
              <a:t>Procesos, hilos, sockets y websockets.</a:t>
            </a:r>
            <a:endParaRPr lang="es-ES" dirty="0"/>
          </a:p>
        </p:txBody>
      </p:sp>
      <p:sp>
        <p:nvSpPr>
          <p:cNvPr id="3" name="Subtítulo 2">
            <a:extLst>
              <a:ext uri="{FF2B5EF4-FFF2-40B4-BE49-F238E27FC236}">
                <a16:creationId xmlns:a16="http://schemas.microsoft.com/office/drawing/2014/main" id="{25BE18DC-99BA-4202-82C1-7399E24FF564}"/>
              </a:ext>
            </a:extLst>
          </p:cNvPr>
          <p:cNvSpPr>
            <a:spLocks noGrp="1"/>
          </p:cNvSpPr>
          <p:nvPr>
            <p:ph type="subTitle" idx="1"/>
          </p:nvPr>
        </p:nvSpPr>
        <p:spPr/>
        <p:txBody>
          <a:bodyPr>
            <a:normAutofit fontScale="85000" lnSpcReduction="20000"/>
          </a:bodyPr>
          <a:lstStyle/>
          <a:p>
            <a:endParaRPr lang="es-ES" dirty="0"/>
          </a:p>
          <a:p>
            <a:endParaRPr lang="es-ES" dirty="0"/>
          </a:p>
          <a:p>
            <a:r>
              <a:rPr lang="es-ES" dirty="0"/>
              <a:t>Mónica Ilenia Tardón Vera</a:t>
            </a:r>
          </a:p>
        </p:txBody>
      </p:sp>
    </p:spTree>
    <p:extLst>
      <p:ext uri="{BB962C8B-B14F-4D97-AF65-F5344CB8AC3E}">
        <p14:creationId xmlns:p14="http://schemas.microsoft.com/office/powerpoint/2010/main" val="292772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2C207-966A-4D17-8AAB-F0DE6549A550}"/>
              </a:ext>
            </a:extLst>
          </p:cNvPr>
          <p:cNvSpPr>
            <a:spLocks noGrp="1"/>
          </p:cNvSpPr>
          <p:nvPr>
            <p:ph type="title"/>
          </p:nvPr>
        </p:nvSpPr>
        <p:spPr/>
        <p:txBody>
          <a:bodyPr>
            <a:normAutofit/>
          </a:bodyPr>
          <a:lstStyle/>
          <a:p>
            <a:r>
              <a:rPr lang="es-ES" sz="7200" b="1" dirty="0"/>
              <a:t> Índice</a:t>
            </a:r>
          </a:p>
        </p:txBody>
      </p:sp>
      <p:sp>
        <p:nvSpPr>
          <p:cNvPr id="3" name="Marcador de contenido 2">
            <a:extLst>
              <a:ext uri="{FF2B5EF4-FFF2-40B4-BE49-F238E27FC236}">
                <a16:creationId xmlns:a16="http://schemas.microsoft.com/office/drawing/2014/main" id="{0A1963D7-6BDC-49AE-BFF6-F87CBB30AAAD}"/>
              </a:ext>
            </a:extLst>
          </p:cNvPr>
          <p:cNvSpPr>
            <a:spLocks noGrp="1"/>
          </p:cNvSpPr>
          <p:nvPr>
            <p:ph idx="1"/>
          </p:nvPr>
        </p:nvSpPr>
        <p:spPr>
          <a:xfrm>
            <a:off x="838200" y="1690688"/>
            <a:ext cx="10515600" cy="4351338"/>
          </a:xfrm>
        </p:spPr>
        <p:txBody>
          <a:bodyPr/>
          <a:lstStyle/>
          <a:p>
            <a:endParaRPr lang="es-ES" sz="2800" b="1" i="0" dirty="0">
              <a:solidFill>
                <a:srgbClr val="333333"/>
              </a:solidFill>
              <a:effectLst/>
              <a:latin typeface="Helvetica Neue"/>
            </a:endParaRPr>
          </a:p>
          <a:p>
            <a:pPr>
              <a:buFont typeface="Arial" panose="020B0604020202020204" pitchFamily="34" charset="0"/>
              <a:buChar char="•"/>
            </a:pPr>
            <a:r>
              <a:rPr lang="es-ES" sz="2800" b="1" i="0" dirty="0">
                <a:solidFill>
                  <a:srgbClr val="333333"/>
                </a:solidFill>
                <a:effectLst/>
                <a:latin typeface="Helvetica Neue"/>
              </a:rPr>
              <a:t>Diferencia entre tareas cooperantes y competidoras.</a:t>
            </a:r>
          </a:p>
          <a:p>
            <a:pPr>
              <a:buFont typeface="Arial" panose="020B0604020202020204" pitchFamily="34" charset="0"/>
              <a:buChar char="•"/>
            </a:pPr>
            <a:r>
              <a:rPr lang="es-ES" sz="2800" b="1" i="0" dirty="0">
                <a:solidFill>
                  <a:srgbClr val="333333"/>
                </a:solidFill>
                <a:effectLst/>
                <a:latin typeface="Helvetica Neue"/>
              </a:rPr>
              <a:t>Diferencia entre hilos y procesos.</a:t>
            </a:r>
          </a:p>
          <a:p>
            <a:pPr>
              <a:buFont typeface="Arial" panose="020B0604020202020204" pitchFamily="34" charset="0"/>
              <a:buChar char="•"/>
            </a:pPr>
            <a:r>
              <a:rPr lang="es-ES" sz="2800" b="1" dirty="0">
                <a:solidFill>
                  <a:srgbClr val="333333"/>
                </a:solidFill>
                <a:latin typeface="Helvetica Neue"/>
              </a:rPr>
              <a:t>U</a:t>
            </a:r>
            <a:r>
              <a:rPr lang="es-ES" sz="2800" b="1" i="0" dirty="0">
                <a:solidFill>
                  <a:srgbClr val="333333"/>
                </a:solidFill>
                <a:effectLst/>
                <a:latin typeface="Helvetica Neue"/>
              </a:rPr>
              <a:t>so de los sockets y los hilos conjuntamente.</a:t>
            </a:r>
          </a:p>
          <a:p>
            <a:pPr>
              <a:buFont typeface="Arial" panose="020B0604020202020204" pitchFamily="34" charset="0"/>
              <a:buChar char="•"/>
            </a:pPr>
            <a:r>
              <a:rPr lang="es-ES" sz="2800" b="1" i="0" dirty="0">
                <a:solidFill>
                  <a:srgbClr val="333333"/>
                </a:solidFill>
                <a:effectLst/>
                <a:latin typeface="Helvetica Neue"/>
              </a:rPr>
              <a:t>Diferencia entre sockets y websockets</a:t>
            </a:r>
            <a:endParaRPr lang="es-ES" sz="2800" b="1" dirty="0">
              <a:solidFill>
                <a:srgbClr val="333333"/>
              </a:solidFill>
              <a:latin typeface="Helvetica Neue"/>
            </a:endParaRPr>
          </a:p>
          <a:p>
            <a:endParaRPr lang="es-ES" dirty="0"/>
          </a:p>
        </p:txBody>
      </p:sp>
    </p:spTree>
    <p:extLst>
      <p:ext uri="{BB962C8B-B14F-4D97-AF65-F5344CB8AC3E}">
        <p14:creationId xmlns:p14="http://schemas.microsoft.com/office/powerpoint/2010/main" val="1733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67906-723B-45FC-B2E5-CB858938A028}"/>
              </a:ext>
            </a:extLst>
          </p:cNvPr>
          <p:cNvSpPr>
            <a:spLocks noGrp="1"/>
          </p:cNvSpPr>
          <p:nvPr>
            <p:ph type="title"/>
          </p:nvPr>
        </p:nvSpPr>
        <p:spPr>
          <a:xfrm>
            <a:off x="1097280" y="603315"/>
            <a:ext cx="10058400" cy="1593130"/>
          </a:xfrm>
        </p:spPr>
        <p:txBody>
          <a:bodyPr>
            <a:normAutofit fontScale="90000"/>
          </a:bodyPr>
          <a:lstStyle/>
          <a:p>
            <a:br>
              <a:rPr lang="es-ES" sz="3600" dirty="0">
                <a:solidFill>
                  <a:srgbClr val="333333"/>
                </a:solidFill>
                <a:latin typeface="Helvetica Neue"/>
              </a:rPr>
            </a:br>
            <a:br>
              <a:rPr lang="es-ES" sz="3600" dirty="0">
                <a:solidFill>
                  <a:srgbClr val="333333"/>
                </a:solidFill>
                <a:latin typeface="Helvetica Neue"/>
              </a:rPr>
            </a:br>
            <a:br>
              <a:rPr lang="es-ES" sz="3600" dirty="0">
                <a:solidFill>
                  <a:srgbClr val="333333"/>
                </a:solidFill>
                <a:latin typeface="Helvetica Neue"/>
              </a:rPr>
            </a:br>
            <a:br>
              <a:rPr lang="es-ES" sz="3600" dirty="0">
                <a:solidFill>
                  <a:srgbClr val="333333"/>
                </a:solidFill>
                <a:latin typeface="Helvetica Neue"/>
              </a:rPr>
            </a:br>
            <a:r>
              <a:rPr lang="es-ES" sz="3600" dirty="0">
                <a:solidFill>
                  <a:srgbClr val="333333"/>
                </a:solidFill>
                <a:latin typeface="Helvetica Neue"/>
              </a:rPr>
              <a:t> </a:t>
            </a:r>
            <a:br>
              <a:rPr lang="es-ES" sz="3600" dirty="0">
                <a:solidFill>
                  <a:srgbClr val="333333"/>
                </a:solidFill>
                <a:latin typeface="Helvetica Neue"/>
              </a:rPr>
            </a:br>
            <a:br>
              <a:rPr lang="es-ES" sz="3600" dirty="0">
                <a:solidFill>
                  <a:srgbClr val="333333"/>
                </a:solidFill>
                <a:latin typeface="Helvetica Neue"/>
              </a:rPr>
            </a:br>
            <a:r>
              <a:rPr lang="es-ES" sz="4400" b="1" dirty="0">
                <a:solidFill>
                  <a:srgbClr val="333333"/>
                </a:solidFill>
                <a:latin typeface="Helvetica Neue"/>
              </a:rPr>
              <a:t>D</a:t>
            </a:r>
            <a:r>
              <a:rPr lang="es-ES" sz="4400" b="1" i="0" dirty="0">
                <a:solidFill>
                  <a:srgbClr val="333333"/>
                </a:solidFill>
                <a:effectLst/>
                <a:latin typeface="Helvetica Neue"/>
              </a:rPr>
              <a:t>iferencia entre tareas cooperantes y competidoras.</a:t>
            </a:r>
            <a:br>
              <a:rPr lang="es-ES" b="0" i="0" dirty="0">
                <a:solidFill>
                  <a:srgbClr val="333333"/>
                </a:solidFill>
                <a:effectLst/>
                <a:latin typeface="Helvetica Neue"/>
              </a:rPr>
            </a:br>
            <a:endParaRPr lang="es-ES" dirty="0"/>
          </a:p>
        </p:txBody>
      </p:sp>
      <p:sp>
        <p:nvSpPr>
          <p:cNvPr id="3" name="Marcador de contenido 2">
            <a:extLst>
              <a:ext uri="{FF2B5EF4-FFF2-40B4-BE49-F238E27FC236}">
                <a16:creationId xmlns:a16="http://schemas.microsoft.com/office/drawing/2014/main" id="{652C37AC-AAD9-42ED-9CAB-0A4D2319BFF9}"/>
              </a:ext>
            </a:extLst>
          </p:cNvPr>
          <p:cNvSpPr>
            <a:spLocks noGrp="1"/>
          </p:cNvSpPr>
          <p:nvPr>
            <p:ph idx="1"/>
          </p:nvPr>
        </p:nvSpPr>
        <p:spPr/>
        <p:txBody>
          <a:bodyPr numCol="2"/>
          <a:lstStyle/>
          <a:p>
            <a:pPr>
              <a:buFont typeface="Arial" panose="020B0604020202020204" pitchFamily="34" charset="0"/>
              <a:buChar char="•"/>
            </a:pPr>
            <a:r>
              <a:rPr lang="en-US" sz="2400" dirty="0">
                <a:cs typeface="Tahoma" pitchFamily="2"/>
              </a:rPr>
              <a:t>Los </a:t>
            </a:r>
            <a:r>
              <a:rPr lang="es-ES" sz="2400" b="1" dirty="0">
                <a:cs typeface="Tahoma" pitchFamily="2"/>
              </a:rPr>
              <a:t>cooperantes</a:t>
            </a:r>
            <a:r>
              <a:rPr lang="en-US" sz="2400" dirty="0">
                <a:cs typeface="Tahoma" pitchFamily="2"/>
              </a:rPr>
              <a:t> </a:t>
            </a:r>
            <a:r>
              <a:rPr lang="es-ES" sz="2400" dirty="0">
                <a:cs typeface="Tahoma" pitchFamily="2"/>
              </a:rPr>
              <a:t>pueden</a:t>
            </a:r>
            <a:r>
              <a:rPr lang="en-US" sz="2400" dirty="0">
                <a:cs typeface="Tahoma" pitchFamily="2"/>
              </a:rPr>
              <a:t> afectar o ser afectados por los demás procesos que se ejecutan en el sistema, colaboran entre sí buscando un objetivo </a:t>
            </a:r>
            <a:r>
              <a:rPr lang="en-US" sz="2400" dirty="0" err="1">
                <a:cs typeface="Tahoma" pitchFamily="2"/>
              </a:rPr>
              <a:t>común</a:t>
            </a:r>
            <a:r>
              <a:rPr lang="en-US" sz="2400" dirty="0">
                <a:cs typeface="Tahoma" pitchFamily="2"/>
              </a:rPr>
              <a:t>.</a:t>
            </a:r>
          </a:p>
          <a:p>
            <a:endParaRPr lang="en-US" sz="2400" dirty="0">
              <a:cs typeface="Tahoma" pitchFamily="2"/>
            </a:endParaRPr>
          </a:p>
          <a:p>
            <a:pPr>
              <a:buFont typeface="Arial" panose="020B0604020202020204" pitchFamily="34" charset="0"/>
              <a:buChar char="•"/>
            </a:pPr>
            <a:r>
              <a:rPr lang="en-US" sz="2400" dirty="0">
                <a:cs typeface="Tahoma" pitchFamily="2"/>
              </a:rPr>
              <a:t>Los </a:t>
            </a:r>
            <a:r>
              <a:rPr lang="en-US" sz="2400" b="1" dirty="0" err="1">
                <a:cs typeface="Tahoma" pitchFamily="2"/>
              </a:rPr>
              <a:t>competidores</a:t>
            </a:r>
            <a:r>
              <a:rPr lang="en-US" sz="2400" dirty="0">
                <a:cs typeface="Tahoma" pitchFamily="2"/>
              </a:rPr>
              <a:t> no pueden afectar, ni ser afectado por los demás procesos que se ejecutan en el sistema, compiten por el uso de recursos </a:t>
            </a:r>
            <a:r>
              <a:rPr lang="en-US" sz="2400" dirty="0" err="1">
                <a:cs typeface="Tahoma" pitchFamily="2"/>
              </a:rPr>
              <a:t>escasos</a:t>
            </a:r>
            <a:r>
              <a:rPr lang="en-US" sz="2800" dirty="0">
                <a:cs typeface="Tahoma" pitchFamily="2"/>
              </a:rPr>
              <a:t>.     </a:t>
            </a:r>
          </a:p>
          <a:p>
            <a:pPr marL="0" indent="0">
              <a:buNone/>
            </a:pPr>
            <a:endParaRPr lang="es-ES" dirty="0"/>
          </a:p>
        </p:txBody>
      </p:sp>
      <p:cxnSp>
        <p:nvCxnSpPr>
          <p:cNvPr id="5" name="Conector recto de flecha 4">
            <a:extLst>
              <a:ext uri="{FF2B5EF4-FFF2-40B4-BE49-F238E27FC236}">
                <a16:creationId xmlns:a16="http://schemas.microsoft.com/office/drawing/2014/main" id="{AB271541-AB83-4EDB-8F89-09A91C1873B7}"/>
              </a:ext>
            </a:extLst>
          </p:cNvPr>
          <p:cNvCxnSpPr>
            <a:cxnSpLocks/>
          </p:cNvCxnSpPr>
          <p:nvPr/>
        </p:nvCxnSpPr>
        <p:spPr>
          <a:xfrm>
            <a:off x="6096000" y="2460396"/>
            <a:ext cx="16056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563342AB-4F0B-47BF-B8C4-29C4DEE27592}"/>
              </a:ext>
            </a:extLst>
          </p:cNvPr>
          <p:cNvSpPr/>
          <p:nvPr/>
        </p:nvSpPr>
        <p:spPr>
          <a:xfrm>
            <a:off x="8042006" y="2201166"/>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2</a:t>
            </a:r>
          </a:p>
        </p:txBody>
      </p:sp>
      <p:sp>
        <p:nvSpPr>
          <p:cNvPr id="10" name="Rectángulo 9">
            <a:extLst>
              <a:ext uri="{FF2B5EF4-FFF2-40B4-BE49-F238E27FC236}">
                <a16:creationId xmlns:a16="http://schemas.microsoft.com/office/drawing/2014/main" id="{D2E3AAC6-C1E5-44C3-83B8-74FEDF80F884}"/>
              </a:ext>
            </a:extLst>
          </p:cNvPr>
          <p:cNvSpPr/>
          <p:nvPr/>
        </p:nvSpPr>
        <p:spPr>
          <a:xfrm>
            <a:off x="8042006" y="4357262"/>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3</a:t>
            </a:r>
          </a:p>
        </p:txBody>
      </p:sp>
      <p:cxnSp>
        <p:nvCxnSpPr>
          <p:cNvPr id="25" name="Conector recto de flecha 24">
            <a:extLst>
              <a:ext uri="{FF2B5EF4-FFF2-40B4-BE49-F238E27FC236}">
                <a16:creationId xmlns:a16="http://schemas.microsoft.com/office/drawing/2014/main" id="{90F70903-07C3-4B21-909A-5F6232E30527}"/>
              </a:ext>
            </a:extLst>
          </p:cNvPr>
          <p:cNvCxnSpPr>
            <a:cxnSpLocks/>
          </p:cNvCxnSpPr>
          <p:nvPr/>
        </p:nvCxnSpPr>
        <p:spPr>
          <a:xfrm>
            <a:off x="6095999" y="4603922"/>
            <a:ext cx="1605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32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4A7CC-AC37-43BE-8663-90A81BC084E2}"/>
              </a:ext>
            </a:extLst>
          </p:cNvPr>
          <p:cNvSpPr>
            <a:spLocks noGrp="1"/>
          </p:cNvSpPr>
          <p:nvPr>
            <p:ph type="title"/>
          </p:nvPr>
        </p:nvSpPr>
        <p:spPr/>
        <p:txBody>
          <a:bodyPr>
            <a:normAutofit fontScale="90000"/>
          </a:bodyPr>
          <a:lstStyle/>
          <a:p>
            <a:br>
              <a:rPr lang="es-ES" dirty="0">
                <a:solidFill>
                  <a:srgbClr val="333333"/>
                </a:solidFill>
                <a:latin typeface="Helvetica Neue"/>
              </a:rPr>
            </a:br>
            <a:r>
              <a:rPr lang="es-ES" b="1" dirty="0">
                <a:solidFill>
                  <a:srgbClr val="333333"/>
                </a:solidFill>
                <a:latin typeface="Helvetica Neue"/>
              </a:rPr>
              <a:t>D</a:t>
            </a:r>
            <a:r>
              <a:rPr lang="es-ES" b="1" i="0" dirty="0">
                <a:solidFill>
                  <a:srgbClr val="333333"/>
                </a:solidFill>
                <a:effectLst/>
                <a:latin typeface="Helvetica Neue"/>
              </a:rPr>
              <a:t>iferencia entre </a:t>
            </a:r>
            <a:r>
              <a:rPr lang="es-ES" sz="4400" b="1" i="0" dirty="0">
                <a:solidFill>
                  <a:srgbClr val="333333"/>
                </a:solidFill>
                <a:effectLst/>
                <a:latin typeface="Helvetica Neue"/>
              </a:rPr>
              <a:t>hilos</a:t>
            </a:r>
            <a:r>
              <a:rPr lang="es-ES" b="1" i="0" dirty="0">
                <a:solidFill>
                  <a:srgbClr val="333333"/>
                </a:solidFill>
                <a:effectLst/>
                <a:latin typeface="Helvetica Neue"/>
              </a:rPr>
              <a:t> y procesos.</a:t>
            </a:r>
            <a:br>
              <a:rPr lang="es-ES" b="0" i="0" dirty="0">
                <a:solidFill>
                  <a:srgbClr val="333333"/>
                </a:solidFill>
                <a:effectLst/>
                <a:latin typeface="Helvetica Neue"/>
              </a:rPr>
            </a:br>
            <a:endParaRPr lang="es-ES" dirty="0"/>
          </a:p>
        </p:txBody>
      </p:sp>
      <p:sp>
        <p:nvSpPr>
          <p:cNvPr id="3" name="Marcador de contenido 2">
            <a:extLst>
              <a:ext uri="{FF2B5EF4-FFF2-40B4-BE49-F238E27FC236}">
                <a16:creationId xmlns:a16="http://schemas.microsoft.com/office/drawing/2014/main" id="{00159A67-28E9-498B-8854-74832FD18392}"/>
              </a:ext>
            </a:extLst>
          </p:cNvPr>
          <p:cNvSpPr>
            <a:spLocks noGrp="1"/>
          </p:cNvSpPr>
          <p:nvPr>
            <p:ph idx="1"/>
          </p:nvPr>
        </p:nvSpPr>
        <p:spPr/>
        <p:txBody>
          <a:bodyPr numCol="2"/>
          <a:lstStyle/>
          <a:p>
            <a:pPr>
              <a:buFont typeface="Arial" panose="020B0604020202020204" pitchFamily="34" charset="0"/>
              <a:buChar char="•"/>
            </a:pPr>
            <a:r>
              <a:rPr lang="en-US" dirty="0">
                <a:cs typeface="Tahoma" pitchFamily="2"/>
              </a:rPr>
              <a:t>Un </a:t>
            </a:r>
            <a:r>
              <a:rPr lang="en-US" b="1" dirty="0">
                <a:cs typeface="Tahoma" pitchFamily="2"/>
              </a:rPr>
              <a:t>proceso</a:t>
            </a:r>
            <a:r>
              <a:rPr lang="en-US" dirty="0">
                <a:cs typeface="Tahoma" pitchFamily="2"/>
              </a:rPr>
              <a:t> es una entidad de ejecución independiente, donde, el sistema operativo, en el momento en que el proceso se lanza, proporciona un espacio de direcciones de memoria en los que el proceso puede </a:t>
            </a:r>
            <a:r>
              <a:rPr lang="en-US" dirty="0" err="1">
                <a:cs typeface="Tahoma" pitchFamily="2"/>
              </a:rPr>
              <a:t>ejecutarse</a:t>
            </a:r>
            <a:r>
              <a:rPr lang="en-US" dirty="0">
                <a:cs typeface="Tahoma" pitchFamily="2"/>
              </a:rPr>
              <a:t>.</a:t>
            </a:r>
            <a:endParaRPr lang="es-ES" sz="2400" dirty="0"/>
          </a:p>
          <a:p>
            <a:pPr>
              <a:buFont typeface="Arial" panose="020B0604020202020204" pitchFamily="34" charset="0"/>
              <a:buChar char="•"/>
            </a:pPr>
            <a:r>
              <a:rPr lang="en-US" dirty="0">
                <a:cs typeface="Tahoma" pitchFamily="2"/>
              </a:rPr>
              <a:t>Los </a:t>
            </a:r>
            <a:r>
              <a:rPr lang="en-US" b="1" dirty="0">
                <a:cs typeface="Tahoma" pitchFamily="2"/>
              </a:rPr>
              <a:t>hilos</a:t>
            </a:r>
            <a:r>
              <a:rPr lang="en-US" dirty="0">
                <a:cs typeface="Tahoma" pitchFamily="2"/>
              </a:rPr>
              <a:t> son entidades de ejecución independiente que viven dentro de los procesos y, por tanto, viven dentro del mismo espacio de direcciones de memoria que otros hilos, lo que permite acceder a cualquier dato dentro del mismo proceso.</a:t>
            </a:r>
          </a:p>
          <a:p>
            <a:pPr marL="0" indent="0">
              <a:buNone/>
            </a:pPr>
            <a:endParaRPr lang="es-ES" dirty="0"/>
          </a:p>
        </p:txBody>
      </p:sp>
      <p:cxnSp>
        <p:nvCxnSpPr>
          <p:cNvPr id="4" name="Conector recto de flecha 3">
            <a:extLst>
              <a:ext uri="{FF2B5EF4-FFF2-40B4-BE49-F238E27FC236}">
                <a16:creationId xmlns:a16="http://schemas.microsoft.com/office/drawing/2014/main" id="{5CE53386-143B-47CA-9CEA-D00A76FDE5AB}"/>
              </a:ext>
            </a:extLst>
          </p:cNvPr>
          <p:cNvCxnSpPr>
            <a:cxnSpLocks/>
          </p:cNvCxnSpPr>
          <p:nvPr/>
        </p:nvCxnSpPr>
        <p:spPr>
          <a:xfrm>
            <a:off x="6096000" y="2482384"/>
            <a:ext cx="16056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a:extLst>
              <a:ext uri="{FF2B5EF4-FFF2-40B4-BE49-F238E27FC236}">
                <a16:creationId xmlns:a16="http://schemas.microsoft.com/office/drawing/2014/main" id="{6DFF828C-D7AD-4F09-99B7-846F5BEA90D4}"/>
              </a:ext>
            </a:extLst>
          </p:cNvPr>
          <p:cNvCxnSpPr>
            <a:cxnSpLocks/>
          </p:cNvCxnSpPr>
          <p:nvPr/>
        </p:nvCxnSpPr>
        <p:spPr>
          <a:xfrm>
            <a:off x="6096000" y="4413316"/>
            <a:ext cx="16056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1C1A68D5-4AA5-489A-A3DD-D4D7123CB10A}"/>
              </a:ext>
            </a:extLst>
          </p:cNvPr>
          <p:cNvSpPr/>
          <p:nvPr/>
        </p:nvSpPr>
        <p:spPr>
          <a:xfrm>
            <a:off x="7902332" y="2227867"/>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2 y 3</a:t>
            </a:r>
          </a:p>
        </p:txBody>
      </p:sp>
      <p:sp>
        <p:nvSpPr>
          <p:cNvPr id="7" name="Rectángulo 6">
            <a:extLst>
              <a:ext uri="{FF2B5EF4-FFF2-40B4-BE49-F238E27FC236}">
                <a16:creationId xmlns:a16="http://schemas.microsoft.com/office/drawing/2014/main" id="{DCFFB572-14D8-4F5F-B5ED-A7A393AC0B19}"/>
              </a:ext>
            </a:extLst>
          </p:cNvPr>
          <p:cNvSpPr/>
          <p:nvPr/>
        </p:nvSpPr>
        <p:spPr>
          <a:xfrm>
            <a:off x="8042006" y="4158799"/>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1 y 4</a:t>
            </a:r>
          </a:p>
        </p:txBody>
      </p:sp>
    </p:spTree>
    <p:extLst>
      <p:ext uri="{BB962C8B-B14F-4D97-AF65-F5344CB8AC3E}">
        <p14:creationId xmlns:p14="http://schemas.microsoft.com/office/powerpoint/2010/main" val="32198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00D55-526A-414D-93A3-497A2C971B9E}"/>
              </a:ext>
            </a:extLst>
          </p:cNvPr>
          <p:cNvSpPr>
            <a:spLocks noGrp="1"/>
          </p:cNvSpPr>
          <p:nvPr>
            <p:ph type="title"/>
          </p:nvPr>
        </p:nvSpPr>
        <p:spPr>
          <a:xfrm>
            <a:off x="1097280" y="659876"/>
            <a:ext cx="10058400" cy="973789"/>
          </a:xfrm>
        </p:spPr>
        <p:txBody>
          <a:bodyPr>
            <a:normAutofit/>
          </a:bodyPr>
          <a:lstStyle/>
          <a:p>
            <a:r>
              <a:rPr lang="es-ES" sz="4000" b="1" dirty="0">
                <a:solidFill>
                  <a:srgbClr val="333333"/>
                </a:solidFill>
                <a:latin typeface="Helvetica Neue"/>
              </a:rPr>
              <a:t>D</a:t>
            </a:r>
            <a:r>
              <a:rPr lang="es-ES" sz="4000" b="1" i="0" dirty="0">
                <a:solidFill>
                  <a:srgbClr val="333333"/>
                </a:solidFill>
                <a:effectLst/>
                <a:latin typeface="Helvetica Neue"/>
              </a:rPr>
              <a:t>iferencia entre hilos y procesos.</a:t>
            </a:r>
            <a:endParaRPr lang="es-ES" sz="4000" b="1" dirty="0"/>
          </a:p>
        </p:txBody>
      </p:sp>
      <p:sp>
        <p:nvSpPr>
          <p:cNvPr id="3" name="Marcador de contenido 2">
            <a:extLst>
              <a:ext uri="{FF2B5EF4-FFF2-40B4-BE49-F238E27FC236}">
                <a16:creationId xmlns:a16="http://schemas.microsoft.com/office/drawing/2014/main" id="{862FE28E-725F-457B-A399-30DA601E347C}"/>
              </a:ext>
            </a:extLst>
          </p:cNvPr>
          <p:cNvSpPr>
            <a:spLocks noGrp="1"/>
          </p:cNvSpPr>
          <p:nvPr>
            <p:ph idx="1"/>
          </p:nvPr>
        </p:nvSpPr>
        <p:spPr/>
        <p:txBody>
          <a:bodyPr/>
          <a:lstStyle/>
          <a:p>
            <a:pPr>
              <a:buFont typeface="Arial" panose="020B0604020202020204" pitchFamily="34" charset="0"/>
              <a:buChar char="•"/>
            </a:pPr>
            <a:r>
              <a:rPr lang="en-US" sz="2800" dirty="0">
                <a:cs typeface="Tahoma" pitchFamily="2"/>
              </a:rPr>
              <a:t>Se tarda menos tiempo en crear un hilo de una tarea existente que en crear un nuevo proceso.</a:t>
            </a:r>
          </a:p>
          <a:p>
            <a:endParaRPr lang="es-ES" dirty="0"/>
          </a:p>
          <a:p>
            <a:pPr>
              <a:buFont typeface="Arial" panose="020B0604020202020204" pitchFamily="34" charset="0"/>
              <a:buChar char="•"/>
            </a:pPr>
            <a:r>
              <a:rPr lang="en-US" sz="2800" dirty="0">
                <a:cs typeface="Tahoma" pitchFamily="2"/>
              </a:rPr>
              <a:t>Se tarda menos tiempo en terminar un hilo que en terminar un proceso.</a:t>
            </a:r>
          </a:p>
          <a:p>
            <a:endParaRPr lang="es-ES" dirty="0"/>
          </a:p>
          <a:p>
            <a:pPr>
              <a:buFont typeface="Arial" panose="020B0604020202020204" pitchFamily="34" charset="0"/>
              <a:buChar char="•"/>
            </a:pPr>
            <a:r>
              <a:rPr lang="en-US" sz="2800" dirty="0">
                <a:cs typeface="Tahoma" pitchFamily="2"/>
              </a:rPr>
              <a:t>Es mas sencillo la comunicación (paso de mensajes por ejemplo) entre hilos de una misma tarea que entre diferentes procesos.</a:t>
            </a:r>
          </a:p>
          <a:p>
            <a:pPr marL="0" indent="0">
              <a:buNone/>
            </a:pPr>
            <a:endParaRPr lang="es-ES" dirty="0"/>
          </a:p>
        </p:txBody>
      </p:sp>
    </p:spTree>
    <p:extLst>
      <p:ext uri="{BB962C8B-B14F-4D97-AF65-F5344CB8AC3E}">
        <p14:creationId xmlns:p14="http://schemas.microsoft.com/office/powerpoint/2010/main" val="227508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DA328-AD23-46EF-8F11-629F35A55E50}"/>
              </a:ext>
            </a:extLst>
          </p:cNvPr>
          <p:cNvSpPr>
            <a:spLocks noGrp="1"/>
          </p:cNvSpPr>
          <p:nvPr>
            <p:ph type="title"/>
          </p:nvPr>
        </p:nvSpPr>
        <p:spPr>
          <a:xfrm>
            <a:off x="1097280" y="537328"/>
            <a:ext cx="10058400" cy="1743959"/>
          </a:xfrm>
        </p:spPr>
        <p:txBody>
          <a:bodyPr>
            <a:normAutofit fontScale="90000"/>
          </a:bodyPr>
          <a:lstStyle/>
          <a:p>
            <a:br>
              <a:rPr lang="es-ES" dirty="0">
                <a:solidFill>
                  <a:srgbClr val="333333"/>
                </a:solidFill>
                <a:latin typeface="Helvetica Neue"/>
              </a:rPr>
            </a:br>
            <a:r>
              <a:rPr lang="es-ES" sz="4400" b="1" dirty="0">
                <a:solidFill>
                  <a:srgbClr val="333333"/>
                </a:solidFill>
                <a:latin typeface="Helvetica Neue"/>
              </a:rPr>
              <a:t>U</a:t>
            </a:r>
            <a:r>
              <a:rPr lang="es-ES" sz="4400" b="1" i="0" dirty="0">
                <a:solidFill>
                  <a:srgbClr val="333333"/>
                </a:solidFill>
                <a:effectLst/>
                <a:latin typeface="Helvetica Neue"/>
              </a:rPr>
              <a:t>so de los sockets y los hilos conjuntamente.</a:t>
            </a:r>
            <a:br>
              <a:rPr lang="es-ES" b="0" i="0" dirty="0">
                <a:solidFill>
                  <a:srgbClr val="333333"/>
                </a:solidFill>
                <a:effectLst/>
                <a:latin typeface="Helvetica Neue"/>
              </a:rPr>
            </a:br>
            <a:endParaRPr lang="es-ES" dirty="0"/>
          </a:p>
        </p:txBody>
      </p:sp>
      <p:sp>
        <p:nvSpPr>
          <p:cNvPr id="3" name="Marcador de contenido 2">
            <a:extLst>
              <a:ext uri="{FF2B5EF4-FFF2-40B4-BE49-F238E27FC236}">
                <a16:creationId xmlns:a16="http://schemas.microsoft.com/office/drawing/2014/main" id="{01E8F0F6-FED9-42A2-B5D8-E18E06EAA0CF}"/>
              </a:ext>
            </a:extLst>
          </p:cNvPr>
          <p:cNvSpPr>
            <a:spLocks noGrp="1"/>
          </p:cNvSpPr>
          <p:nvPr>
            <p:ph idx="1"/>
          </p:nvPr>
        </p:nvSpPr>
        <p:spPr/>
        <p:txBody>
          <a:bodyPr/>
          <a:lstStyle/>
          <a:p>
            <a:pPr eaLnBrk="1" fontAlgn="auto" hangingPunct="1">
              <a:spcBef>
                <a:spcPts val="0"/>
              </a:spcBef>
              <a:spcAft>
                <a:spcPts val="0"/>
              </a:spcAft>
              <a:defRPr/>
            </a:pPr>
            <a:endParaRPr lang="es-ES" sz="2400" dirty="0">
              <a:ln/>
              <a:solidFill>
                <a:schemeClr val="tx1"/>
              </a:solidFill>
            </a:endParaRPr>
          </a:p>
          <a:p>
            <a:pPr eaLnBrk="1" fontAlgn="auto" hangingPunct="1">
              <a:spcBef>
                <a:spcPts val="0"/>
              </a:spcBef>
              <a:spcAft>
                <a:spcPts val="0"/>
              </a:spcAft>
              <a:buFont typeface="Arial" panose="020B0604020202020204" pitchFamily="34" charset="0"/>
              <a:buChar char="•"/>
              <a:defRPr/>
            </a:pPr>
            <a:r>
              <a:rPr lang="es-ES" sz="2400" dirty="0">
                <a:ln/>
                <a:solidFill>
                  <a:schemeClr val="tx1"/>
                </a:solidFill>
              </a:rPr>
              <a:t>Un servidor socket atiende a la vez a varios clientes a la vez, por lo que debe de haber un hilo para cada uno de ellos.</a:t>
            </a:r>
          </a:p>
        </p:txBody>
      </p:sp>
      <p:sp>
        <p:nvSpPr>
          <p:cNvPr id="4" name="Rectángulo 3">
            <a:extLst>
              <a:ext uri="{FF2B5EF4-FFF2-40B4-BE49-F238E27FC236}">
                <a16:creationId xmlns:a16="http://schemas.microsoft.com/office/drawing/2014/main" id="{8D40A2AB-E074-4020-891C-F4FBF5EC5A24}"/>
              </a:ext>
            </a:extLst>
          </p:cNvPr>
          <p:cNvSpPr/>
          <p:nvPr/>
        </p:nvSpPr>
        <p:spPr>
          <a:xfrm>
            <a:off x="4044885" y="4596511"/>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1 y 5</a:t>
            </a:r>
          </a:p>
        </p:txBody>
      </p:sp>
      <p:cxnSp>
        <p:nvCxnSpPr>
          <p:cNvPr id="5" name="Conector recto de flecha 4">
            <a:extLst>
              <a:ext uri="{FF2B5EF4-FFF2-40B4-BE49-F238E27FC236}">
                <a16:creationId xmlns:a16="http://schemas.microsoft.com/office/drawing/2014/main" id="{0AF84358-ADBD-4E52-859D-6007B716AE6A}"/>
              </a:ext>
            </a:extLst>
          </p:cNvPr>
          <p:cNvCxnSpPr>
            <a:cxnSpLocks/>
          </p:cNvCxnSpPr>
          <p:nvPr/>
        </p:nvCxnSpPr>
        <p:spPr>
          <a:xfrm>
            <a:off x="5571242" y="3110845"/>
            <a:ext cx="0" cy="120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50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42CE0-6B17-4F66-B3EB-E151CE8F73E4}"/>
              </a:ext>
            </a:extLst>
          </p:cNvPr>
          <p:cNvSpPr>
            <a:spLocks noGrp="1"/>
          </p:cNvSpPr>
          <p:nvPr>
            <p:ph type="title"/>
          </p:nvPr>
        </p:nvSpPr>
        <p:spPr/>
        <p:txBody>
          <a:bodyPr>
            <a:normAutofit fontScale="90000"/>
          </a:bodyPr>
          <a:lstStyle/>
          <a:p>
            <a:br>
              <a:rPr lang="es-ES" dirty="0">
                <a:solidFill>
                  <a:srgbClr val="333333"/>
                </a:solidFill>
                <a:latin typeface="Helvetica Neue"/>
              </a:rPr>
            </a:br>
            <a:r>
              <a:rPr lang="es-ES" sz="4400" b="1" dirty="0">
                <a:solidFill>
                  <a:srgbClr val="333333"/>
                </a:solidFill>
                <a:latin typeface="Helvetica Neue"/>
              </a:rPr>
              <a:t>L</a:t>
            </a:r>
            <a:r>
              <a:rPr lang="es-ES" sz="4400" b="1" i="0" dirty="0">
                <a:solidFill>
                  <a:srgbClr val="333333"/>
                </a:solidFill>
                <a:effectLst/>
                <a:latin typeface="Helvetica Neue"/>
              </a:rPr>
              <a:t>a diferencia entre sockets y websockets</a:t>
            </a:r>
            <a:br>
              <a:rPr lang="es-ES" dirty="0">
                <a:solidFill>
                  <a:srgbClr val="333333"/>
                </a:solidFill>
                <a:latin typeface="Helvetica Neue"/>
              </a:rPr>
            </a:br>
            <a:endParaRPr lang="es-ES" dirty="0"/>
          </a:p>
        </p:txBody>
      </p:sp>
      <p:sp>
        <p:nvSpPr>
          <p:cNvPr id="3" name="Marcador de contenido 2">
            <a:extLst>
              <a:ext uri="{FF2B5EF4-FFF2-40B4-BE49-F238E27FC236}">
                <a16:creationId xmlns:a16="http://schemas.microsoft.com/office/drawing/2014/main" id="{04FAE30D-2988-47A8-BE07-7E4C8276D254}"/>
              </a:ext>
            </a:extLst>
          </p:cNvPr>
          <p:cNvSpPr>
            <a:spLocks noGrp="1"/>
          </p:cNvSpPr>
          <p:nvPr>
            <p:ph idx="1"/>
          </p:nvPr>
        </p:nvSpPr>
        <p:spPr/>
        <p:txBody>
          <a:bodyPr numCol="2"/>
          <a:lstStyle/>
          <a:p>
            <a:pPr lvl="0" algn="just">
              <a:buClr>
                <a:srgbClr val="EF2929"/>
              </a:buClr>
              <a:buSzPct val="45000"/>
              <a:buFont typeface="StarSymbol"/>
              <a:buChar char="●"/>
            </a:pPr>
            <a:r>
              <a:rPr lang="en-US" b="1" dirty="0">
                <a:cs typeface="Tahoma" pitchFamily="2"/>
              </a:rPr>
              <a:t>Sockets TCP</a:t>
            </a:r>
            <a:r>
              <a:rPr lang="en-US" dirty="0">
                <a:cs typeface="Tahoma" pitchFamily="2"/>
              </a:rPr>
              <a:t> son conexiones a muy bajo nivel. Puedes verlo como la conexión física entre dos equipos. Cuando estableces un socket TCP puedes enviar y recibir datos de manera síncrona o asíncrona, dependiendo del protocolo que utilices a partir de ese </a:t>
            </a:r>
            <a:r>
              <a:rPr lang="en-US" dirty="0" err="1">
                <a:cs typeface="Tahoma" pitchFamily="2"/>
              </a:rPr>
              <a:t>momento</a:t>
            </a:r>
            <a:r>
              <a:rPr lang="en-US" dirty="0">
                <a:cs typeface="Tahoma" pitchFamily="2"/>
              </a:rPr>
              <a:t>.</a:t>
            </a:r>
          </a:p>
          <a:p>
            <a:pPr lvl="0" algn="just">
              <a:buClr>
                <a:srgbClr val="EF2929"/>
              </a:buClr>
              <a:buSzPct val="45000"/>
              <a:buFont typeface="StarSymbol"/>
              <a:buChar char="●"/>
            </a:pPr>
            <a:endParaRPr lang="en-US" sz="1800" dirty="0">
              <a:cs typeface="Tahoma" pitchFamily="2"/>
            </a:endParaRPr>
          </a:p>
          <a:p>
            <a:pPr lvl="0" algn="just">
              <a:buClr>
                <a:srgbClr val="EF2929"/>
              </a:buClr>
              <a:buSzPct val="45000"/>
              <a:buFont typeface="StarSymbol"/>
              <a:buChar char="●"/>
            </a:pPr>
            <a:r>
              <a:rPr lang="en-US" b="1" dirty="0" err="1">
                <a:cs typeface="Tahoma" pitchFamily="2"/>
              </a:rPr>
              <a:t>Websockets</a:t>
            </a:r>
            <a:r>
              <a:rPr lang="en-US" b="1" dirty="0">
                <a:cs typeface="Tahoma" pitchFamily="2"/>
              </a:rPr>
              <a:t> </a:t>
            </a:r>
            <a:r>
              <a:rPr lang="en-US" dirty="0">
                <a:cs typeface="Tahoma" pitchFamily="2"/>
              </a:rPr>
              <a:t>es un protocolo que va sobre HTTP. Una conexión de </a:t>
            </a:r>
            <a:r>
              <a:rPr lang="en-US" dirty="0" err="1">
                <a:cs typeface="Tahoma" pitchFamily="2"/>
              </a:rPr>
              <a:t>websocket</a:t>
            </a:r>
            <a:r>
              <a:rPr lang="en-US" dirty="0">
                <a:cs typeface="Tahoma" pitchFamily="2"/>
              </a:rPr>
              <a:t> se hace a través de un socket TCP, usando el protocolo HTTP inicialmente.</a:t>
            </a:r>
          </a:p>
          <a:p>
            <a:endParaRPr lang="es-ES" u="sng" dirty="0"/>
          </a:p>
        </p:txBody>
      </p:sp>
      <p:sp>
        <p:nvSpPr>
          <p:cNvPr id="4" name="Rectángulo 3">
            <a:extLst>
              <a:ext uri="{FF2B5EF4-FFF2-40B4-BE49-F238E27FC236}">
                <a16:creationId xmlns:a16="http://schemas.microsoft.com/office/drawing/2014/main" id="{EF759ADB-74EC-4C33-BF2B-95FABF37B1D8}"/>
              </a:ext>
            </a:extLst>
          </p:cNvPr>
          <p:cNvSpPr/>
          <p:nvPr/>
        </p:nvSpPr>
        <p:spPr>
          <a:xfrm>
            <a:off x="8634953" y="2626203"/>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1 y 5</a:t>
            </a:r>
          </a:p>
        </p:txBody>
      </p:sp>
      <p:sp>
        <p:nvSpPr>
          <p:cNvPr id="5" name="Rectángulo 4">
            <a:extLst>
              <a:ext uri="{FF2B5EF4-FFF2-40B4-BE49-F238E27FC236}">
                <a16:creationId xmlns:a16="http://schemas.microsoft.com/office/drawing/2014/main" id="{C544CC1E-6687-4C55-9BF5-7834DD5DA81B}"/>
              </a:ext>
            </a:extLst>
          </p:cNvPr>
          <p:cNvSpPr/>
          <p:nvPr/>
        </p:nvSpPr>
        <p:spPr>
          <a:xfrm>
            <a:off x="8634953" y="4304250"/>
            <a:ext cx="3052714" cy="5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EJEMPLO 6</a:t>
            </a:r>
          </a:p>
        </p:txBody>
      </p:sp>
      <p:cxnSp>
        <p:nvCxnSpPr>
          <p:cNvPr id="6" name="Conector recto de flecha 5">
            <a:extLst>
              <a:ext uri="{FF2B5EF4-FFF2-40B4-BE49-F238E27FC236}">
                <a16:creationId xmlns:a16="http://schemas.microsoft.com/office/drawing/2014/main" id="{67569DD6-5DDC-4F6D-B46C-B147AD7BA74F}"/>
              </a:ext>
            </a:extLst>
          </p:cNvPr>
          <p:cNvCxnSpPr>
            <a:cxnSpLocks/>
          </p:cNvCxnSpPr>
          <p:nvPr/>
        </p:nvCxnSpPr>
        <p:spPr>
          <a:xfrm>
            <a:off x="6527903" y="2880719"/>
            <a:ext cx="16056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93106AD-758F-4A3E-BB32-1DF6ADB94F37}"/>
              </a:ext>
            </a:extLst>
          </p:cNvPr>
          <p:cNvCxnSpPr>
            <a:cxnSpLocks/>
          </p:cNvCxnSpPr>
          <p:nvPr/>
        </p:nvCxnSpPr>
        <p:spPr>
          <a:xfrm>
            <a:off x="6527902" y="4558767"/>
            <a:ext cx="16056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31963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128</TotalTime>
  <Words>406</Words>
  <Application>Microsoft Office PowerPoint</Application>
  <PresentationFormat>Panorámica</PresentationFormat>
  <Paragraphs>37</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Helvetica Neue</vt:lpstr>
      <vt:lpstr>StarSymbol</vt:lpstr>
      <vt:lpstr>Retrospección</vt:lpstr>
      <vt:lpstr>Procesos, hilos, sockets y websockets.</vt:lpstr>
      <vt:lpstr> Índice</vt:lpstr>
      <vt:lpstr>       Diferencia entre tareas cooperantes y competidoras. </vt:lpstr>
      <vt:lpstr> Diferencia entre hilos y procesos. </vt:lpstr>
      <vt:lpstr>Diferencia entre hilos y procesos.</vt:lpstr>
      <vt:lpstr> Uso de los sockets y los hilos conjuntamente. </vt:lpstr>
      <vt:lpstr> La diferencia entre sockets y websockets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Procesos, hilos, sockets y websockets.</dc:title>
  <dc:creator>Mónica</dc:creator>
  <cp:lastModifiedBy>Mónica</cp:lastModifiedBy>
  <cp:revision>14</cp:revision>
  <dcterms:created xsi:type="dcterms:W3CDTF">2021-01-19T16:04:00Z</dcterms:created>
  <dcterms:modified xsi:type="dcterms:W3CDTF">2021-01-21T15:17:30Z</dcterms:modified>
</cp:coreProperties>
</file>