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6" r:id="rId4"/>
    <p:sldId id="286" r:id="rId5"/>
    <p:sldId id="257" r:id="rId6"/>
    <p:sldId id="258" r:id="rId7"/>
    <p:sldId id="267" r:id="rId8"/>
    <p:sldId id="259" r:id="rId9"/>
    <p:sldId id="262" r:id="rId10"/>
    <p:sldId id="263" r:id="rId11"/>
    <p:sldId id="264" r:id="rId12"/>
    <p:sldId id="268" r:id="rId13"/>
    <p:sldId id="269" r:id="rId14"/>
    <p:sldId id="270" r:id="rId15"/>
    <p:sldId id="271" r:id="rId16"/>
    <p:sldId id="272" r:id="rId17"/>
    <p:sldId id="287" r:id="rId18"/>
    <p:sldId id="288" r:id="rId19"/>
    <p:sldId id="289" r:id="rId20"/>
    <p:sldId id="290" r:id="rId21"/>
    <p:sldId id="291" r:id="rId22"/>
    <p:sldId id="292" r:id="rId23"/>
    <p:sldId id="293" r:id="rId24"/>
    <p:sldId id="296" r:id="rId25"/>
    <p:sldId id="297" r:id="rId26"/>
    <p:sldId id="298" r:id="rId27"/>
    <p:sldId id="299" r:id="rId28"/>
    <p:sldId id="300" r:id="rId29"/>
    <p:sldId id="274" r:id="rId30"/>
    <p:sldId id="278" r:id="rId31"/>
    <p:sldId id="275" r:id="rId32"/>
    <p:sldId id="307" r:id="rId33"/>
    <p:sldId id="276" r:id="rId34"/>
    <p:sldId id="277" r:id="rId35"/>
    <p:sldId id="301" r:id="rId36"/>
    <p:sldId id="302" r:id="rId37"/>
    <p:sldId id="303" r:id="rId38"/>
    <p:sldId id="304" r:id="rId39"/>
    <p:sldId id="305" r:id="rId40"/>
    <p:sldId id="306" r:id="rId41"/>
    <p:sldId id="280" r:id="rId42"/>
    <p:sldId id="281" r:id="rId43"/>
    <p:sldId id="282" r:id="rId44"/>
    <p:sldId id="283" r:id="rId45"/>
    <p:sldId id="284" r:id="rId46"/>
    <p:sldId id="285" r:id="rId47"/>
    <p:sldId id="308" r:id="rId48"/>
    <p:sldId id="309" r:id="rId49"/>
    <p:sldId id="310" r:id="rId50"/>
    <p:sldId id="311" r:id="rId51"/>
    <p:sldId id="312" r:id="rId52"/>
    <p:sldId id="313" r:id="rId53"/>
    <p:sldId id="314" r:id="rId54"/>
    <p:sldId id="316" r:id="rId55"/>
    <p:sldId id="317" r:id="rId56"/>
    <p:sldId id="318" r:id="rId57"/>
    <p:sldId id="315"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458777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325342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86010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3614445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3526812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2613091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438333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3784781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3173132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594857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F3BB0AE-16B9-43A9-A210-8E57884D974E}" type="datetimeFigureOut">
              <a:rPr lang="en-US" smtClean="0"/>
              <a:t>5/24/2025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B40B7F-5431-4587-975F-B4918D546CE3}" type="slidenum">
              <a:rPr lang="en-US" smtClean="0"/>
              <a:t>‹#›</a:t>
            </a:fld>
            <a:endParaRPr lang="en-US" dirty="0"/>
          </a:p>
        </p:txBody>
      </p:sp>
    </p:spTree>
    <p:extLst>
      <p:ext uri="{BB962C8B-B14F-4D97-AF65-F5344CB8AC3E}">
        <p14:creationId xmlns:p14="http://schemas.microsoft.com/office/powerpoint/2010/main" val="2903618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3BB0AE-16B9-43A9-A210-8E57884D974E}" type="datetimeFigureOut">
              <a:rPr lang="en-US" smtClean="0"/>
              <a:t>5/24/2025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B40B7F-5431-4587-975F-B4918D546CE3}" type="slidenum">
              <a:rPr lang="en-US" smtClean="0"/>
              <a:t>‹#›</a:t>
            </a:fld>
            <a:endParaRPr lang="en-US" dirty="0"/>
          </a:p>
        </p:txBody>
      </p:sp>
    </p:spTree>
    <p:extLst>
      <p:ext uri="{BB962C8B-B14F-4D97-AF65-F5344CB8AC3E}">
        <p14:creationId xmlns:p14="http://schemas.microsoft.com/office/powerpoint/2010/main" val="123555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interaction-design.org/literature/topics/accessibility" TargetMode="External"/><Relationship Id="rId2" Type="http://schemas.openxmlformats.org/officeDocument/2006/relationships/hyperlink" Target="https://www.interaction-design.org/literature/topics/ux-design" TargetMode="External"/><Relationship Id="rId1" Type="http://schemas.openxmlformats.org/officeDocument/2006/relationships/slideLayout" Target="../slideLayouts/slideLayout2.xml"/><Relationship Id="rId5" Type="http://schemas.openxmlformats.org/officeDocument/2006/relationships/hyperlink" Target="https://www.interaction-design.org/literature/topics/simplicity" TargetMode="External"/><Relationship Id="rId4" Type="http://schemas.openxmlformats.org/officeDocument/2006/relationships/hyperlink" Target="https://www.interaction-design.org/literature/topics/usability" TargetMode="External"/></Relationships>
</file>

<file path=ppt/slides/_rels/slide48.xml.rels><?xml version="1.0" encoding="UTF-8" standalone="yes"?>
<Relationships xmlns="http://schemas.openxmlformats.org/package/2006/relationships"><Relationship Id="rId2" Type="http://schemas.openxmlformats.org/officeDocument/2006/relationships/hyperlink" Target="https://www.interaction-design.org/literature/topics/inclusive-design"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interaction-design.org/literature/topics/affordances"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interaction-design.org/literature/topics/user-needs"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computerhope.com/jargon/i/ide.htm" TargetMode="External"/><Relationship Id="rId13" Type="http://schemas.openxmlformats.org/officeDocument/2006/relationships/hyperlink" Target="https://www.computerhope.com/jargon/n/notepad-plus-plus.htm" TargetMode="External"/><Relationship Id="rId3" Type="http://schemas.openxmlformats.org/officeDocument/2006/relationships/hyperlink" Target="https://www.computerhope.com/jargon/o/optimization.htm" TargetMode="External"/><Relationship Id="rId7" Type="http://schemas.openxmlformats.org/officeDocument/2006/relationships/hyperlink" Target="https://www.computerhope.com/jargon/s/softdeve.htm" TargetMode="External"/><Relationship Id="rId12" Type="http://schemas.openxmlformats.org/officeDocument/2006/relationships/hyperlink" Target="https://www.computerhope.com/jargon/c/code.htm" TargetMode="External"/><Relationship Id="rId2" Type="http://schemas.openxmlformats.org/officeDocument/2006/relationships/hyperlink" Target="https://www.computerhope.com/jargon/a/application.htm" TargetMode="External"/><Relationship Id="rId1" Type="http://schemas.openxmlformats.org/officeDocument/2006/relationships/slideLayout" Target="../slideLayouts/slideLayout2.xml"/><Relationship Id="rId6" Type="http://schemas.openxmlformats.org/officeDocument/2006/relationships/hyperlink" Target="https://www.computerhope.com/jargon/p/progmmer.htm" TargetMode="External"/><Relationship Id="rId11" Type="http://schemas.openxmlformats.org/officeDocument/2006/relationships/hyperlink" Target="https://www.computerhope.com/jargon/i/interpreted.htm" TargetMode="External"/><Relationship Id="rId5" Type="http://schemas.openxmlformats.org/officeDocument/2006/relationships/hyperlink" Target="https://www.computerhope.com/jargon/p/program.htm" TargetMode="External"/><Relationship Id="rId10" Type="http://schemas.openxmlformats.org/officeDocument/2006/relationships/hyperlink" Target="https://www.computerhope.com/jargon/c/compile.htm" TargetMode="External"/><Relationship Id="rId4" Type="http://schemas.openxmlformats.org/officeDocument/2006/relationships/hyperlink" Target="https://www.computerhope.com/jargon/d/debug.htm" TargetMode="External"/><Relationship Id="rId9" Type="http://schemas.openxmlformats.org/officeDocument/2006/relationships/hyperlink" Target="https://www.computerhope.com/jargon/c/commandi.htm" TargetMode="External"/><Relationship Id="rId14" Type="http://schemas.openxmlformats.org/officeDocument/2006/relationships/hyperlink" Target="https://www.computerhope.com/jargon/a/atom.htm"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computerhope.com/jargon/p/pull.htm" TargetMode="External"/><Relationship Id="rId13" Type="http://schemas.openxmlformats.org/officeDocument/2006/relationships/hyperlink" Target="https://www.computerhope.com/jargon/i/interpreted.htm" TargetMode="External"/><Relationship Id="rId3" Type="http://schemas.openxmlformats.org/officeDocument/2006/relationships/hyperlink" Target="https://www.computerhope.com/jargon/e/error.htm" TargetMode="External"/><Relationship Id="rId7" Type="http://schemas.openxmlformats.org/officeDocument/2006/relationships/hyperlink" Target="https://www.computerhope.com/jargon/p/push.htm" TargetMode="External"/><Relationship Id="rId12" Type="http://schemas.openxmlformats.org/officeDocument/2006/relationships/hyperlink" Target="https://www.computerhope.com/jargon/p/python.htm" TargetMode="External"/><Relationship Id="rId17" Type="http://schemas.openxmlformats.org/officeDocument/2006/relationships/hyperlink" Target="https://www.computerhope.com/jargon/d/database.htm" TargetMode="External"/><Relationship Id="rId2" Type="http://schemas.openxmlformats.org/officeDocument/2006/relationships/hyperlink" Target="https://www.computerhope.com/jargon/s/syntax.htm" TargetMode="External"/><Relationship Id="rId16" Type="http://schemas.openxmlformats.org/officeDocument/2006/relationships/hyperlink" Target="https://www.computerhope.com/jargon/q/query.htm" TargetMode="External"/><Relationship Id="rId1" Type="http://schemas.openxmlformats.org/officeDocument/2006/relationships/slideLayout" Target="../slideLayouts/slideLayout2.xml"/><Relationship Id="rId6" Type="http://schemas.openxmlformats.org/officeDocument/2006/relationships/hyperlink" Target="https://www.computerhope.com/jargon/g/git.htm" TargetMode="External"/><Relationship Id="rId11" Type="http://schemas.openxmlformats.org/officeDocument/2006/relationships/hyperlink" Target="https://www.computerhope.com/jargon/g/gcc.htm" TargetMode="External"/><Relationship Id="rId5" Type="http://schemas.openxmlformats.org/officeDocument/2006/relationships/hyperlink" Target="https://www.computerhope.com/jargon/b/bug.htm" TargetMode="External"/><Relationship Id="rId15" Type="http://schemas.openxmlformats.org/officeDocument/2006/relationships/hyperlink" Target="https://www.computerhope.com/jargon/m/mysql.htm" TargetMode="External"/><Relationship Id="rId10" Type="http://schemas.openxmlformats.org/officeDocument/2006/relationships/hyperlink" Target="https://www.computerhope.com/jargon/e/execute.htm" TargetMode="External"/><Relationship Id="rId4" Type="http://schemas.openxmlformats.org/officeDocument/2006/relationships/hyperlink" Target="https://www.computerhope.com/jargon/d/debuggin.htm" TargetMode="External"/><Relationship Id="rId9" Type="http://schemas.openxmlformats.org/officeDocument/2006/relationships/hyperlink" Target="https://www.computerhope.com/jargon/t/translator.htm" TargetMode="External"/><Relationship Id="rId14" Type="http://schemas.openxmlformats.org/officeDocument/2006/relationships/hyperlink" Target="https://www.computerhope.com/jargon/b/bottlene.ht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nSpc>
                <a:spcPct val="150000"/>
              </a:lnSpc>
              <a:spcAft>
                <a:spcPts val="0"/>
              </a:spcAft>
            </a:pP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HUMAN COMPUTER INTERACTION</a:t>
            </a:r>
            <a:endParaRPr lang="en-US" b="1" dirty="0">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165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263" y="143691"/>
            <a:ext cx="10883537" cy="603327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2. Resource Sharing</a:t>
            </a:r>
          </a:p>
          <a:p>
            <a:pPr marL="0" indent="0">
              <a:buNone/>
            </a:pPr>
            <a:r>
              <a:rPr lang="en-US" b="1" dirty="0" smtClean="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Resource sharing refers to the </a:t>
            </a:r>
            <a:r>
              <a:rPr lang="en-US" b="1" dirty="0">
                <a:latin typeface="Times New Roman" panose="02020603050405020304" pitchFamily="18" charset="0"/>
                <a:cs typeface="Times New Roman" panose="02020603050405020304" pitchFamily="18" charset="0"/>
              </a:rPr>
              <a:t>ability of multiple applications to use the same physical devices</a:t>
            </a:r>
            <a:r>
              <a:rPr lang="en-US" dirty="0">
                <a:latin typeface="Times New Roman" panose="02020603050405020304" pitchFamily="18" charset="0"/>
                <a:cs typeface="Times New Roman" panose="02020603050405020304" pitchFamily="18" charset="0"/>
              </a:rPr>
              <a:t>, such as the keyboard, mouse, and screen, at the same time (in a controlled manner).</a:t>
            </a:r>
          </a:p>
          <a:p>
            <a:pPr marL="0" indent="0">
              <a:buNone/>
            </a:pPr>
            <a:r>
              <a:rPr lang="en-US" b="1" dirty="0" smtClean="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Instead of giving one program full control of the keyboard or screen, the windowing system ensures that </a:t>
            </a:r>
            <a:r>
              <a:rPr lang="en-US" b="1" dirty="0">
                <a:latin typeface="Times New Roman" panose="02020603050405020304" pitchFamily="18" charset="0"/>
                <a:cs typeface="Times New Roman" panose="02020603050405020304" pitchFamily="18" charset="0"/>
              </a:rPr>
              <a:t>all open applications can receive input/output when appropriate</a:t>
            </a:r>
            <a:r>
              <a:rPr lang="en-US" dirty="0">
                <a:latin typeface="Times New Roman" panose="02020603050405020304" pitchFamily="18" charset="0"/>
                <a:cs typeface="Times New Roman" panose="02020603050405020304" pitchFamily="18" charset="0"/>
              </a:rPr>
              <a:t>. It manages input focus (which window gets keyboard input) and output (which window is drawn on top).</a:t>
            </a:r>
          </a:p>
          <a:p>
            <a:pPr marL="0" indent="0">
              <a:buNone/>
            </a:pPr>
            <a:r>
              <a:rPr lang="en-US" b="1"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You can write a report in a word processor while listening to music from a media player—both are using the same screen and keyboard, managed by the windowing system.</a:t>
            </a:r>
          </a:p>
          <a:p>
            <a:pPr marL="0" indent="0">
              <a:buNone/>
            </a:pPr>
            <a:endParaRPr lang="en-US" dirty="0"/>
          </a:p>
        </p:txBody>
      </p:sp>
    </p:spTree>
    <p:extLst>
      <p:ext uri="{BB962C8B-B14F-4D97-AF65-F5344CB8AC3E}">
        <p14:creationId xmlns:p14="http://schemas.microsoft.com/office/powerpoint/2010/main" val="1155080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4" y="248194"/>
            <a:ext cx="11105606" cy="5928769"/>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3. Application Management</a:t>
            </a:r>
          </a:p>
          <a:p>
            <a:pPr marL="0" indent="0">
              <a:buNone/>
            </a:pPr>
            <a:r>
              <a:rPr lang="en-US" b="1" dirty="0" smtClean="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Application management involves </a:t>
            </a:r>
            <a:r>
              <a:rPr lang="en-US" b="1" dirty="0">
                <a:latin typeface="Times New Roman" panose="02020603050405020304" pitchFamily="18" charset="0"/>
                <a:cs typeface="Times New Roman" panose="02020603050405020304" pitchFamily="18" charset="0"/>
              </a:rPr>
              <a:t>switching control between applications</a:t>
            </a:r>
            <a:r>
              <a:rPr lang="en-US" dirty="0">
                <a:latin typeface="Times New Roman" panose="02020603050405020304" pitchFamily="18" charset="0"/>
                <a:cs typeface="Times New Roman" panose="02020603050405020304" pitchFamily="18" charset="0"/>
              </a:rPr>
              <a:t> and providing </a:t>
            </a:r>
            <a:r>
              <a:rPr lang="en-US" b="1" dirty="0">
                <a:latin typeface="Times New Roman" panose="02020603050405020304" pitchFamily="18" charset="0"/>
                <a:cs typeface="Times New Roman" panose="02020603050405020304" pitchFamily="18" charset="0"/>
              </a:rPr>
              <a:t>cross-application services</a:t>
            </a:r>
            <a:r>
              <a:rPr lang="en-US" dirty="0">
                <a:latin typeface="Times New Roman" panose="02020603050405020304" pitchFamily="18" charset="0"/>
                <a:cs typeface="Times New Roman" panose="02020603050405020304" pitchFamily="18" charset="0"/>
              </a:rPr>
              <a:t> like copy-paste or drag-and-drop.</a:t>
            </a:r>
          </a:p>
          <a:p>
            <a:pPr marL="0" indent="0">
              <a:buNone/>
            </a:pPr>
            <a:r>
              <a:rPr lang="en-US" b="1" dirty="0" smtClean="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windowing system allows users to switch between open applications (alt-tab, mouse click) and enables interactions </a:t>
            </a:r>
            <a:r>
              <a:rPr lang="en-US" b="1" dirty="0">
                <a:latin typeface="Times New Roman" panose="02020603050405020304" pitchFamily="18" charset="0"/>
                <a:cs typeface="Times New Roman" panose="02020603050405020304" pitchFamily="18" charset="0"/>
              </a:rPr>
              <a:t>between</a:t>
            </a:r>
            <a:r>
              <a:rPr lang="en-US" dirty="0">
                <a:latin typeface="Times New Roman" panose="02020603050405020304" pitchFamily="18" charset="0"/>
                <a:cs typeface="Times New Roman" panose="02020603050405020304" pitchFamily="18" charset="0"/>
              </a:rPr>
              <a:t> applications.</a:t>
            </a:r>
          </a:p>
          <a:p>
            <a:pPr marL="0" indent="0">
              <a:buNone/>
            </a:pPr>
            <a:r>
              <a:rPr lang="en-US" b="1" dirty="0" smtClean="0">
                <a:latin typeface="Times New Roman" panose="02020603050405020304" pitchFamily="18" charset="0"/>
                <a:cs typeface="Times New Roman" panose="02020603050405020304" pitchFamily="18" charset="0"/>
              </a:rPr>
              <a:t>Cross-Application </a:t>
            </a:r>
            <a:r>
              <a:rPr lang="en-US" b="1" dirty="0">
                <a:latin typeface="Times New Roman" panose="02020603050405020304" pitchFamily="18" charset="0"/>
                <a:cs typeface="Times New Roman" panose="02020603050405020304" pitchFamily="18" charset="0"/>
              </a:rPr>
              <a:t>Functions Include</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Cut/Copy/Paste</a:t>
            </a:r>
            <a:r>
              <a:rPr lang="en-US" dirty="0">
                <a:latin typeface="Times New Roman" panose="02020603050405020304" pitchFamily="18" charset="0"/>
                <a:cs typeface="Times New Roman" panose="02020603050405020304" pitchFamily="18" charset="0"/>
              </a:rPr>
              <a:t>: Copy text from a browser and paste it into a word processor.</a:t>
            </a:r>
          </a:p>
          <a:p>
            <a:r>
              <a:rPr lang="en-US" b="1" dirty="0">
                <a:latin typeface="Times New Roman" panose="02020603050405020304" pitchFamily="18" charset="0"/>
                <a:cs typeface="Times New Roman" panose="02020603050405020304" pitchFamily="18" charset="0"/>
              </a:rPr>
              <a:t>Drag and Drop</a:t>
            </a:r>
            <a:r>
              <a:rPr lang="en-US" dirty="0">
                <a:latin typeface="Times New Roman" panose="02020603050405020304" pitchFamily="18" charset="0"/>
                <a:cs typeface="Times New Roman" panose="02020603050405020304" pitchFamily="18" charset="0"/>
              </a:rPr>
              <a:t>: Move a file from the desktop to an email client window.</a:t>
            </a:r>
          </a:p>
          <a:p>
            <a:r>
              <a:rPr lang="en-US" b="1" dirty="0">
                <a:latin typeface="Times New Roman" panose="02020603050405020304" pitchFamily="18" charset="0"/>
                <a:cs typeface="Times New Roman" panose="02020603050405020304" pitchFamily="18" charset="0"/>
              </a:rPr>
              <a:t>Clipboard Management</a:t>
            </a:r>
            <a:r>
              <a:rPr lang="en-US" dirty="0">
                <a:latin typeface="Times New Roman" panose="02020603050405020304" pitchFamily="18" charset="0"/>
                <a:cs typeface="Times New Roman" panose="02020603050405020304" pitchFamily="18" charset="0"/>
              </a:rPr>
              <a:t>: Temporarily stores data to share between apps.</a:t>
            </a:r>
          </a:p>
          <a:p>
            <a:pPr marL="0" indent="0">
              <a:buNone/>
            </a:pP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You can copy a paragraph from a PDF reader and paste it into a presentation app. The windowing system handles the transfer of data between the two.</a:t>
            </a:r>
          </a:p>
          <a:p>
            <a:pPr marL="0" indent="0">
              <a:buNone/>
            </a:pPr>
            <a:endParaRPr lang="en-US" dirty="0"/>
          </a:p>
        </p:txBody>
      </p:sp>
    </p:spTree>
    <p:extLst>
      <p:ext uri="{BB962C8B-B14F-4D97-AF65-F5344CB8AC3E}">
        <p14:creationId xmlns:p14="http://schemas.microsoft.com/office/powerpoint/2010/main" val="26633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143690"/>
            <a:ext cx="11118669" cy="6466115"/>
          </a:xfrm>
        </p:spPr>
        <p:txBody>
          <a:bodyPr/>
          <a:lstStyle/>
          <a:p>
            <a:pPr marL="0" indent="0">
              <a:buNone/>
            </a:pPr>
            <a:r>
              <a:rPr lang="en-US" dirty="0" smtClean="0">
                <a:latin typeface="Times New Roman" panose="02020603050405020304" pitchFamily="18" charset="0"/>
                <a:cs typeface="Times New Roman" panose="02020603050405020304" pitchFamily="18" charset="0"/>
              </a:rPr>
              <a:t>Role of </a:t>
            </a:r>
            <a:r>
              <a:rPr lang="en-US" dirty="0">
                <a:latin typeface="Times New Roman" panose="02020603050405020304" pitchFamily="18" charset="0"/>
                <a:cs typeface="Times New Roman" panose="02020603050405020304" pitchFamily="18" charset="0"/>
              </a:rPr>
              <a:t>a windowing system</a:t>
            </a:r>
            <a:endParaRPr lang="en-US"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949" y="613953"/>
            <a:ext cx="6305788" cy="5910943"/>
          </a:xfrm>
          <a:prstGeom prst="rect">
            <a:avLst/>
          </a:prstGeom>
        </p:spPr>
      </p:pic>
      <p:sp>
        <p:nvSpPr>
          <p:cNvPr id="6" name="Rectangle 5"/>
          <p:cNvSpPr/>
          <p:nvPr/>
        </p:nvSpPr>
        <p:spPr>
          <a:xfrm>
            <a:off x="6439989" y="2855688"/>
            <a:ext cx="4743994" cy="3539430"/>
          </a:xfrm>
          <a:prstGeom prst="rect">
            <a:avLst/>
          </a:prstGeom>
        </p:spPr>
        <p:txBody>
          <a:bodyPr wrap="square">
            <a:spAutoFit/>
          </a:bodyPr>
          <a:lstStyle/>
          <a:p>
            <a:r>
              <a:rPr lang="en-US" sz="2800" dirty="0" smtClean="0">
                <a:latin typeface="Times New Roman" panose="02020603050405020304" pitchFamily="18" charset="0"/>
                <a:cs typeface="Times New Roman" panose="02020603050405020304" pitchFamily="18" charset="0"/>
              </a:rPr>
              <a:t>As </a:t>
            </a:r>
            <a:r>
              <a:rPr lang="en-US" sz="2800" dirty="0">
                <a:latin typeface="Times New Roman" panose="02020603050405020304" pitchFamily="18" charset="0"/>
                <a:cs typeface="Times New Roman" panose="02020603050405020304" pitchFamily="18" charset="0"/>
              </a:rPr>
              <a:t>shown in the diagram above, the windowing system comprising the multiple application control and the device independent control enables the interface between the application programs and the </a:t>
            </a:r>
            <a:r>
              <a:rPr lang="en-US" sz="2800" dirty="0" smtClean="0">
                <a:latin typeface="Times New Roman" panose="02020603050405020304" pitchFamily="18" charset="0"/>
                <a:cs typeface="Times New Roman" panose="02020603050405020304" pitchFamily="18" charset="0"/>
              </a:rPr>
              <a:t>user</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3067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4949" y="261257"/>
            <a:ext cx="10948851" cy="5915706"/>
          </a:xfrm>
        </p:spPr>
        <p:txBody>
          <a:bodyPr/>
          <a:lstStyle/>
          <a:p>
            <a:pPr marL="0" indent="0">
              <a:buNone/>
            </a:pPr>
            <a:r>
              <a:rPr lang="en-US" sz="3600" b="1" dirty="0">
                <a:latin typeface="Times New Roman" panose="02020603050405020304" pitchFamily="18" charset="0"/>
                <a:cs typeface="Times New Roman" panose="02020603050405020304" pitchFamily="18" charset="0"/>
              </a:rPr>
              <a:t>The Architectures of windowing systems </a:t>
            </a:r>
            <a:endParaRPr lang="en-TZ" sz="3600"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Architectures of windowing systems are </a:t>
            </a:r>
            <a:r>
              <a:rPr lang="en-US" dirty="0" smtClean="0">
                <a:latin typeface="Times New Roman" panose="02020603050405020304" pitchFamily="18" charset="0"/>
                <a:cs typeface="Times New Roman" panose="02020603050405020304" pitchFamily="18" charset="0"/>
              </a:rPr>
              <a:t>analyses </a:t>
            </a:r>
            <a:r>
              <a:rPr lang="en-US" dirty="0">
                <a:latin typeface="Times New Roman" panose="02020603050405020304" pitchFamily="18" charset="0"/>
                <a:cs typeface="Times New Roman" panose="02020603050405020304" pitchFamily="18" charset="0"/>
              </a:rPr>
              <a:t>through three possible software </a:t>
            </a:r>
            <a:r>
              <a:rPr lang="en-US" dirty="0" smtClean="0">
                <a:latin typeface="Times New Roman" panose="02020603050405020304" pitchFamily="18" charset="0"/>
                <a:cs typeface="Times New Roman" panose="02020603050405020304" pitchFamily="18" charset="0"/>
              </a:rPr>
              <a:t>architectures</a:t>
            </a:r>
            <a:r>
              <a:rPr lang="en-TZ"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if we all assume device driver is separate and know how they differ and how the multiple application management is implemented. </a:t>
            </a:r>
            <a:endParaRPr lang="en-TZ"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three possible software architectures </a:t>
            </a:r>
            <a:r>
              <a:rPr lang="en-US" dirty="0">
                <a:latin typeface="Times New Roman" panose="02020603050405020304" pitchFamily="18" charset="0"/>
                <a:cs typeface="Times New Roman" panose="02020603050405020304" pitchFamily="18" charset="0"/>
              </a:rPr>
              <a:t>are in the following forms: 1.When each application manages all processes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Here, everyone worries about synchronization and reduces portability of applications </a:t>
            </a:r>
            <a:endParaRPr lang="en-TZ"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2.When </a:t>
            </a:r>
            <a:r>
              <a:rPr lang="en-US" dirty="0">
                <a:latin typeface="Times New Roman" panose="02020603050405020304" pitchFamily="18" charset="0"/>
                <a:cs typeface="Times New Roman" panose="02020603050405020304" pitchFamily="18" charset="0"/>
              </a:rPr>
              <a:t>management role within kernel of operating system ensures that applications are tied to operating system, and </a:t>
            </a:r>
            <a:endParaRPr lang="en-TZ"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3.When </a:t>
            </a:r>
            <a:r>
              <a:rPr lang="en-US" dirty="0">
                <a:latin typeface="Times New Roman" panose="02020603050405020304" pitchFamily="18" charset="0"/>
                <a:cs typeface="Times New Roman" panose="02020603050405020304" pitchFamily="18" charset="0"/>
              </a:rPr>
              <a:t>management role as separate application ensures maximum portability </a:t>
            </a:r>
          </a:p>
        </p:txBody>
      </p:sp>
    </p:spTree>
    <p:extLst>
      <p:ext uri="{BB962C8B-B14F-4D97-AF65-F5344CB8AC3E}">
        <p14:creationId xmlns:p14="http://schemas.microsoft.com/office/powerpoint/2010/main" val="2909263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48" y="312874"/>
            <a:ext cx="10515600" cy="523149"/>
          </a:xfrm>
        </p:spPr>
        <p:txBody>
          <a:bodyPr>
            <a:normAutofit fontScale="90000"/>
          </a:bodyPr>
          <a:lstStyle/>
          <a:p>
            <a:r>
              <a:rPr lang="en-US" dirty="0">
                <a:latin typeface="Times New Roman" panose="02020603050405020304" pitchFamily="18" charset="0"/>
                <a:cs typeface="Times New Roman" panose="02020603050405020304" pitchFamily="18" charset="0"/>
              </a:rPr>
              <a:t>The client-server architecture </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0649" y="1123406"/>
            <a:ext cx="8636149" cy="5264393"/>
          </a:xfrm>
        </p:spPr>
      </p:pic>
    </p:spTree>
    <p:extLst>
      <p:ext uri="{BB962C8B-B14F-4D97-AF65-F5344CB8AC3E}">
        <p14:creationId xmlns:p14="http://schemas.microsoft.com/office/powerpoint/2010/main" val="1276225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9" y="235132"/>
            <a:ext cx="11351622" cy="444138"/>
          </a:xfrm>
        </p:spPr>
        <p:txBody>
          <a:bodyPr>
            <a:normAutofit fontScale="90000"/>
          </a:bodyPr>
          <a:lstStyle/>
          <a:p>
            <a:r>
              <a:rPr lang="en-US" dirty="0">
                <a:latin typeface="Times New Roman" panose="02020603050405020304" pitchFamily="18" charset="0"/>
                <a:cs typeface="Times New Roman" panose="02020603050405020304" pitchFamily="18" charset="0"/>
              </a:rPr>
              <a:t>X Windows architecture</a:t>
            </a:r>
            <a:endParaRPr lang="en-US" dirty="0"/>
          </a:p>
        </p:txBody>
      </p:sp>
      <p:sp>
        <p:nvSpPr>
          <p:cNvPr id="3" name="Content Placeholder 2"/>
          <p:cNvSpPr>
            <a:spLocks noGrp="1"/>
          </p:cNvSpPr>
          <p:nvPr>
            <p:ph idx="1"/>
          </p:nvPr>
        </p:nvSpPr>
        <p:spPr>
          <a:xfrm>
            <a:off x="418011" y="1097280"/>
            <a:ext cx="10935789" cy="5079683"/>
          </a:xfrm>
        </p:spPr>
        <p:txBody>
          <a:bodyPr/>
          <a:lstStyle/>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X Windows architecture comprises the Pixel imaging model with some pointing mechanism and the X protocol that defines the server-client communication. </a:t>
            </a:r>
            <a:endParaRPr lang="en-TZ"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architecture also contains a separate window manager client that enforces policies for input and output. </a:t>
            </a:r>
            <a:endParaRPr lang="en-TZ" dirty="0" smtClean="0">
              <a:latin typeface="Times New Roman" panose="02020603050405020304" pitchFamily="18" charset="0"/>
              <a:cs typeface="Times New Roman" panose="02020603050405020304" pitchFamily="18" charset="0"/>
            </a:endParaRPr>
          </a:p>
          <a:p>
            <a:pPr marL="0" indent="0" algn="just">
              <a:buNone/>
            </a:pPr>
            <a:r>
              <a:rPr lang="en-US" dirty="0" smtClean="0">
                <a:latin typeface="Times New Roman" panose="02020603050405020304" pitchFamily="18" charset="0"/>
                <a:cs typeface="Times New Roman" panose="02020603050405020304" pitchFamily="18" charset="0"/>
              </a:rPr>
              <a:t>Policies </a:t>
            </a:r>
            <a:r>
              <a:rPr lang="en-US" dirty="0">
                <a:latin typeface="Times New Roman" panose="02020603050405020304" pitchFamily="18" charset="0"/>
                <a:cs typeface="Times New Roman" panose="02020603050405020304" pitchFamily="18" charset="0"/>
              </a:rPr>
              <a:t>on how to change input focus, how the tiled windows compare with overlapping windows and policies on inter-client data transfer. See the pictorial illustration below.</a:t>
            </a:r>
          </a:p>
        </p:txBody>
      </p:sp>
    </p:spTree>
    <p:extLst>
      <p:ext uri="{BB962C8B-B14F-4D97-AF65-F5344CB8AC3E}">
        <p14:creationId xmlns:p14="http://schemas.microsoft.com/office/powerpoint/2010/main" val="96469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934" y="849086"/>
            <a:ext cx="10718782" cy="4491680"/>
          </a:xfrm>
          <a:prstGeom prst="rect">
            <a:avLst/>
          </a:prstGeom>
        </p:spPr>
      </p:pic>
    </p:spTree>
    <p:extLst>
      <p:ext uri="{BB962C8B-B14F-4D97-AF65-F5344CB8AC3E}">
        <p14:creationId xmlns:p14="http://schemas.microsoft.com/office/powerpoint/2010/main" val="3616704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74320"/>
            <a:ext cx="11092543" cy="5902643"/>
          </a:xfrm>
        </p:spPr>
        <p:txBody>
          <a:bodyPr>
            <a:normAutofit/>
          </a:bodyPr>
          <a:lstStyle/>
          <a:p>
            <a:pPr marL="0" indent="0">
              <a:spcBef>
                <a:spcPts val="2400"/>
              </a:spcBef>
              <a:spcAft>
                <a:spcPts val="0"/>
              </a:spcAft>
              <a:buNone/>
            </a:pPr>
            <a:r>
              <a:rPr lang="en-US" sz="3200" b="1" dirty="0">
                <a:latin typeface="Times New Roman" panose="02020603050405020304" pitchFamily="18" charset="0"/>
                <a:ea typeface="Times New Roman" panose="02020603050405020304" pitchFamily="18" charset="0"/>
                <a:cs typeface="Times New Roman" panose="02020603050405020304" pitchFamily="18" charset="0"/>
              </a:rPr>
              <a:t>Paradigms for programming the </a:t>
            </a:r>
            <a:r>
              <a:rPr lang="en-US" sz="3200" b="1" dirty="0" smtClean="0">
                <a:latin typeface="Times New Roman" panose="02020603050405020304" pitchFamily="18" charset="0"/>
                <a:ea typeface="Times New Roman" panose="02020603050405020304" pitchFamily="18" charset="0"/>
                <a:cs typeface="Times New Roman" panose="02020603050405020304" pitchFamily="18" charset="0"/>
              </a:rPr>
              <a:t>application</a:t>
            </a:r>
            <a:endParaRPr lang="en-TZ" sz="32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spcBef>
                <a:spcPts val="2400"/>
              </a:spcBef>
              <a:spcAft>
                <a:spcPts val="0"/>
              </a:spcAft>
              <a:buNone/>
            </a:pPr>
            <a:r>
              <a:rPr lang="en-US" sz="3200" dirty="0">
                <a:latin typeface="Times New Roman" panose="02020603050405020304" pitchFamily="18" charset="0"/>
                <a:cs typeface="Times New Roman" panose="02020603050405020304" pitchFamily="18" charset="0"/>
              </a:rPr>
              <a:t>In Human-Computer Interaction (HCI) and application development, different </a:t>
            </a:r>
            <a:r>
              <a:rPr lang="en-US" sz="3200" b="1" dirty="0">
                <a:latin typeface="Times New Roman" panose="02020603050405020304" pitchFamily="18" charset="0"/>
                <a:cs typeface="Times New Roman" panose="02020603050405020304" pitchFamily="18" charset="0"/>
              </a:rPr>
              <a:t>paradigms for programming applications</a:t>
            </a:r>
            <a:r>
              <a:rPr lang="en-US" sz="3200" dirty="0">
                <a:latin typeface="Times New Roman" panose="02020603050405020304" pitchFamily="18" charset="0"/>
                <a:cs typeface="Times New Roman" panose="02020603050405020304" pitchFamily="18" charset="0"/>
              </a:rPr>
              <a:t> influence how users interact with software systems. Two such paradigms are:</a:t>
            </a:r>
            <a:endParaRPr lang="en-US" sz="3200" b="1" dirty="0">
              <a:latin typeface="Times New Roman" panose="02020603050405020304" pitchFamily="18" charset="0"/>
              <a:ea typeface="Times New Roman" panose="02020603050405020304" pitchFamily="18" charset="0"/>
              <a:cs typeface="Times New Roman" panose="02020603050405020304" pitchFamily="18" charset="0"/>
            </a:endParaRPr>
          </a:p>
          <a:p>
            <a:pPr marL="685800">
              <a:spcBef>
                <a:spcPts val="1600"/>
              </a:spcBef>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read-evaluation loop</a:t>
            </a:r>
          </a:p>
          <a:p>
            <a:pPr marL="685800">
              <a:spcBef>
                <a:spcPts val="1600"/>
              </a:spcBef>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notification-based</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79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209006"/>
            <a:ext cx="11586755" cy="6348548"/>
          </a:xfrm>
        </p:spPr>
        <p:txBody>
          <a:bodyPr>
            <a:normAutofit lnSpcReduction="10000"/>
          </a:bodyPr>
          <a:lstStyle/>
          <a:p>
            <a:pPr marL="0" indent="0" algn="just">
              <a:buNone/>
            </a:pPr>
            <a:r>
              <a:rPr lang="en-US" b="1" dirty="0">
                <a:latin typeface="Times New Roman" panose="02020603050405020304" pitchFamily="18" charset="0"/>
                <a:cs typeface="Times New Roman" panose="02020603050405020304" pitchFamily="18" charset="0"/>
              </a:rPr>
              <a:t>1. Read-Evaluation Loop (REPL)</a:t>
            </a:r>
          </a:p>
          <a:p>
            <a:pPr marL="0" indent="0" algn="just">
              <a:buNone/>
            </a:pPr>
            <a:r>
              <a:rPr lang="en-US" dirty="0">
                <a:latin typeface="Times New Roman" panose="02020603050405020304" pitchFamily="18" charset="0"/>
                <a:cs typeface="Times New Roman" panose="02020603050405020304" pitchFamily="18" charset="0"/>
              </a:rPr>
              <a:t>The Read-Evaluation Loop is a programming model often used in command-line environments. In this paradigm, the system follows a continuous cycle that involves four main steps:</a:t>
            </a:r>
          </a:p>
          <a:p>
            <a:pPr algn="just"/>
            <a:r>
              <a:rPr lang="en-US" b="1" dirty="0">
                <a:latin typeface="Times New Roman" panose="02020603050405020304" pitchFamily="18" charset="0"/>
                <a:cs typeface="Times New Roman" panose="02020603050405020304" pitchFamily="18" charset="0"/>
              </a:rPr>
              <a:t>Read</a:t>
            </a:r>
            <a:r>
              <a:rPr lang="en-US" dirty="0">
                <a:latin typeface="Times New Roman" panose="02020603050405020304" pitchFamily="18" charset="0"/>
                <a:cs typeface="Times New Roman" panose="02020603050405020304" pitchFamily="18" charset="0"/>
              </a:rPr>
              <a:t> – The system waits for the user to input a command or expression.</a:t>
            </a:r>
          </a:p>
          <a:p>
            <a:pPr algn="just"/>
            <a:r>
              <a:rPr lang="en-US" b="1" dirty="0">
                <a:latin typeface="Times New Roman" panose="02020603050405020304" pitchFamily="18" charset="0"/>
                <a:cs typeface="Times New Roman" panose="02020603050405020304" pitchFamily="18" charset="0"/>
              </a:rPr>
              <a:t>Evaluate</a:t>
            </a:r>
            <a:r>
              <a:rPr lang="en-US" dirty="0">
                <a:latin typeface="Times New Roman" panose="02020603050405020304" pitchFamily="18" charset="0"/>
                <a:cs typeface="Times New Roman" panose="02020603050405020304" pitchFamily="18" charset="0"/>
              </a:rPr>
              <a:t> – The input is processed or executed by the system.</a:t>
            </a:r>
          </a:p>
          <a:p>
            <a:pPr algn="just"/>
            <a:r>
              <a:rPr lang="en-US" b="1" dirty="0">
                <a:latin typeface="Times New Roman" panose="02020603050405020304" pitchFamily="18" charset="0"/>
                <a:cs typeface="Times New Roman" panose="02020603050405020304" pitchFamily="18" charset="0"/>
              </a:rPr>
              <a:t>Print</a:t>
            </a:r>
            <a:r>
              <a:rPr lang="en-US" dirty="0">
                <a:latin typeface="Times New Roman" panose="02020603050405020304" pitchFamily="18" charset="0"/>
                <a:cs typeface="Times New Roman" panose="02020603050405020304" pitchFamily="18" charset="0"/>
              </a:rPr>
              <a:t> – The result of the execution is displayed to the user.</a:t>
            </a:r>
          </a:p>
          <a:p>
            <a:pPr algn="just"/>
            <a:r>
              <a:rPr lang="en-US" b="1" dirty="0">
                <a:latin typeface="Times New Roman" panose="02020603050405020304" pitchFamily="18" charset="0"/>
                <a:cs typeface="Times New Roman" panose="02020603050405020304" pitchFamily="18" charset="0"/>
              </a:rPr>
              <a:t>Loop</a:t>
            </a:r>
            <a:r>
              <a:rPr lang="en-US" dirty="0">
                <a:latin typeface="Times New Roman" panose="02020603050405020304" pitchFamily="18" charset="0"/>
                <a:cs typeface="Times New Roman" panose="02020603050405020304" pitchFamily="18" charset="0"/>
              </a:rPr>
              <a:t> – The system returns to step one and waits for the next input.</a:t>
            </a:r>
          </a:p>
          <a:p>
            <a:pPr algn="just"/>
            <a:r>
              <a:rPr lang="en-US" dirty="0">
                <a:latin typeface="Times New Roman" panose="02020603050405020304" pitchFamily="18" charset="0"/>
                <a:cs typeface="Times New Roman" panose="02020603050405020304" pitchFamily="18" charset="0"/>
              </a:rPr>
              <a:t>This loop continues indefinitely until the user exits the program.</a:t>
            </a:r>
          </a:p>
          <a:p>
            <a:pPr algn="just"/>
            <a:r>
              <a:rPr lang="en-US" dirty="0">
                <a:latin typeface="Times New Roman" panose="02020603050405020304" pitchFamily="18" charset="0"/>
                <a:cs typeface="Times New Roman" panose="02020603050405020304" pitchFamily="18" charset="0"/>
              </a:rPr>
              <a:t>This model is </a:t>
            </a:r>
            <a:r>
              <a:rPr lang="en-US" b="1" dirty="0">
                <a:latin typeface="Times New Roman" panose="02020603050405020304" pitchFamily="18" charset="0"/>
                <a:cs typeface="Times New Roman" panose="02020603050405020304" pitchFamily="18" charset="0"/>
              </a:rPr>
              <a:t>highly interactive</a:t>
            </a:r>
            <a:r>
              <a:rPr lang="en-US" dirty="0">
                <a:latin typeface="Times New Roman" panose="02020603050405020304" pitchFamily="18" charset="0"/>
                <a:cs typeface="Times New Roman" panose="02020603050405020304" pitchFamily="18" charset="0"/>
              </a:rPr>
              <a:t> and gives </a:t>
            </a:r>
            <a:r>
              <a:rPr lang="en-US" b="1" dirty="0">
                <a:latin typeface="Times New Roman" panose="02020603050405020304" pitchFamily="18" charset="0"/>
                <a:cs typeface="Times New Roman" panose="02020603050405020304" pitchFamily="18" charset="0"/>
              </a:rPr>
              <a:t>immediate feedback</a:t>
            </a:r>
            <a:r>
              <a:rPr lang="en-US" dirty="0">
                <a:latin typeface="Times New Roman" panose="02020603050405020304" pitchFamily="18" charset="0"/>
                <a:cs typeface="Times New Roman" panose="02020603050405020304" pitchFamily="18" charset="0"/>
              </a:rPr>
              <a:t>. It is most commonly used in interpreters for programming languages like Python, Lisp, and MATLAB. Because of its interactive nature, it’s very helpful in learning environments and during software testing or prototyping. Users can test small code snippets without writing a full program.</a:t>
            </a:r>
          </a:p>
          <a:p>
            <a:pPr marL="0" indent="0">
              <a:buNone/>
            </a:pPr>
            <a:endParaRPr lang="en-US" dirty="0"/>
          </a:p>
        </p:txBody>
      </p:sp>
    </p:spTree>
    <p:extLst>
      <p:ext uri="{BB962C8B-B14F-4D97-AF65-F5344CB8AC3E}">
        <p14:creationId xmlns:p14="http://schemas.microsoft.com/office/powerpoint/2010/main" val="3790244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830" y="522515"/>
            <a:ext cx="8609728" cy="577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990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29195" y="1617890"/>
            <a:ext cx="10515600" cy="4351338"/>
          </a:xfrm>
        </p:spPr>
        <p:txBody>
          <a:bodyPr/>
          <a:lstStyle/>
          <a:p>
            <a:pPr marL="0" indent="0" algn="just">
              <a:buNone/>
            </a:pPr>
            <a:r>
              <a:rPr lang="en-US" dirty="0">
                <a:latin typeface="Times New Roman" panose="02020603050405020304" pitchFamily="18" charset="0"/>
                <a:cs typeface="Times New Roman" panose="02020603050405020304" pitchFamily="18" charset="0"/>
              </a:rPr>
              <a:t>The programming tools for the design of user interface give implementation support for the levels of services for programmers. These include the windowing systems that provide the core support for separate and simultaneous user-system activity. They enable easy programming of the application and the control of dialogue between the system and the user. The interaction toolkits for example, bring programming closer to the level of user perception while the user interface management systems control the relationship between the presentation and functionality.</a:t>
            </a:r>
          </a:p>
        </p:txBody>
      </p:sp>
    </p:spTree>
    <p:extLst>
      <p:ext uri="{BB962C8B-B14F-4D97-AF65-F5344CB8AC3E}">
        <p14:creationId xmlns:p14="http://schemas.microsoft.com/office/powerpoint/2010/main" val="47431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5" y="391886"/>
            <a:ext cx="11573691" cy="6021977"/>
          </a:xfrm>
        </p:spPr>
        <p:txBody>
          <a:bodyPr>
            <a:normAutofit fontScale="77500" lnSpcReduction="20000"/>
          </a:bodyPr>
          <a:lstStyle/>
          <a:p>
            <a:pPr marL="0" indent="0" algn="just">
              <a:buNone/>
            </a:pPr>
            <a:r>
              <a:rPr lang="en-US" sz="3100" dirty="0">
                <a:latin typeface="Times New Roman" panose="02020603050405020304" pitchFamily="18" charset="0"/>
                <a:cs typeface="Times New Roman" panose="02020603050405020304" pitchFamily="18" charset="0"/>
              </a:rPr>
              <a:t>The diagram shows a typical </a:t>
            </a:r>
            <a:r>
              <a:rPr lang="en-US" sz="3100" b="1" dirty="0">
                <a:latin typeface="Times New Roman" panose="02020603050405020304" pitchFamily="18" charset="0"/>
                <a:cs typeface="Times New Roman" panose="02020603050405020304" pitchFamily="18" charset="0"/>
              </a:rPr>
              <a:t>Read-Evaluation Loop model</a:t>
            </a:r>
            <a:r>
              <a:rPr lang="en-US" sz="3100" dirty="0">
                <a:latin typeface="Times New Roman" panose="02020603050405020304" pitchFamily="18" charset="0"/>
                <a:cs typeface="Times New Roman" panose="02020603050405020304" pitchFamily="18" charset="0"/>
              </a:rPr>
              <a:t> implemented in a </a:t>
            </a:r>
            <a:r>
              <a:rPr lang="en-US" sz="3100" b="1" dirty="0">
                <a:latin typeface="Times New Roman" panose="02020603050405020304" pitchFamily="18" charset="0"/>
                <a:cs typeface="Times New Roman" panose="02020603050405020304" pitchFamily="18" charset="0"/>
              </a:rPr>
              <a:t>Client-Server architecture</a:t>
            </a:r>
            <a:r>
              <a:rPr lang="en-US" sz="3100" dirty="0">
                <a:latin typeface="Times New Roman" panose="02020603050405020304" pitchFamily="18" charset="0"/>
                <a:cs typeface="Times New Roman" panose="02020603050405020304" pitchFamily="18" charset="0"/>
              </a:rPr>
              <a:t>. It demonstrates how a </a:t>
            </a:r>
            <a:r>
              <a:rPr lang="en-US" sz="3100" b="1" dirty="0">
                <a:latin typeface="Times New Roman" panose="02020603050405020304" pitchFamily="18" charset="0"/>
                <a:cs typeface="Times New Roman" panose="02020603050405020304" pitchFamily="18" charset="0"/>
              </a:rPr>
              <a:t>client application</a:t>
            </a:r>
            <a:r>
              <a:rPr lang="en-US" sz="3100" dirty="0">
                <a:latin typeface="Times New Roman" panose="02020603050405020304" pitchFamily="18" charset="0"/>
                <a:cs typeface="Times New Roman" panose="02020603050405020304" pitchFamily="18" charset="0"/>
              </a:rPr>
              <a:t> continuously interacts with a user, communicates with a </a:t>
            </a:r>
            <a:r>
              <a:rPr lang="en-US" sz="3100" b="1" dirty="0">
                <a:latin typeface="Times New Roman" panose="02020603050405020304" pitchFamily="18" charset="0"/>
                <a:cs typeface="Times New Roman" panose="02020603050405020304" pitchFamily="18" charset="0"/>
              </a:rPr>
              <a:t>server</a:t>
            </a:r>
            <a:r>
              <a:rPr lang="en-US" sz="3100" dirty="0">
                <a:latin typeface="Times New Roman" panose="02020603050405020304" pitchFamily="18" charset="0"/>
                <a:cs typeface="Times New Roman" panose="02020603050405020304" pitchFamily="18" charset="0"/>
              </a:rPr>
              <a:t>, and indirectly interacts with a </a:t>
            </a:r>
            <a:r>
              <a:rPr lang="en-US" sz="3100" b="1" dirty="0">
                <a:latin typeface="Times New Roman" panose="02020603050405020304" pitchFamily="18" charset="0"/>
                <a:cs typeface="Times New Roman" panose="02020603050405020304" pitchFamily="18" charset="0"/>
              </a:rPr>
              <a:t>device</a:t>
            </a:r>
            <a:r>
              <a:rPr lang="en-US" sz="3100" dirty="0">
                <a:latin typeface="Times New Roman" panose="02020603050405020304" pitchFamily="18" charset="0"/>
                <a:cs typeface="Times New Roman" panose="02020603050405020304" pitchFamily="18" charset="0"/>
              </a:rPr>
              <a:t> through that server</a:t>
            </a:r>
            <a:r>
              <a:rPr lang="en-US" sz="3100" dirty="0" smtClean="0">
                <a:latin typeface="Times New Roman" panose="02020603050405020304" pitchFamily="18" charset="0"/>
                <a:cs typeface="Times New Roman" panose="02020603050405020304" pitchFamily="18" charset="0"/>
              </a:rPr>
              <a:t>.</a:t>
            </a:r>
            <a:endParaRPr lang="en-TZ" sz="31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Client Application (Main Loop)</a:t>
            </a:r>
          </a:p>
          <a:p>
            <a:pPr marL="0" indent="0">
              <a:buNone/>
            </a:pPr>
            <a:r>
              <a:rPr lang="en-US" dirty="0">
                <a:latin typeface="Times New Roman" panose="02020603050405020304" pitchFamily="18" charset="0"/>
                <a:cs typeface="Times New Roman" panose="02020603050405020304" pitchFamily="18" charset="0"/>
              </a:rPr>
              <a:t>This is where the user interacts directly. It contains the main control loop of the program:</a:t>
            </a:r>
          </a:p>
          <a:p>
            <a:pPr marL="0" indent="0">
              <a:buNone/>
            </a:pPr>
            <a:r>
              <a:rPr lang="en-US" b="1" dirty="0">
                <a:latin typeface="Times New Roman" panose="02020603050405020304" pitchFamily="18" charset="0"/>
                <a:cs typeface="Times New Roman" panose="02020603050405020304" pitchFamily="18" charset="0"/>
              </a:rPr>
              <a:t>a. Start</a:t>
            </a:r>
          </a:p>
          <a:p>
            <a:pPr marL="0" indent="0">
              <a:buNone/>
            </a:pPr>
            <a:r>
              <a:rPr lang="en-US" dirty="0">
                <a:latin typeface="Times New Roman" panose="02020603050405020304" pitchFamily="18" charset="0"/>
                <a:cs typeface="Times New Roman" panose="02020603050405020304" pitchFamily="18" charset="0"/>
              </a:rPr>
              <a:t>Marks the beginning of the application execution.</a:t>
            </a:r>
          </a:p>
          <a:p>
            <a:pPr marL="0" indent="0">
              <a:buNone/>
            </a:pPr>
            <a:r>
              <a:rPr lang="en-US" b="1" dirty="0">
                <a:latin typeface="Times New Roman" panose="02020603050405020304" pitchFamily="18" charset="0"/>
                <a:cs typeface="Times New Roman" panose="02020603050405020304" pitchFamily="18" charset="0"/>
              </a:rPr>
              <a:t>b. Read Input</a:t>
            </a:r>
          </a:p>
          <a:p>
            <a:pPr marL="0" indent="0">
              <a:buNone/>
            </a:pPr>
            <a:r>
              <a:rPr lang="en-US" dirty="0">
                <a:latin typeface="Times New Roman" panose="02020603050405020304" pitchFamily="18" charset="0"/>
                <a:cs typeface="Times New Roman" panose="02020603050405020304" pitchFamily="18" charset="0"/>
              </a:rPr>
              <a:t>The application waits for the user to enter some input (e.g., typing a command or pressing a button).</a:t>
            </a:r>
          </a:p>
          <a:p>
            <a:pPr marL="0" indent="0">
              <a:buNone/>
            </a:pPr>
            <a:r>
              <a:rPr lang="en-US" b="1" dirty="0">
                <a:latin typeface="Times New Roman" panose="02020603050405020304" pitchFamily="18" charset="0"/>
                <a:cs typeface="Times New Roman" panose="02020603050405020304" pitchFamily="18" charset="0"/>
              </a:rPr>
              <a:t>c. Process Input</a:t>
            </a:r>
          </a:p>
          <a:p>
            <a:pPr marL="0" indent="0">
              <a:buNone/>
            </a:pPr>
            <a:r>
              <a:rPr lang="en-US" dirty="0">
                <a:latin typeface="Times New Roman" panose="02020603050405020304" pitchFamily="18" charset="0"/>
                <a:cs typeface="Times New Roman" panose="02020603050405020304" pitchFamily="18" charset="0"/>
              </a:rPr>
              <a:t>After receiving the input, the application processes it.</a:t>
            </a:r>
          </a:p>
          <a:p>
            <a:pPr marL="0" indent="0">
              <a:buNone/>
            </a:pPr>
            <a:r>
              <a:rPr lang="en-US" dirty="0">
                <a:latin typeface="Times New Roman" panose="02020603050405020304" pitchFamily="18" charset="0"/>
                <a:cs typeface="Times New Roman" panose="02020603050405020304" pitchFamily="18" charset="0"/>
              </a:rPr>
              <a:t>Processing may include validating the input, deciding what to do next, and possibly preparing a request to send to the server.</a:t>
            </a:r>
          </a:p>
          <a:p>
            <a:pPr marL="0" indent="0">
              <a:buNone/>
            </a:pPr>
            <a:r>
              <a:rPr lang="en-US" b="1" dirty="0">
                <a:latin typeface="Times New Roman" panose="02020603050405020304" pitchFamily="18" charset="0"/>
                <a:cs typeface="Times New Roman" panose="02020603050405020304" pitchFamily="18" charset="0"/>
              </a:rPr>
              <a:t>d. Quit? Decision</a:t>
            </a:r>
          </a:p>
          <a:p>
            <a:pPr marL="0" indent="0">
              <a:buNone/>
            </a:pPr>
            <a:r>
              <a:rPr lang="en-US" dirty="0">
                <a:latin typeface="Times New Roman" panose="02020603050405020304" pitchFamily="18" charset="0"/>
                <a:cs typeface="Times New Roman" panose="02020603050405020304" pitchFamily="18" charset="0"/>
              </a:rPr>
              <a:t>The system checks whether the user wants to quit the application.</a:t>
            </a:r>
          </a:p>
          <a:p>
            <a:pPr marL="457200" lvl="1" indent="0">
              <a:buNone/>
            </a:pPr>
            <a:r>
              <a:rPr lang="en-US" b="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The program ends.</a:t>
            </a:r>
          </a:p>
          <a:p>
            <a:pPr marL="457200" lvl="1" indent="0">
              <a:buNone/>
            </a:pPr>
            <a:r>
              <a:rPr lang="en-US" b="1" dirty="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It loops back to "read input" and continues.</a:t>
            </a:r>
          </a:p>
          <a:p>
            <a:pPr marL="0" indent="0">
              <a:buNone/>
            </a:pPr>
            <a:r>
              <a:rPr lang="en-US" dirty="0">
                <a:latin typeface="Times New Roman" panose="02020603050405020304" pitchFamily="18" charset="0"/>
                <a:cs typeface="Times New Roman" panose="02020603050405020304" pitchFamily="18" charset="0"/>
              </a:rPr>
              <a:t>This loop is a classic </a:t>
            </a:r>
            <a:r>
              <a:rPr lang="en-US" b="1" dirty="0">
                <a:latin typeface="Times New Roman" panose="02020603050405020304" pitchFamily="18" charset="0"/>
                <a:cs typeface="Times New Roman" panose="02020603050405020304" pitchFamily="18" charset="0"/>
              </a:rPr>
              <a:t>Read-Evaluate-Print Loop (REPL)</a:t>
            </a:r>
            <a:r>
              <a:rPr lang="en-US" dirty="0">
                <a:latin typeface="Times New Roman" panose="02020603050405020304" pitchFamily="18" charset="0"/>
                <a:cs typeface="Times New Roman" panose="02020603050405020304" pitchFamily="18" charset="0"/>
              </a:rPr>
              <a:t> structure</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909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383" y="378823"/>
            <a:ext cx="11066417" cy="5798140"/>
          </a:xfrm>
        </p:spPr>
        <p:txBody>
          <a:bodyPr/>
          <a:lstStyle/>
          <a:p>
            <a:pPr marL="0" indent="0">
              <a:buNone/>
            </a:pPr>
            <a:r>
              <a:rPr lang="en-US" b="1" dirty="0">
                <a:latin typeface="Times New Roman" panose="02020603050405020304" pitchFamily="18" charset="0"/>
                <a:cs typeface="Times New Roman" panose="02020603050405020304" pitchFamily="18" charset="0"/>
              </a:rPr>
              <a:t>2. Server</a:t>
            </a:r>
          </a:p>
          <a:p>
            <a:r>
              <a:rPr lang="en-US" dirty="0">
                <a:latin typeface="Times New Roman" panose="02020603050405020304" pitchFamily="18" charset="0"/>
                <a:cs typeface="Times New Roman" panose="02020603050405020304" pitchFamily="18" charset="0"/>
              </a:rPr>
              <a:t>Acts as a </a:t>
            </a:r>
            <a:r>
              <a:rPr lang="en-US" b="1" dirty="0">
                <a:latin typeface="Times New Roman" panose="02020603050405020304" pitchFamily="18" charset="0"/>
                <a:cs typeface="Times New Roman" panose="02020603050405020304" pitchFamily="18" charset="0"/>
              </a:rPr>
              <a:t>middle layer</a:t>
            </a:r>
            <a:r>
              <a:rPr lang="en-US" dirty="0">
                <a:latin typeface="Times New Roman" panose="02020603050405020304" pitchFamily="18" charset="0"/>
                <a:cs typeface="Times New Roman" panose="02020603050405020304" pitchFamily="18" charset="0"/>
              </a:rPr>
              <a:t> between the client and the device.</a:t>
            </a:r>
          </a:p>
          <a:p>
            <a:r>
              <a:rPr lang="en-US" dirty="0">
                <a:latin typeface="Times New Roman" panose="02020603050405020304" pitchFamily="18" charset="0"/>
                <a:cs typeface="Times New Roman" panose="02020603050405020304" pitchFamily="18" charset="0"/>
              </a:rPr>
              <a:t>The client may send commands or requests to the server after processing input.</a:t>
            </a:r>
          </a:p>
          <a:p>
            <a:r>
              <a:rPr lang="en-US" dirty="0">
                <a:latin typeface="Times New Roman" panose="02020603050405020304" pitchFamily="18" charset="0"/>
                <a:cs typeface="Times New Roman" panose="02020603050405020304" pitchFamily="18" charset="0"/>
              </a:rPr>
              <a:t>The server handles more complex operations or acts as a gateway to external devices.</a:t>
            </a:r>
          </a:p>
          <a:p>
            <a:pPr marL="0" indent="0">
              <a:buNone/>
            </a:pPr>
            <a:r>
              <a:rPr lang="en-US" b="1" dirty="0">
                <a:latin typeface="Times New Roman" panose="02020603050405020304" pitchFamily="18" charset="0"/>
                <a:cs typeface="Times New Roman" panose="02020603050405020304" pitchFamily="18" charset="0"/>
              </a:rPr>
              <a:t>3. Device</a:t>
            </a:r>
          </a:p>
          <a:p>
            <a:r>
              <a:rPr lang="en-US" dirty="0">
                <a:latin typeface="Times New Roman" panose="02020603050405020304" pitchFamily="18" charset="0"/>
                <a:cs typeface="Times New Roman" panose="02020603050405020304" pitchFamily="18" charset="0"/>
              </a:rPr>
              <a:t>Represents an external physical or virtual device (e.g., a printer, sensor, actuator).</a:t>
            </a:r>
          </a:p>
          <a:p>
            <a:r>
              <a:rPr lang="en-US" dirty="0">
                <a:latin typeface="Times New Roman" panose="02020603050405020304" pitchFamily="18" charset="0"/>
                <a:cs typeface="Times New Roman" panose="02020603050405020304" pitchFamily="18" charset="0"/>
              </a:rPr>
              <a:t>The server communicates with the device based on the client's instructions.</a:t>
            </a:r>
          </a:p>
          <a:p>
            <a:pPr marL="0" indent="0">
              <a:buNone/>
            </a:pPr>
            <a:endParaRPr lang="en-US" dirty="0"/>
          </a:p>
        </p:txBody>
      </p:sp>
    </p:spTree>
    <p:extLst>
      <p:ext uri="{BB962C8B-B14F-4D97-AF65-F5344CB8AC3E}">
        <p14:creationId xmlns:p14="http://schemas.microsoft.com/office/powerpoint/2010/main" val="723425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5" y="822960"/>
            <a:ext cx="11456125" cy="5773783"/>
          </a:xfrm>
        </p:spPr>
        <p:txBody>
          <a:bodyPr/>
          <a:lstStyle/>
          <a:p>
            <a:pPr marL="0" indent="0" algn="just">
              <a:buNone/>
            </a:pPr>
            <a:r>
              <a:rPr lang="en-US" b="1" dirty="0">
                <a:latin typeface="Times New Roman" panose="02020603050405020304" pitchFamily="18" charset="0"/>
                <a:cs typeface="Times New Roman" panose="02020603050405020304" pitchFamily="18" charset="0"/>
              </a:rPr>
              <a:t>Interaction Pattern</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client application</a:t>
            </a:r>
            <a:r>
              <a:rPr lang="en-US" dirty="0">
                <a:latin typeface="Times New Roman" panose="02020603050405020304" pitchFamily="18" charset="0"/>
                <a:cs typeface="Times New Roman" panose="02020603050405020304" pitchFamily="18" charset="0"/>
              </a:rPr>
              <a:t> continuously waits for and responds to user input.</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server</a:t>
            </a:r>
            <a:r>
              <a:rPr lang="en-US" dirty="0">
                <a:latin typeface="Times New Roman" panose="02020603050405020304" pitchFamily="18" charset="0"/>
                <a:cs typeface="Times New Roman" panose="02020603050405020304" pitchFamily="18" charset="0"/>
              </a:rPr>
              <a:t> acts as a central processor or manager of tasks, forwarding data to/from the device.</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device</a:t>
            </a:r>
            <a:r>
              <a:rPr lang="en-US" dirty="0">
                <a:latin typeface="Times New Roman" panose="02020603050405020304" pitchFamily="18" charset="0"/>
                <a:cs typeface="Times New Roman" panose="02020603050405020304" pitchFamily="18" charset="0"/>
              </a:rPr>
              <a:t> executes actual tasks or provides data in response to commands from the server</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is an example of a </a:t>
            </a:r>
            <a:r>
              <a:rPr lang="en-US" b="1" dirty="0">
                <a:latin typeface="Times New Roman" panose="02020603050405020304" pitchFamily="18" charset="0"/>
                <a:cs typeface="Times New Roman" panose="02020603050405020304" pitchFamily="18" charset="0"/>
              </a:rPr>
              <a:t>command-driven model</a:t>
            </a:r>
            <a:r>
              <a:rPr lang="en-US" dirty="0">
                <a:latin typeface="Times New Roman" panose="02020603050405020304" pitchFamily="18" charset="0"/>
                <a:cs typeface="Times New Roman" panose="02020603050405020304" pitchFamily="18" charset="0"/>
              </a:rPr>
              <a:t>, based on a </a:t>
            </a:r>
            <a:r>
              <a:rPr lang="en-US" b="1" dirty="0">
                <a:latin typeface="Times New Roman" panose="02020603050405020304" pitchFamily="18" charset="0"/>
                <a:cs typeface="Times New Roman" panose="02020603050405020304" pitchFamily="18" charset="0"/>
              </a:rPr>
              <a:t>read-evaluation </a:t>
            </a:r>
            <a:r>
              <a:rPr lang="en-US" b="1" dirty="0" smtClean="0">
                <a:latin typeface="Times New Roman" panose="02020603050405020304" pitchFamily="18" charset="0"/>
                <a:cs typeface="Times New Roman" panose="02020603050405020304" pitchFamily="18" charset="0"/>
              </a:rPr>
              <a:t>loop</a:t>
            </a:r>
            <a:r>
              <a:rPr lang="en-US" dirty="0" smtClean="0">
                <a:latin typeface="Times New Roman" panose="02020603050405020304" pitchFamily="18" charset="0"/>
                <a:cs typeface="Times New Roman" panose="02020603050405020304" pitchFamily="18" charset="0"/>
              </a:rPr>
              <a:t>.</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shows a </a:t>
            </a:r>
            <a:r>
              <a:rPr lang="en-US" b="1" dirty="0">
                <a:latin typeface="Times New Roman" panose="02020603050405020304" pitchFamily="18" charset="0"/>
                <a:cs typeface="Times New Roman" panose="02020603050405020304" pitchFamily="18" charset="0"/>
              </a:rPr>
              <a:t>layered architecture</a:t>
            </a:r>
            <a:r>
              <a:rPr lang="en-US" dirty="0">
                <a:latin typeface="Times New Roman" panose="02020603050405020304" pitchFamily="18" charset="0"/>
                <a:cs typeface="Times New Roman" panose="02020603050405020304" pitchFamily="18" charset="0"/>
              </a:rPr>
              <a:t>: User → Client → Server → </a:t>
            </a:r>
            <a:r>
              <a:rPr lang="en-US" dirty="0" smtClean="0">
                <a:latin typeface="Times New Roman" panose="02020603050405020304" pitchFamily="18" charset="0"/>
                <a:cs typeface="Times New Roman" panose="02020603050405020304" pitchFamily="18" charset="0"/>
              </a:rPr>
              <a:t>Device.</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client</a:t>
            </a:r>
            <a:r>
              <a:rPr lang="en-US" dirty="0">
                <a:latin typeface="Times New Roman" panose="02020603050405020304" pitchFamily="18" charset="0"/>
                <a:cs typeface="Times New Roman" panose="02020603050405020304" pitchFamily="18" charset="0"/>
              </a:rPr>
              <a:t> only stops running when the user chooses to </a:t>
            </a:r>
            <a:r>
              <a:rPr lang="en-US" dirty="0" smtClean="0">
                <a:latin typeface="Times New Roman" panose="02020603050405020304" pitchFamily="18" charset="0"/>
                <a:cs typeface="Times New Roman" panose="02020603050405020304" pitchFamily="18" charset="0"/>
              </a:rPr>
              <a:t>quit.</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server and device</a:t>
            </a:r>
            <a:r>
              <a:rPr lang="en-US" dirty="0">
                <a:latin typeface="Times New Roman" panose="02020603050405020304" pitchFamily="18" charset="0"/>
                <a:cs typeface="Times New Roman" panose="02020603050405020304" pitchFamily="18" charset="0"/>
              </a:rPr>
              <a:t> interaction is abstracted away from the user, promoting separation of concerns.</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3386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04503"/>
            <a:ext cx="11769635" cy="6518365"/>
          </a:xfrm>
        </p:spPr>
        <p:txBody>
          <a:bodyPr>
            <a:normAutofit fontScale="85000" lnSpcReduction="20000"/>
          </a:bodyPr>
          <a:lstStyle/>
          <a:p>
            <a:pPr marL="0" indent="0" algn="just">
              <a:buNone/>
            </a:pPr>
            <a:r>
              <a:rPr lang="en-US" b="1" dirty="0" smtClean="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 Notification-Based Programming (Event-Driven Programming)</a:t>
            </a:r>
          </a:p>
          <a:p>
            <a:pPr algn="just"/>
            <a:r>
              <a:rPr lang="en-US" dirty="0">
                <a:latin typeface="Times New Roman" panose="02020603050405020304" pitchFamily="18" charset="0"/>
                <a:cs typeface="Times New Roman" panose="02020603050405020304" pitchFamily="18" charset="0"/>
              </a:rPr>
              <a:t>Notification-based programming is a paradigm where the application waits for </a:t>
            </a:r>
            <a:r>
              <a:rPr lang="en-US" b="1" dirty="0">
                <a:latin typeface="Times New Roman" panose="02020603050405020304" pitchFamily="18" charset="0"/>
                <a:cs typeface="Times New Roman" panose="02020603050405020304" pitchFamily="18" charset="0"/>
              </a:rPr>
              <a:t>specific events</a:t>
            </a:r>
            <a:r>
              <a:rPr lang="en-US" dirty="0">
                <a:latin typeface="Times New Roman" panose="02020603050405020304" pitchFamily="18" charset="0"/>
                <a:cs typeface="Times New Roman" panose="02020603050405020304" pitchFamily="18" charset="0"/>
              </a:rPr>
              <a:t> to occur. These events can come from the user (like clicking a button, typing a key, or moving the mouse) or from the system (such as a timer reaching a certain value or a sensor detecting a signal).</a:t>
            </a:r>
          </a:p>
          <a:p>
            <a:pPr algn="just"/>
            <a:r>
              <a:rPr lang="en-US" dirty="0">
                <a:latin typeface="Times New Roman" panose="02020603050405020304" pitchFamily="18" charset="0"/>
                <a:cs typeface="Times New Roman" panose="02020603050405020304" pitchFamily="18" charset="0"/>
              </a:rPr>
              <a:t>Unlike the REPL model where the user continuously gives commands, in this paradigm the program stays idle until something happens. When an event occurs, the system </a:t>
            </a:r>
            <a:r>
              <a:rPr lang="en-US" b="1" dirty="0">
                <a:latin typeface="Times New Roman" panose="02020603050405020304" pitchFamily="18" charset="0"/>
                <a:cs typeface="Times New Roman" panose="02020603050405020304" pitchFamily="18" charset="0"/>
              </a:rPr>
              <a:t>notifies</a:t>
            </a:r>
            <a:r>
              <a:rPr lang="en-US" dirty="0">
                <a:latin typeface="Times New Roman" panose="02020603050405020304" pitchFamily="18" charset="0"/>
                <a:cs typeface="Times New Roman" panose="02020603050405020304" pitchFamily="18" charset="0"/>
              </a:rPr>
              <a:t> the application, and the application responds by running a </a:t>
            </a:r>
            <a:r>
              <a:rPr lang="en-US" b="1" dirty="0">
                <a:latin typeface="Times New Roman" panose="02020603050405020304" pitchFamily="18" charset="0"/>
                <a:cs typeface="Times New Roman" panose="02020603050405020304" pitchFamily="18" charset="0"/>
              </a:rPr>
              <a:t>handler function</a:t>
            </a:r>
            <a:r>
              <a:rPr lang="en-US" dirty="0">
                <a:latin typeface="Times New Roman" panose="02020603050405020304" pitchFamily="18" charset="0"/>
                <a:cs typeface="Times New Roman" panose="02020603050405020304" pitchFamily="18" charset="0"/>
              </a:rPr>
              <a:t> that is specifically written for that event.</a:t>
            </a:r>
          </a:p>
          <a:p>
            <a:pPr algn="just"/>
            <a:r>
              <a:rPr lang="en-US" dirty="0">
                <a:latin typeface="Times New Roman" panose="02020603050405020304" pitchFamily="18" charset="0"/>
                <a:cs typeface="Times New Roman" panose="02020603050405020304" pitchFamily="18" charset="0"/>
              </a:rPr>
              <a:t>This is how most </a:t>
            </a:r>
            <a:r>
              <a:rPr lang="en-US" b="1" dirty="0">
                <a:latin typeface="Times New Roman" panose="02020603050405020304" pitchFamily="18" charset="0"/>
                <a:cs typeface="Times New Roman" panose="02020603050405020304" pitchFamily="18" charset="0"/>
              </a:rPr>
              <a:t>graphical user interfaces (GUIs)</a:t>
            </a:r>
            <a:r>
              <a:rPr lang="en-US" dirty="0">
                <a:latin typeface="Times New Roman" panose="02020603050405020304" pitchFamily="18" charset="0"/>
                <a:cs typeface="Times New Roman" panose="02020603050405020304" pitchFamily="18" charset="0"/>
              </a:rPr>
              <a:t> work. Buttons, menus, and forms don’t do anything until the user interacts with them. The program doesn’t follow a fixed sequence but instead waits and reacts to inputs, giving users more control over how and when they interact with the application</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 Scenario</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a weather app, when the user clicks the “Refresh” button, the program receives a </a:t>
            </a:r>
            <a:r>
              <a:rPr lang="en-US" b="1" dirty="0">
                <a:latin typeface="Times New Roman" panose="02020603050405020304" pitchFamily="18" charset="0"/>
                <a:cs typeface="Times New Roman" panose="02020603050405020304" pitchFamily="18" charset="0"/>
              </a:rPr>
              <a:t>click event</a:t>
            </a:r>
            <a:r>
              <a:rPr lang="en-US" dirty="0">
                <a:latin typeface="Times New Roman" panose="02020603050405020304" pitchFamily="18" charset="0"/>
                <a:cs typeface="Times New Roman" panose="02020603050405020304" pitchFamily="18" charset="0"/>
              </a:rPr>
              <a:t>, and then runs a function that fetches the latest weather data and updates the </a:t>
            </a:r>
            <a:r>
              <a:rPr lang="en-US" dirty="0" err="1" smtClean="0">
                <a:latin typeface="Times New Roman" panose="02020603050405020304" pitchFamily="18" charset="0"/>
                <a:cs typeface="Times New Roman" panose="02020603050405020304" pitchFamily="18" charset="0"/>
              </a:rPr>
              <a:t>screen.This</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paradigm is extremely useful in applications that require flexibility, responsiveness, and real-time interactions</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Notification-Based Paradigm</a:t>
            </a:r>
            <a:r>
              <a:rPr lang="en-US" dirty="0">
                <a:latin typeface="Times New Roman" panose="02020603050405020304" pitchFamily="18" charset="0"/>
                <a:cs typeface="Times New Roman" panose="02020603050405020304" pitchFamily="18" charset="0"/>
              </a:rPr>
              <a:t> is more like setting up a system of listeners that respond whenever something happens. It is commonly used in GUI-based applications and systems that rely on user interactions or external triggers.</a:t>
            </a:r>
          </a:p>
          <a:p>
            <a:pPr algn="just"/>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956052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 y="339635"/>
            <a:ext cx="5643155" cy="6162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522720" y="1796869"/>
            <a:ext cx="5220789" cy="267765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diagram you’ve shared illustrates the </a:t>
            </a:r>
            <a:r>
              <a:rPr lang="en-US" sz="2400" b="1" dirty="0">
                <a:latin typeface="Times New Roman" panose="02020603050405020304" pitchFamily="18" charset="0"/>
                <a:cs typeface="Times New Roman" panose="02020603050405020304" pitchFamily="18" charset="0"/>
              </a:rPr>
              <a:t>Notification-Based Programming Paradigm</a:t>
            </a:r>
            <a:r>
              <a:rPr lang="en-US" sz="2400" dirty="0">
                <a:latin typeface="Times New Roman" panose="02020603050405020304" pitchFamily="18" charset="0"/>
                <a:cs typeface="Times New Roman" panose="02020603050405020304" pitchFamily="18" charset="0"/>
              </a:rPr>
              <a:t>, commonly used in </a:t>
            </a:r>
            <a:r>
              <a:rPr lang="en-US" sz="2400" b="1" dirty="0">
                <a:latin typeface="Times New Roman" panose="02020603050405020304" pitchFamily="18" charset="0"/>
                <a:cs typeface="Times New Roman" panose="02020603050405020304" pitchFamily="18" charset="0"/>
              </a:rPr>
              <a:t>event-driven systems</a:t>
            </a:r>
            <a:r>
              <a:rPr lang="en-US" sz="2400" dirty="0">
                <a:latin typeface="Times New Roman" panose="02020603050405020304" pitchFamily="18" charset="0"/>
                <a:cs typeface="Times New Roman" panose="02020603050405020304" pitchFamily="18" charset="0"/>
              </a:rPr>
              <a:t> such as GUIs or real-time applications. Let’s walk through and explain each part of the diagram step by step.</a:t>
            </a:r>
          </a:p>
        </p:txBody>
      </p:sp>
    </p:spTree>
    <p:extLst>
      <p:ext uri="{BB962C8B-B14F-4D97-AF65-F5344CB8AC3E}">
        <p14:creationId xmlns:p14="http://schemas.microsoft.com/office/powerpoint/2010/main" val="24410506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248194"/>
            <a:ext cx="11534503" cy="6283235"/>
          </a:xfrm>
        </p:spPr>
        <p:txBody>
          <a:bodyPr>
            <a:normAutofit/>
          </a:bodyPr>
          <a:lstStyle/>
          <a:p>
            <a:pPr algn="just"/>
            <a:r>
              <a:rPr lang="en-US" dirty="0">
                <a:latin typeface="Times New Roman" panose="02020603050405020304" pitchFamily="18" charset="0"/>
                <a:cs typeface="Times New Roman" panose="02020603050405020304" pitchFamily="18" charset="0"/>
              </a:rPr>
              <a:t>This flowchart represents how an </a:t>
            </a:r>
            <a:r>
              <a:rPr lang="en-US" b="1"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works together with a </a:t>
            </a:r>
            <a:r>
              <a:rPr lang="en-US" b="1"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(or event handler system) using </a:t>
            </a:r>
            <a:r>
              <a:rPr lang="en-US" b="1" dirty="0">
                <a:latin typeface="Times New Roman" panose="02020603050405020304" pitchFamily="18" charset="0"/>
                <a:cs typeface="Times New Roman" panose="02020603050405020304" pitchFamily="18" charset="0"/>
              </a:rPr>
              <a:t>callbacks</a:t>
            </a:r>
            <a:r>
              <a:rPr lang="en-US" dirty="0">
                <a:latin typeface="Times New Roman" panose="02020603050405020304" pitchFamily="18" charset="0"/>
                <a:cs typeface="Times New Roman" panose="02020603050405020304" pitchFamily="18" charset="0"/>
              </a:rPr>
              <a:t> to handle input and trigger actions.</a:t>
            </a:r>
          </a:p>
          <a:p>
            <a:pPr algn="just"/>
            <a:r>
              <a:rPr lang="en-US" dirty="0">
                <a:latin typeface="Times New Roman" panose="02020603050405020304" pitchFamily="18" charset="0"/>
                <a:cs typeface="Times New Roman" panose="02020603050405020304" pitchFamily="18" charset="0"/>
              </a:rPr>
              <a:t>The system is divided into two parts:</a:t>
            </a:r>
          </a:p>
          <a:p>
            <a:pPr lvl="1" algn="just"/>
            <a:r>
              <a:rPr lang="en-US" b="1" dirty="0">
                <a:latin typeface="Times New Roman" panose="02020603050405020304" pitchFamily="18" charset="0"/>
                <a:cs typeface="Times New Roman" panose="02020603050405020304" pitchFamily="18" charset="0"/>
              </a:rPr>
              <a:t>Application</a:t>
            </a:r>
            <a:r>
              <a:rPr lang="en-US" dirty="0">
                <a:latin typeface="Times New Roman" panose="02020603050405020304" pitchFamily="18" charset="0"/>
                <a:cs typeface="Times New Roman" panose="02020603050405020304" pitchFamily="18" charset="0"/>
              </a:rPr>
              <a:t> – The main program logic.</a:t>
            </a:r>
          </a:p>
          <a:p>
            <a:pPr lvl="1" algn="just"/>
            <a:r>
              <a:rPr lang="en-US" b="1"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 The system that listens for events (like user actions) and dispatches them</a:t>
            </a:r>
            <a:r>
              <a:rPr lang="en-US" dirty="0" smtClean="0">
                <a:latin typeface="Times New Roman" panose="02020603050405020304" pitchFamily="18" charset="0"/>
                <a:cs typeface="Times New Roman" panose="02020603050405020304" pitchFamily="18" charset="0"/>
              </a:rPr>
              <a:t>.</a:t>
            </a:r>
            <a:endParaRPr lang="en-TZ"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1. Start</a:t>
            </a:r>
          </a:p>
          <a:p>
            <a:r>
              <a:rPr lang="en-US" dirty="0">
                <a:latin typeface="Times New Roman" panose="02020603050405020304" pitchFamily="18" charset="0"/>
                <a:cs typeface="Times New Roman" panose="02020603050405020304" pitchFamily="18" charset="0"/>
              </a:rPr>
              <a:t>The application begins execution</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Register Callbacks with </a:t>
            </a:r>
            <a:r>
              <a:rPr lang="en-US" b="1" dirty="0" err="1">
                <a:latin typeface="Times New Roman" panose="02020603050405020304" pitchFamily="18" charset="0"/>
                <a:cs typeface="Times New Roman" panose="02020603050405020304" pitchFamily="18" charset="0"/>
              </a:rPr>
              <a:t>Notifier</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application defines </a:t>
            </a:r>
            <a:r>
              <a:rPr lang="en-US" b="1" dirty="0">
                <a:latin typeface="Times New Roman" panose="02020603050405020304" pitchFamily="18" charset="0"/>
                <a:cs typeface="Times New Roman" panose="02020603050405020304" pitchFamily="18" charset="0"/>
              </a:rPr>
              <a:t>callback functions</a:t>
            </a:r>
            <a:r>
              <a:rPr lang="en-US" dirty="0">
                <a:latin typeface="Times New Roman" panose="02020603050405020304" pitchFamily="18" charset="0"/>
                <a:cs typeface="Times New Roman" panose="02020603050405020304" pitchFamily="18" charset="0"/>
              </a:rPr>
              <a:t>—special functions designed to respond to certain types of events (e.g., mouse click, key press).</a:t>
            </a:r>
          </a:p>
          <a:p>
            <a:r>
              <a:rPr lang="en-US" dirty="0">
                <a:latin typeface="Times New Roman" panose="02020603050405020304" pitchFamily="18" charset="0"/>
                <a:cs typeface="Times New Roman" panose="02020603050405020304" pitchFamily="18" charset="0"/>
              </a:rPr>
              <a:t>These callbacks are </a:t>
            </a:r>
            <a:r>
              <a:rPr lang="en-US" b="1" dirty="0">
                <a:latin typeface="Times New Roman" panose="02020603050405020304" pitchFamily="18" charset="0"/>
                <a:cs typeface="Times New Roman" panose="02020603050405020304" pitchFamily="18" charset="0"/>
              </a:rPr>
              <a:t>registered</a:t>
            </a:r>
            <a:r>
              <a:rPr lang="en-US" dirty="0">
                <a:latin typeface="Times New Roman" panose="02020603050405020304" pitchFamily="18" charset="0"/>
                <a:cs typeface="Times New Roman" panose="02020603050405020304" pitchFamily="18" charset="0"/>
              </a:rPr>
              <a:t> with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This means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now "knows" which function to call when a specific event occurs.</a:t>
            </a:r>
          </a:p>
          <a:p>
            <a:pPr marL="0" indent="0">
              <a:buNone/>
            </a:pPr>
            <a:endParaRPr lang="en-US" dirty="0" smtClean="0">
              <a:latin typeface="Times New Roman" panose="02020603050405020304" pitchFamily="18" charset="0"/>
              <a:cs typeface="Times New Roman" panose="02020603050405020304" pitchFamily="18" charset="0"/>
            </a:endParaRPr>
          </a:p>
          <a:p>
            <a:pPr marL="457200" lvl="1"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72294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61257"/>
            <a:ext cx="11092543" cy="5915706"/>
          </a:xfrm>
        </p:spPr>
        <p:txBody>
          <a:bodyPr/>
          <a:lstStyle/>
          <a:p>
            <a:pPr marL="0" indent="0" algn="just">
              <a:buNone/>
            </a:pPr>
            <a:r>
              <a:rPr lang="en-US" b="1" dirty="0">
                <a:latin typeface="Times New Roman" panose="02020603050405020304" pitchFamily="18" charset="0"/>
                <a:cs typeface="Times New Roman" panose="02020603050405020304" pitchFamily="18" charset="0"/>
              </a:rPr>
              <a:t>3. Call </a:t>
            </a:r>
            <a:r>
              <a:rPr lang="en-US" b="1" dirty="0" err="1">
                <a:latin typeface="Times New Roman" panose="02020603050405020304" pitchFamily="18" charset="0"/>
                <a:cs typeface="Times New Roman" panose="02020603050405020304" pitchFamily="18" charset="0"/>
              </a:rPr>
              <a:t>Notifier</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application hands over control to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From this point,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handles all user input or events and decides which callback should be executed</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r>
              <a:rPr lang="en-US" b="1" dirty="0" err="1">
                <a:latin typeface="Times New Roman" panose="02020603050405020304" pitchFamily="18" charset="0"/>
                <a:cs typeface="Times New Roman" panose="02020603050405020304" pitchFamily="18" charset="0"/>
              </a:rPr>
              <a:t>Notifier’s</a:t>
            </a:r>
            <a:r>
              <a:rPr lang="en-US" b="1" dirty="0">
                <a:latin typeface="Times New Roman" panose="02020603050405020304" pitchFamily="18" charset="0"/>
                <a:cs typeface="Times New Roman" panose="02020603050405020304" pitchFamily="18" charset="0"/>
              </a:rPr>
              <a:t> Role (Event Loop)</a:t>
            </a:r>
          </a:p>
          <a:p>
            <a:r>
              <a:rPr lang="en-US" dirty="0">
                <a:latin typeface="Times New Roman" panose="02020603050405020304" pitchFamily="18" charset="0"/>
                <a:cs typeface="Times New Roman" panose="02020603050405020304" pitchFamily="18" charset="0"/>
              </a:rPr>
              <a:t>Now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continuously waits for input and handles it as follows:</a:t>
            </a:r>
          </a:p>
          <a:p>
            <a:pPr marL="0" indent="0">
              <a:buNone/>
            </a:pPr>
            <a:r>
              <a:rPr lang="en-US" b="1" dirty="0">
                <a:latin typeface="Times New Roman" panose="02020603050405020304" pitchFamily="18" charset="0"/>
                <a:cs typeface="Times New Roman" panose="02020603050405020304" pitchFamily="18" charset="0"/>
              </a:rPr>
              <a:t>4. Read Input</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listens for user input or external events (e.g., button click, network signal).</a:t>
            </a:r>
          </a:p>
          <a:p>
            <a:pPr marL="0" indent="0">
              <a:buNone/>
            </a:pPr>
            <a:r>
              <a:rPr lang="en-US" b="1" dirty="0">
                <a:latin typeface="Times New Roman" panose="02020603050405020304" pitchFamily="18" charset="0"/>
                <a:cs typeface="Times New Roman" panose="02020603050405020304" pitchFamily="18" charset="0"/>
              </a:rPr>
              <a:t>5. Send to Appropriate Callback</a:t>
            </a:r>
          </a:p>
          <a:p>
            <a:r>
              <a:rPr lang="en-US" dirty="0">
                <a:latin typeface="Times New Roman" panose="02020603050405020304" pitchFamily="18" charset="0"/>
                <a:cs typeface="Times New Roman" panose="02020603050405020304" pitchFamily="18" charset="0"/>
              </a:rPr>
              <a:t>Based on the type of event,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identifies and </a:t>
            </a:r>
            <a:r>
              <a:rPr lang="en-US" b="1" dirty="0">
                <a:latin typeface="Times New Roman" panose="02020603050405020304" pitchFamily="18" charset="0"/>
                <a:cs typeface="Times New Roman" panose="02020603050405020304" pitchFamily="18" charset="0"/>
              </a:rPr>
              <a:t>calls the correct callback function</a:t>
            </a:r>
            <a:r>
              <a:rPr lang="en-US" dirty="0">
                <a:latin typeface="Times New Roman" panose="02020603050405020304" pitchFamily="18" charset="0"/>
                <a:cs typeface="Times New Roman" panose="02020603050405020304" pitchFamily="18" charset="0"/>
              </a:rPr>
              <a:t> that was registered earlier by the application.</a:t>
            </a:r>
          </a:p>
          <a:p>
            <a:pPr marL="0" indent="0" algn="just">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869227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222069"/>
            <a:ext cx="11157857" cy="5954894"/>
          </a:xfrm>
        </p:spPr>
        <p:txBody>
          <a:bodyPr/>
          <a:lstStyle/>
          <a:p>
            <a:pPr marL="0" indent="0">
              <a:buNone/>
            </a:pPr>
            <a:r>
              <a:rPr lang="en-US" b="1" dirty="0">
                <a:latin typeface="Times New Roman" panose="02020603050405020304" pitchFamily="18" charset="0"/>
                <a:cs typeface="Times New Roman" panose="02020603050405020304" pitchFamily="18" charset="0"/>
              </a:rPr>
              <a:t>6. Callback Request Quit?</a:t>
            </a:r>
          </a:p>
          <a:p>
            <a:r>
              <a:rPr lang="en-US" dirty="0">
                <a:latin typeface="Times New Roman" panose="02020603050405020304" pitchFamily="18" charset="0"/>
                <a:cs typeface="Times New Roman" panose="02020603050405020304" pitchFamily="18" charset="0"/>
              </a:rPr>
              <a:t>The callback function may signal a </a:t>
            </a:r>
            <a:r>
              <a:rPr lang="en-US" b="1" dirty="0">
                <a:latin typeface="Times New Roman" panose="02020603050405020304" pitchFamily="18" charset="0"/>
                <a:cs typeface="Times New Roman" panose="02020603050405020304" pitchFamily="18" charset="0"/>
              </a:rPr>
              <a:t>request to quit</a:t>
            </a:r>
            <a:r>
              <a:rPr lang="en-US" dirty="0">
                <a:latin typeface="Times New Roman" panose="02020603050405020304" pitchFamily="18" charset="0"/>
                <a:cs typeface="Times New Roman" panose="02020603050405020304" pitchFamily="18" charset="0"/>
              </a:rPr>
              <a:t> (for example, the user presses a “Close” button).</a:t>
            </a:r>
          </a:p>
          <a:p>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yes</a:t>
            </a:r>
            <a:r>
              <a:rPr lang="en-US" dirty="0">
                <a:latin typeface="Times New Roman" panose="02020603050405020304" pitchFamily="18" charset="0"/>
                <a:cs typeface="Times New Roman" panose="02020603050405020304" pitchFamily="18" charset="0"/>
              </a:rPr>
              <a:t>, the process terminates.</a:t>
            </a:r>
          </a:p>
          <a:p>
            <a:r>
              <a:rPr lang="en-US" dirty="0">
                <a:latin typeface="Times New Roman" panose="02020603050405020304" pitchFamily="18" charset="0"/>
                <a:cs typeface="Times New Roman" panose="02020603050405020304" pitchFamily="18" charset="0"/>
              </a:rPr>
              <a:t>If </a:t>
            </a:r>
            <a:r>
              <a:rPr lang="en-US" b="1" dirty="0">
                <a:latin typeface="Times New Roman" panose="02020603050405020304" pitchFamily="18" charset="0"/>
                <a:cs typeface="Times New Roman" panose="02020603050405020304" pitchFamily="18" charset="0"/>
              </a:rPr>
              <a:t>no</a:t>
            </a:r>
            <a:r>
              <a:rPr lang="en-US" dirty="0">
                <a:latin typeface="Times New Roman" panose="02020603050405020304" pitchFamily="18" charset="0"/>
                <a:cs typeface="Times New Roman" panose="02020603050405020304" pitchFamily="18" charset="0"/>
              </a:rPr>
              <a:t>, control continues, and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waits for the next event</a:t>
            </a:r>
            <a:r>
              <a:rPr lang="en-US" dirty="0" smtClean="0">
                <a:latin typeface="Times New Roman" panose="02020603050405020304" pitchFamily="18" charset="0"/>
                <a:cs typeface="Times New Roman" panose="02020603050405020304" pitchFamily="18" charset="0"/>
              </a:rPr>
              <a:t>.</a:t>
            </a:r>
            <a:endParaRPr lang="en-TZ"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7. Process Event (Application)</a:t>
            </a:r>
          </a:p>
          <a:p>
            <a:r>
              <a:rPr lang="en-US" dirty="0">
                <a:latin typeface="Times New Roman" panose="02020603050405020304" pitchFamily="18" charset="0"/>
                <a:cs typeface="Times New Roman" panose="02020603050405020304" pitchFamily="18" charset="0"/>
              </a:rPr>
              <a:t>Once a callback is called and an action is completed, the application may perform additional logic as needed (e.g., updating the interface, saving data).</a:t>
            </a:r>
          </a:p>
          <a:p>
            <a:r>
              <a:rPr lang="en-US" dirty="0">
                <a:latin typeface="Times New Roman" panose="02020603050405020304" pitchFamily="18" charset="0"/>
                <a:cs typeface="Times New Roman" panose="02020603050405020304" pitchFamily="18" charset="0"/>
              </a:rPr>
              <a:t>Then, it returns control to 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431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0445" y="287383"/>
            <a:ext cx="11704321" cy="6296298"/>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Continuous Loop</a:t>
            </a:r>
          </a:p>
          <a:p>
            <a:r>
              <a:rPr lang="en-US" dirty="0">
                <a:latin typeface="Times New Roman" panose="02020603050405020304" pitchFamily="18" charset="0"/>
                <a:cs typeface="Times New Roman" panose="02020603050405020304" pitchFamily="18" charset="0"/>
              </a:rPr>
              <a:t>This process </a:t>
            </a:r>
            <a:r>
              <a:rPr lang="en-US" b="1" dirty="0">
                <a:latin typeface="Times New Roman" panose="02020603050405020304" pitchFamily="18" charset="0"/>
                <a:cs typeface="Times New Roman" panose="02020603050405020304" pitchFamily="18" charset="0"/>
              </a:rPr>
              <a:t>repeats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notifier</a:t>
            </a:r>
            <a:r>
              <a:rPr lang="en-US" dirty="0">
                <a:latin typeface="Times New Roman" panose="02020603050405020304" pitchFamily="18" charset="0"/>
                <a:cs typeface="Times New Roman" panose="02020603050405020304" pitchFamily="18" charset="0"/>
              </a:rPr>
              <a:t> waits for events.</a:t>
            </a:r>
          </a:p>
          <a:p>
            <a:r>
              <a:rPr lang="en-US" dirty="0">
                <a:latin typeface="Times New Roman" panose="02020603050405020304" pitchFamily="18" charset="0"/>
                <a:cs typeface="Times New Roman" panose="02020603050405020304" pitchFamily="18" charset="0"/>
              </a:rPr>
              <a:t>On event, it calls the relevant callback.</a:t>
            </a:r>
          </a:p>
          <a:p>
            <a:r>
              <a:rPr lang="en-US" dirty="0">
                <a:latin typeface="Times New Roman" panose="02020603050405020304" pitchFamily="18" charset="0"/>
                <a:cs typeface="Times New Roman" panose="02020603050405020304" pitchFamily="18" charset="0"/>
              </a:rPr>
              <a:t>The callback may do some work, optionally ask to quit.</a:t>
            </a:r>
          </a:p>
          <a:p>
            <a:r>
              <a:rPr lang="en-US" dirty="0">
                <a:latin typeface="Times New Roman" panose="02020603050405020304" pitchFamily="18" charset="0"/>
                <a:cs typeface="Times New Roman" panose="02020603050405020304" pitchFamily="18" charset="0"/>
              </a:rPr>
              <a:t>The application may process further, then the cycle continues.</a:t>
            </a:r>
          </a:p>
          <a:p>
            <a:pPr marL="0" indent="0">
              <a:buNone/>
            </a:pPr>
            <a:r>
              <a:rPr lang="en-US" dirty="0">
                <a:latin typeface="Times New Roman" panose="02020603050405020304" pitchFamily="18" charset="0"/>
                <a:cs typeface="Times New Roman" panose="02020603050405020304" pitchFamily="18" charset="0"/>
              </a:rPr>
              <a:t>This diagram clearly represents the </a:t>
            </a:r>
            <a:r>
              <a:rPr lang="en-US" b="1" dirty="0">
                <a:latin typeface="Times New Roman" panose="02020603050405020304" pitchFamily="18" charset="0"/>
                <a:cs typeface="Times New Roman" panose="02020603050405020304" pitchFamily="18" charset="0"/>
              </a:rPr>
              <a:t>notification-based (event-driven)</a:t>
            </a:r>
            <a:r>
              <a:rPr lang="en-US" dirty="0">
                <a:latin typeface="Times New Roman" panose="02020603050405020304" pitchFamily="18" charset="0"/>
                <a:cs typeface="Times New Roman" panose="02020603050405020304" pitchFamily="18" charset="0"/>
              </a:rPr>
              <a:t> model, which:</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Is </a:t>
            </a:r>
            <a:r>
              <a:rPr lang="en-US" b="1" dirty="0">
                <a:latin typeface="Times New Roman" panose="02020603050405020304" pitchFamily="18" charset="0"/>
                <a:cs typeface="Times New Roman" panose="02020603050405020304" pitchFamily="18" charset="0"/>
              </a:rPr>
              <a:t>asynchronous</a:t>
            </a:r>
            <a:r>
              <a:rPr lang="en-US" dirty="0">
                <a:latin typeface="Times New Roman" panose="02020603050405020304" pitchFamily="18" charset="0"/>
                <a:cs typeface="Times New Roman" panose="02020603050405020304" pitchFamily="18" charset="0"/>
              </a:rPr>
              <a:t>: things happen when events occur.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Uses </a:t>
            </a:r>
            <a:r>
              <a:rPr lang="en-US" b="1" dirty="0">
                <a:latin typeface="Times New Roman" panose="02020603050405020304" pitchFamily="18" charset="0"/>
                <a:cs typeface="Times New Roman" panose="02020603050405020304" pitchFamily="18" charset="0"/>
              </a:rPr>
              <a:t>callbacks</a:t>
            </a:r>
            <a:r>
              <a:rPr lang="en-US" dirty="0">
                <a:latin typeface="Times New Roman" panose="02020603050405020304" pitchFamily="18" charset="0"/>
                <a:cs typeface="Times New Roman" panose="02020603050405020304" pitchFamily="18" charset="0"/>
              </a:rPr>
              <a:t> to respond to specific events.</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Is used in </a:t>
            </a:r>
            <a:r>
              <a:rPr lang="en-US" b="1" dirty="0">
                <a:latin typeface="Times New Roman" panose="02020603050405020304" pitchFamily="18" charset="0"/>
                <a:cs typeface="Times New Roman" panose="02020603050405020304" pitchFamily="18" charset="0"/>
              </a:rPr>
              <a:t>interactive applications</a:t>
            </a:r>
            <a:r>
              <a:rPr lang="en-US" dirty="0">
                <a:latin typeface="Times New Roman" panose="02020603050405020304" pitchFamily="18" charset="0"/>
                <a:cs typeface="Times New Roman" panose="02020603050405020304" pitchFamily="18" charset="0"/>
              </a:rPr>
              <a:t>, especially in GUIs, web apps, and real-time systems</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dirty="0">
                <a:latin typeface="Times New Roman" panose="02020603050405020304" pitchFamily="18" charset="0"/>
                <a:cs typeface="Times New Roman" panose="02020603050405020304" pitchFamily="18" charset="0"/>
              </a:rPr>
              <a:t>Example in Real Life</a:t>
            </a:r>
            <a:r>
              <a:rPr lang="en-US" dirty="0"/>
              <a:t>: </a:t>
            </a:r>
            <a:r>
              <a:rPr lang="en-US" altLang="en-US" dirty="0" smtClean="0">
                <a:latin typeface="Times New Roman" panose="02020603050405020304" pitchFamily="18" charset="0"/>
                <a:cs typeface="Times New Roman" panose="02020603050405020304" pitchFamily="18" charset="0"/>
              </a:rPr>
              <a:t>In </a:t>
            </a: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mobile app</a:t>
            </a:r>
            <a:r>
              <a:rPr lang="en-US" altLang="en-US" dirty="0">
                <a:latin typeface="Times New Roman" panose="02020603050405020304" pitchFamily="18" charset="0"/>
                <a:cs typeface="Times New Roman" panose="02020603050405020304" pitchFamily="18" charset="0"/>
              </a:rPr>
              <a:t>, you tap a </a:t>
            </a:r>
            <a:r>
              <a:rPr lang="en-US" altLang="en-US" dirty="0" err="1" smtClean="0">
                <a:latin typeface="Times New Roman" panose="02020603050405020304" pitchFamily="18" charset="0"/>
                <a:cs typeface="Times New Roman" panose="02020603050405020304" pitchFamily="18" charset="0"/>
              </a:rPr>
              <a:t>button.The</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system (</a:t>
            </a:r>
            <a:r>
              <a:rPr lang="en-US" altLang="en-US" dirty="0" err="1">
                <a:latin typeface="Times New Roman" panose="02020603050405020304" pitchFamily="18" charset="0"/>
                <a:cs typeface="Times New Roman" panose="02020603050405020304" pitchFamily="18" charset="0"/>
              </a:rPr>
              <a:t>notifier</a:t>
            </a:r>
            <a:r>
              <a:rPr lang="en-US" altLang="en-US" dirty="0">
                <a:latin typeface="Times New Roman" panose="02020603050405020304" pitchFamily="18" charset="0"/>
                <a:cs typeface="Times New Roman" panose="02020603050405020304" pitchFamily="18" charset="0"/>
              </a:rPr>
              <a:t>) reads the tap (input) and calls the function (callback) that was linked to the </a:t>
            </a:r>
            <a:r>
              <a:rPr lang="en-US" altLang="en-US" dirty="0" err="1" smtClean="0">
                <a:latin typeface="Times New Roman" panose="02020603050405020304" pitchFamily="18" charset="0"/>
                <a:cs typeface="Times New Roman" panose="02020603050405020304" pitchFamily="18" charset="0"/>
              </a:rPr>
              <a:t>button.The</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callback may show a message or perform some </a:t>
            </a:r>
            <a:r>
              <a:rPr lang="en-US" altLang="en-US" dirty="0" err="1" smtClean="0">
                <a:latin typeface="Times New Roman" panose="02020603050405020304" pitchFamily="18" charset="0"/>
                <a:cs typeface="Times New Roman" panose="02020603050405020304" pitchFamily="18" charset="0"/>
              </a:rPr>
              <a:t>task.This</a:t>
            </a:r>
            <a:r>
              <a:rPr lang="en-US" altLang="en-US" dirty="0" smtClean="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repeats until you exit the </a:t>
            </a:r>
            <a:r>
              <a:rPr lang="en-US" altLang="en-US" dirty="0" smtClean="0">
                <a:latin typeface="Times New Roman" panose="02020603050405020304" pitchFamily="18" charset="0"/>
                <a:cs typeface="Times New Roman" panose="02020603050405020304" pitchFamily="18" charset="0"/>
              </a:rPr>
              <a:t>app</a:t>
            </a:r>
            <a:r>
              <a:rPr lang="en-TZ" alt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0060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35132" y="104503"/>
            <a:ext cx="11586754" cy="5693866"/>
          </a:xfrm>
          <a:prstGeom prst="rect">
            <a:avLst/>
          </a:prstGeom>
        </p:spPr>
        <p:txBody>
          <a:bodyPr wrap="square">
            <a:spAutoFit/>
          </a:bodyPr>
          <a:lstStyle/>
          <a:p>
            <a:r>
              <a:rPr lang="en-US" sz="2800" b="1" dirty="0">
                <a:latin typeface="Times New Roman" panose="02020603050405020304" pitchFamily="18" charset="0"/>
                <a:cs typeface="Times New Roman" panose="02020603050405020304" pitchFamily="18" charset="0"/>
              </a:rPr>
              <a:t>User Interface Toolkits </a:t>
            </a:r>
            <a:endParaRPr lang="en-TZ" sz="2400" dirty="0" smtClean="0">
              <a:latin typeface="Times New Roman" panose="02020603050405020304" pitchFamily="18" charset="0"/>
              <a:cs typeface="Times New Roman" panose="02020603050405020304" pitchFamily="18" charset="0"/>
            </a:endParaRPr>
          </a:p>
          <a:p>
            <a:endParaRPr lang="en-TZ"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Toolkits </a:t>
            </a:r>
            <a:r>
              <a:rPr lang="en-US" sz="2400" dirty="0">
                <a:latin typeface="Times New Roman" panose="02020603050405020304" pitchFamily="18" charset="0"/>
                <a:cs typeface="Times New Roman" panose="02020603050405020304" pitchFamily="18" charset="0"/>
              </a:rPr>
              <a:t>used with particular windowing systems add another level of abstraction by combining input and output behaviors to provide the programmer with access to interaction objects from which to build the components of the interactive system. Toolkits are amenable to external dialog control by means of callback procedures within the application</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user interface (UI) kit is a collection of graphic files (usually PSD) and resources that can help designers with the task of building UIs for their applications.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UI kits typically include the user interface components that convey meaning and provide functionality to users – think buttons, widgets, checkboxes, progress bars, and navigation buttons. Some kits may also provide a framework to underpin your site or app’s layout.</a:t>
            </a:r>
          </a:p>
          <a:p>
            <a:r>
              <a:rPr lang="en-US" sz="2400" dirty="0">
                <a:latin typeface="Times New Roman" panose="02020603050405020304" pitchFamily="18" charset="0"/>
                <a:cs typeface="Times New Roman" panose="02020603050405020304" pitchFamily="18" charset="0"/>
              </a:rPr>
              <a:t>Essentially, UI kits include all of the components of a user interface that you may not need to be spending time designing yourself.</a:t>
            </a:r>
          </a:p>
        </p:txBody>
      </p:sp>
    </p:spTree>
    <p:extLst>
      <p:ext uri="{BB962C8B-B14F-4D97-AF65-F5344CB8AC3E}">
        <p14:creationId xmlns:p14="http://schemas.microsoft.com/office/powerpoint/2010/main" val="1276165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891" y="404948"/>
            <a:ext cx="10293532" cy="4833257"/>
          </a:xfrm>
        </p:spPr>
        <p:txBody>
          <a:bodyPr>
            <a:noAutofit/>
          </a:bodyPr>
          <a:lstStyle/>
          <a:p>
            <a:pPr marL="0" indent="0" algn="just">
              <a:buNone/>
            </a:pPr>
            <a:r>
              <a:rPr lang="en-US" b="1" dirty="0">
                <a:latin typeface="Times New Roman" panose="02020603050405020304" pitchFamily="18" charset="0"/>
                <a:cs typeface="Times New Roman" panose="02020603050405020304" pitchFamily="18" charset="0"/>
              </a:rPr>
              <a:t>How Human Computer Interaction affects the programmer </a:t>
            </a:r>
            <a:endParaRPr lang="en-TZ" b="1" dirty="0" smtClean="0">
              <a:latin typeface="Times New Roman" panose="02020603050405020304" pitchFamily="18" charset="0"/>
              <a:cs typeface="Times New Roman" panose="02020603050405020304" pitchFamily="18" charset="0"/>
            </a:endParaRPr>
          </a:p>
          <a:p>
            <a:pPr algn="just">
              <a:spcBef>
                <a:spcPts val="0"/>
              </a:spcBef>
            </a:pPr>
            <a:r>
              <a:rPr lang="en-US" dirty="0" smtClean="0">
                <a:latin typeface="Times New Roman" panose="02020603050405020304" pitchFamily="18" charset="0"/>
                <a:cs typeface="Times New Roman" panose="02020603050405020304" pitchFamily="18" charset="0"/>
              </a:rPr>
              <a:t>Advances </a:t>
            </a:r>
            <a:r>
              <a:rPr lang="en-US" dirty="0">
                <a:latin typeface="Times New Roman" panose="02020603050405020304" pitchFamily="18" charset="0"/>
                <a:cs typeface="Times New Roman" panose="02020603050405020304" pitchFamily="18" charset="0"/>
              </a:rPr>
              <a:t>in coding have elevated programming through hardware that specifically improves upon the programmer's Interaction-technique. </a:t>
            </a:r>
            <a:endParaRPr lang="en-TZ" dirty="0" smtClean="0">
              <a:latin typeface="Times New Roman" panose="02020603050405020304" pitchFamily="18" charset="0"/>
              <a:cs typeface="Times New Roman" panose="02020603050405020304" pitchFamily="18" charset="0"/>
            </a:endParaRPr>
          </a:p>
          <a:p>
            <a:pPr algn="just">
              <a:spcBef>
                <a:spcPts val="0"/>
              </a:spcBef>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layers of development tools, as earlier mentioned, also contribute to how human computer interaction affects the programmer. </a:t>
            </a:r>
            <a:endParaRPr lang="en-TZ" dirty="0" smtClean="0">
              <a:latin typeface="Times New Roman" panose="02020603050405020304" pitchFamily="18" charset="0"/>
              <a:cs typeface="Times New Roman" panose="02020603050405020304" pitchFamily="18" charset="0"/>
            </a:endParaRPr>
          </a:p>
          <a:p>
            <a:pPr marL="0" indent="0" algn="just">
              <a:spcBef>
                <a:spcPts val="0"/>
              </a:spcBef>
              <a:buNone/>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tools incorporate the windowing systems, the interaction toolkits and the user interface management systems as exemplified in the following: </a:t>
            </a:r>
            <a:r>
              <a:rPr lang="en-TZ" dirty="0" smtClean="0">
                <a:latin typeface="Times New Roman" panose="02020603050405020304" pitchFamily="18" charset="0"/>
                <a:cs typeface="Times New Roman" panose="02020603050405020304" pitchFamily="18" charset="0"/>
              </a:rPr>
              <a:t> </a:t>
            </a:r>
          </a:p>
          <a:p>
            <a:pPr marL="0" indent="0" algn="just">
              <a:spcBef>
                <a:spcPts val="0"/>
              </a:spcBef>
              <a:buNone/>
            </a:pPr>
            <a:endParaRPr lang="en-TZ" dirty="0" smtClean="0">
              <a:latin typeface="Times New Roman" panose="02020603050405020304" pitchFamily="18" charset="0"/>
              <a:cs typeface="Times New Roman" panose="02020603050405020304" pitchFamily="18" charset="0"/>
            </a:endParaRPr>
          </a:p>
          <a:p>
            <a:pPr marL="0" indent="0" algn="just">
              <a:spcBef>
                <a:spcPts val="0"/>
              </a:spcBef>
              <a:buNone/>
            </a:pPr>
            <a:r>
              <a:rPr lang="en-US" dirty="0" smtClean="0">
                <a:latin typeface="Times New Roman" panose="02020603050405020304" pitchFamily="18" charset="0"/>
                <a:cs typeface="Times New Roman" panose="02020603050405020304" pitchFamily="18" charset="0"/>
              </a:rPr>
              <a:t>Layers </a:t>
            </a:r>
            <a:r>
              <a:rPr lang="en-US" dirty="0">
                <a:latin typeface="Times New Roman" panose="02020603050405020304" pitchFamily="18" charset="0"/>
                <a:cs typeface="Times New Roman" panose="02020603050405020304" pitchFamily="18" charset="0"/>
              </a:rPr>
              <a:t>of development tools</a:t>
            </a:r>
          </a:p>
          <a:p>
            <a:pPr marL="0" indent="0" algn="just">
              <a:spcBef>
                <a:spcPts val="0"/>
              </a:spcBef>
              <a:buNone/>
            </a:pPr>
            <a:r>
              <a:rPr lang="en-US" dirty="0">
                <a:latin typeface="Times New Roman" panose="02020603050405020304" pitchFamily="18" charset="0"/>
                <a:cs typeface="Times New Roman" panose="02020603050405020304" pitchFamily="18" charset="0"/>
              </a:rPr>
              <a:t>•  windowing systems</a:t>
            </a:r>
          </a:p>
          <a:p>
            <a:pPr marL="0" indent="0" algn="just">
              <a:spcBef>
                <a:spcPts val="0"/>
              </a:spcBef>
              <a:buNone/>
            </a:pPr>
            <a:r>
              <a:rPr lang="en-US" dirty="0">
                <a:latin typeface="Times New Roman" panose="02020603050405020304" pitchFamily="18" charset="0"/>
                <a:cs typeface="Times New Roman" panose="02020603050405020304" pitchFamily="18" charset="0"/>
              </a:rPr>
              <a:t>•  interaction toolkits</a:t>
            </a:r>
          </a:p>
          <a:p>
            <a:pPr marL="0" indent="0" algn="just">
              <a:spcBef>
                <a:spcPts val="0"/>
              </a:spcBef>
              <a:buNone/>
            </a:pPr>
            <a:r>
              <a:rPr lang="en-US" dirty="0">
                <a:latin typeface="Times New Roman" panose="02020603050405020304" pitchFamily="18" charset="0"/>
                <a:cs typeface="Times New Roman" panose="02020603050405020304" pitchFamily="18" charset="0"/>
              </a:rPr>
              <a:t>•  user interface management systems</a:t>
            </a:r>
          </a:p>
          <a:p>
            <a:pPr marL="0" indent="0" algn="just">
              <a:spcBef>
                <a:spcPts val="0"/>
              </a:spcBef>
              <a:buNone/>
            </a:pPr>
            <a:endParaRPr lang="en-TZ"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01249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554" y="939695"/>
            <a:ext cx="10209875" cy="2539770"/>
          </a:xfrm>
          <a:prstGeom prst="rect">
            <a:avLst/>
          </a:prstGeom>
        </p:spPr>
      </p:pic>
      <p:sp>
        <p:nvSpPr>
          <p:cNvPr id="5" name="Rectangle 4"/>
          <p:cNvSpPr/>
          <p:nvPr/>
        </p:nvSpPr>
        <p:spPr>
          <a:xfrm>
            <a:off x="2991395" y="300445"/>
            <a:ext cx="7080068" cy="461665"/>
          </a:xfrm>
          <a:prstGeom prst="rect">
            <a:avLst/>
          </a:prstGeom>
        </p:spPr>
        <p:txBody>
          <a:bodyPr wrap="square">
            <a:spAutoFit/>
          </a:bodyPr>
          <a:lstStyle/>
          <a:p>
            <a:r>
              <a:rPr lang="en-US" sz="2400" dirty="0">
                <a:solidFill>
                  <a:srgbClr val="000000"/>
                </a:solidFill>
                <a:latin typeface="Times New Roman" panose="02020603050405020304" pitchFamily="18" charset="0"/>
              </a:rPr>
              <a:t>Example of behavior of a button interaction object</a:t>
            </a:r>
            <a:endParaRPr lang="en-US" sz="2400" dirty="0"/>
          </a:p>
        </p:txBody>
      </p:sp>
      <p:sp>
        <p:nvSpPr>
          <p:cNvPr id="6" name="Rectangle 5"/>
          <p:cNvSpPr/>
          <p:nvPr/>
        </p:nvSpPr>
        <p:spPr>
          <a:xfrm>
            <a:off x="590919" y="3479465"/>
            <a:ext cx="11217904" cy="3231654"/>
          </a:xfrm>
          <a:prstGeom prst="rect">
            <a:avLst/>
          </a:prstGeom>
        </p:spPr>
        <p:txBody>
          <a:bodyPr wrap="square">
            <a:spAutoFit/>
          </a:bodyPr>
          <a:lstStyle/>
          <a:p>
            <a:r>
              <a:rPr lang="en-US" sz="2400" dirty="0">
                <a:solidFill>
                  <a:srgbClr val="000000"/>
                </a:solidFill>
                <a:latin typeface="Times New Roman" panose="02020603050405020304" pitchFamily="18" charset="0"/>
              </a:rPr>
              <a:t>we show an example of how input and output are combined for interaction with a button object. As the user moves the mouse cursor over the button, it changes to a finger to suggest that the user can push it. Pressing the mouse button down causes the button to be highlighted and might even make an audible click like the keys on some keyboards, providing immediate feedback that the button has been pushed. Releasing the mouse button </a:t>
            </a:r>
            <a:r>
              <a:rPr lang="en-US" sz="2400" dirty="0" err="1">
                <a:solidFill>
                  <a:srgbClr val="000000"/>
                </a:solidFill>
                <a:latin typeface="Times New Roman" panose="02020603050405020304" pitchFamily="18" charset="0"/>
              </a:rPr>
              <a:t>unhighlights</a:t>
            </a:r>
            <a:r>
              <a:rPr lang="en-US" sz="2400" dirty="0">
                <a:solidFill>
                  <a:srgbClr val="000000"/>
                </a:solidFill>
                <a:latin typeface="Times New Roman" panose="02020603050405020304" pitchFamily="18" charset="0"/>
              </a:rPr>
              <a:t> the button and moving the mouse off the button changes the cursor to its initial shape, indicating that the user is no longer over the active area of the button.</a:t>
            </a:r>
          </a:p>
          <a:p>
            <a:r>
              <a:rPr lang="en-US" dirty="0"/>
              <a:t/>
            </a:r>
            <a:br>
              <a:rPr lang="en-US" dirty="0"/>
            </a:br>
            <a:endParaRPr lang="en-US" dirty="0"/>
          </a:p>
        </p:txBody>
      </p:sp>
    </p:spTree>
    <p:extLst>
      <p:ext uri="{BB962C8B-B14F-4D97-AF65-F5344CB8AC3E}">
        <p14:creationId xmlns:p14="http://schemas.microsoft.com/office/powerpoint/2010/main" val="36242264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562338"/>
          </a:xfrm>
        </p:spPr>
        <p:txBody>
          <a:bodyPr>
            <a:normAutofit fontScale="90000"/>
          </a:bodyPr>
          <a:lstStyle/>
          <a:p>
            <a:r>
              <a:rPr lang="en-US" b="1" dirty="0">
                <a:latin typeface="Times New Roman" panose="02020603050405020304" pitchFamily="18" charset="0"/>
                <a:cs typeface="Times New Roman" panose="02020603050405020304" pitchFamily="18" charset="0"/>
              </a:rPr>
              <a:t>User interface management system (UIMS):</a:t>
            </a:r>
          </a:p>
        </p:txBody>
      </p:sp>
      <p:sp>
        <p:nvSpPr>
          <p:cNvPr id="3" name="Content Placeholder 2"/>
          <p:cNvSpPr>
            <a:spLocks noGrp="1"/>
          </p:cNvSpPr>
          <p:nvPr>
            <p:ph idx="1"/>
          </p:nvPr>
        </p:nvSpPr>
        <p:spPr>
          <a:xfrm>
            <a:off x="130629" y="705395"/>
            <a:ext cx="11547565" cy="5839096"/>
          </a:xfrm>
        </p:spPr>
        <p:txBody>
          <a:bodyPr>
            <a:normAutofit/>
          </a:bodyPr>
          <a:lstStyle/>
          <a:p>
            <a:pPr marL="0" indent="0" algn="just">
              <a:buNone/>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interface management systems are the final level of programming support </a:t>
            </a:r>
            <a:r>
              <a:rPr lang="en-US" dirty="0" smtClean="0">
                <a:latin typeface="Times New Roman" panose="02020603050405020304" pitchFamily="18" charset="0"/>
                <a:cs typeface="Times New Roman" panose="02020603050405020304" pitchFamily="18" charset="0"/>
              </a:rPr>
              <a:t>tools</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allows the designer and programmer to control the relationship between presentation object of a toolkit with their functional meaning in the actual </a:t>
            </a:r>
            <a:r>
              <a:rPr lang="en-US" dirty="0" smtClean="0">
                <a:latin typeface="Times New Roman" panose="02020603050405020304" pitchFamily="18" charset="0"/>
                <a:cs typeface="Times New Roman" panose="02020603050405020304" pitchFamily="18" charset="0"/>
              </a:rPr>
              <a:t>application</a:t>
            </a:r>
            <a:r>
              <a:rPr lang="en-TZ"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many good arguments to support this </a:t>
            </a:r>
            <a:r>
              <a:rPr lang="en-US" dirty="0" err="1">
                <a:latin typeface="Times New Roman" panose="02020603050405020304" pitchFamily="18" charset="0"/>
                <a:cs typeface="Times New Roman" panose="02020603050405020304" pitchFamily="18" charset="0"/>
              </a:rPr>
              <a:t>sepration</a:t>
            </a:r>
            <a:r>
              <a:rPr lang="en-US" dirty="0">
                <a:latin typeface="Times New Roman" panose="02020603050405020304" pitchFamily="18" charset="0"/>
                <a:cs typeface="Times New Roman" panose="02020603050405020304" pitchFamily="18" charset="0"/>
              </a:rPr>
              <a:t> of concerns:</a:t>
            </a:r>
          </a:p>
          <a:p>
            <a:pPr marL="0" indent="0" algn="just">
              <a:buNone/>
            </a:pPr>
            <a:r>
              <a:rPr lang="en-US" dirty="0">
                <a:latin typeface="Times New Roman" panose="02020603050405020304" pitchFamily="18" charset="0"/>
                <a:cs typeface="Times New Roman" panose="02020603050405020304" pitchFamily="18" charset="0"/>
              </a:rPr>
              <a:t>1. Portability : To allow the same application to be used on </a:t>
            </a:r>
            <a:r>
              <a:rPr lang="en-US" dirty="0" smtClean="0">
                <a:latin typeface="Times New Roman" panose="02020603050405020304" pitchFamily="18" charset="0"/>
                <a:cs typeface="Times New Roman" panose="02020603050405020304" pitchFamily="18" charset="0"/>
              </a:rPr>
              <a:t>different</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systems </a:t>
            </a:r>
            <a:r>
              <a:rPr lang="en-US" dirty="0">
                <a:latin typeface="Times New Roman" panose="02020603050405020304" pitchFamily="18" charset="0"/>
                <a:cs typeface="Times New Roman" panose="02020603050405020304" pitchFamily="18" charset="0"/>
              </a:rPr>
              <a:t>is best to consider.</a:t>
            </a:r>
          </a:p>
          <a:p>
            <a:pPr marL="0" indent="0" algn="just">
              <a:buNone/>
            </a:pPr>
            <a:r>
              <a:rPr lang="en-US" dirty="0">
                <a:latin typeface="Times New Roman" panose="02020603050405020304" pitchFamily="18" charset="0"/>
                <a:cs typeface="Times New Roman" panose="02020603050405020304" pitchFamily="18" charset="0"/>
              </a:rPr>
              <a:t>2. Reusability: component can be reused in order to cut </a:t>
            </a:r>
            <a:r>
              <a:rPr lang="en-US" dirty="0" smtClean="0">
                <a:latin typeface="Times New Roman" panose="02020603050405020304" pitchFamily="18" charset="0"/>
                <a:cs typeface="Times New Roman" panose="02020603050405020304" pitchFamily="18" charset="0"/>
              </a:rPr>
              <a:t>development</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a:t>
            </a:r>
          </a:p>
          <a:p>
            <a:pPr marL="0" indent="0" algn="just">
              <a:buNone/>
            </a:pPr>
            <a:r>
              <a:rPr lang="en-US" dirty="0">
                <a:latin typeface="Times New Roman" panose="02020603050405020304" pitchFamily="18" charset="0"/>
                <a:cs typeface="Times New Roman" panose="02020603050405020304" pitchFamily="18" charset="0"/>
              </a:rPr>
              <a:t>3. Customization: The user interface can be customized by both </a:t>
            </a:r>
            <a:r>
              <a:rPr lang="en-US" dirty="0" smtClean="0">
                <a:latin typeface="Times New Roman" panose="02020603050405020304" pitchFamily="18" charset="0"/>
                <a:cs typeface="Times New Roman" panose="02020603050405020304" pitchFamily="18" charset="0"/>
              </a:rPr>
              <a:t>the</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designer </a:t>
            </a:r>
            <a:r>
              <a:rPr lang="en-US" dirty="0">
                <a:latin typeface="Times New Roman" panose="02020603050405020304" pitchFamily="18" charset="0"/>
                <a:cs typeface="Times New Roman" panose="02020603050405020304" pitchFamily="18" charset="0"/>
              </a:rPr>
              <a:t>and the user to increase its effectiveness without having </a:t>
            </a:r>
            <a:r>
              <a:rPr lang="en-US" dirty="0" smtClean="0">
                <a:latin typeface="Times New Roman" panose="02020603050405020304" pitchFamily="18" charset="0"/>
                <a:cs typeface="Times New Roman" panose="02020603050405020304" pitchFamily="18" charset="0"/>
              </a:rPr>
              <a:t>to</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alter </a:t>
            </a:r>
            <a:r>
              <a:rPr lang="en-US" dirty="0">
                <a:latin typeface="Times New Roman" panose="02020603050405020304" pitchFamily="18" charset="0"/>
                <a:cs typeface="Times New Roman" panose="02020603050405020304" pitchFamily="18" charset="0"/>
              </a:rPr>
              <a:t>application.</a:t>
            </a:r>
          </a:p>
        </p:txBody>
      </p:sp>
    </p:spTree>
    <p:extLst>
      <p:ext uri="{BB962C8B-B14F-4D97-AF65-F5344CB8AC3E}">
        <p14:creationId xmlns:p14="http://schemas.microsoft.com/office/powerpoint/2010/main" val="3809862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4482" y="1724297"/>
            <a:ext cx="8372752" cy="3090613"/>
          </a:xfrm>
        </p:spPr>
      </p:pic>
      <p:sp>
        <p:nvSpPr>
          <p:cNvPr id="5" name="Rectangle 4"/>
          <p:cNvSpPr/>
          <p:nvPr/>
        </p:nvSpPr>
        <p:spPr>
          <a:xfrm>
            <a:off x="1010195" y="754521"/>
            <a:ext cx="9466216" cy="969776"/>
          </a:xfrm>
          <a:prstGeom prst="rect">
            <a:avLst/>
          </a:prstGeom>
        </p:spPr>
        <p:txBody>
          <a:bodyPr wrap="square">
            <a:spAutoFit/>
          </a:bodyPr>
          <a:lstStyle/>
          <a:p>
            <a:r>
              <a:rPr lang="en-TZ" sz="2800" b="1" dirty="0" smtClean="0">
                <a:solidFill>
                  <a:srgbClr val="001D35"/>
                </a:solidFill>
                <a:latin typeface="Times New Roman" panose="02020603050405020304" pitchFamily="18" charset="0"/>
                <a:cs typeface="Times New Roman" panose="02020603050405020304" pitchFamily="18" charset="0"/>
              </a:rPr>
              <a:t>C</a:t>
            </a:r>
            <a:r>
              <a:rPr lang="en-US" sz="2800" b="1" dirty="0" err="1" smtClean="0">
                <a:solidFill>
                  <a:srgbClr val="001D35"/>
                </a:solidFill>
                <a:latin typeface="Times New Roman" panose="02020603050405020304" pitchFamily="18" charset="0"/>
                <a:cs typeface="Times New Roman" panose="02020603050405020304" pitchFamily="18" charset="0"/>
              </a:rPr>
              <a:t>onceptual</a:t>
            </a:r>
            <a:r>
              <a:rPr lang="en-US" sz="2800" b="1" dirty="0" smtClean="0">
                <a:solidFill>
                  <a:srgbClr val="001D35"/>
                </a:solidFill>
                <a:latin typeface="Times New Roman" panose="02020603050405020304" pitchFamily="18" charset="0"/>
                <a:cs typeface="Times New Roman" panose="02020603050405020304" pitchFamily="18" charset="0"/>
              </a:rPr>
              <a:t> </a:t>
            </a:r>
            <a:r>
              <a:rPr lang="en-US" sz="2800" b="1" dirty="0">
                <a:solidFill>
                  <a:srgbClr val="001D35"/>
                </a:solidFill>
                <a:latin typeface="Times New Roman" panose="02020603050405020304" pitchFamily="18" charset="0"/>
                <a:cs typeface="Times New Roman" panose="02020603050405020304" pitchFamily="18" charset="0"/>
              </a:rPr>
              <a:t>architecture of a User Interface Management System (</a:t>
            </a:r>
            <a:r>
              <a:rPr lang="en-US" sz="2800" b="1" dirty="0" smtClean="0">
                <a:solidFill>
                  <a:srgbClr val="001D35"/>
                </a:solidFill>
                <a:latin typeface="Times New Roman" panose="02020603050405020304" pitchFamily="18" charset="0"/>
                <a:cs typeface="Times New Roman" panose="02020603050405020304" pitchFamily="18" charset="0"/>
              </a:rPr>
              <a:t>UIMS</a:t>
            </a:r>
            <a:r>
              <a:rPr lang="en-TZ" sz="2800" b="1" dirty="0" smtClean="0">
                <a:solidFill>
                  <a:srgbClr val="001D35"/>
                </a:solidFill>
                <a:latin typeface="Times New Roman" panose="02020603050405020304" pitchFamily="18" charset="0"/>
                <a:cs typeface="Times New Roman" panose="02020603050405020304" pitchFamily="18" charset="0"/>
              </a:rPr>
              <a:t>)</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2695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 y="169817"/>
            <a:ext cx="11913326" cy="6492240"/>
          </a:xfrm>
        </p:spPr>
        <p:txBody>
          <a:bodyPr>
            <a:normAutofit fontScale="85000" lnSpcReduction="10000"/>
          </a:bodyPr>
          <a:lstStyle/>
          <a:p>
            <a:pPr marL="0" indent="0">
              <a:buNone/>
            </a:pPr>
            <a:r>
              <a:rPr lang="en-US" b="1" dirty="0" smtClean="0">
                <a:latin typeface="Times New Roman" panose="02020603050405020304" pitchFamily="18" charset="0"/>
                <a:cs typeface="Times New Roman" panose="02020603050405020304" pitchFamily="18" charset="0"/>
              </a:rPr>
              <a:t>Logical </a:t>
            </a:r>
            <a:r>
              <a:rPr lang="en-US" b="1" dirty="0">
                <a:latin typeface="Times New Roman" panose="02020603050405020304" pitchFamily="18" charset="0"/>
                <a:cs typeface="Times New Roman" panose="02020603050405020304" pitchFamily="18" charset="0"/>
              </a:rPr>
              <a:t>Components of UIMS:</a:t>
            </a:r>
          </a:p>
          <a:p>
            <a:r>
              <a:rPr lang="en-US" b="1" dirty="0">
                <a:latin typeface="Times New Roman" panose="02020603050405020304" pitchFamily="18" charset="0"/>
                <a:cs typeface="Times New Roman" panose="02020603050405020304" pitchFamily="18" charset="0"/>
              </a:rPr>
              <a:t>Presentation Component</a:t>
            </a: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Manages how information is displayed to the user.</a:t>
            </a:r>
          </a:p>
          <a:p>
            <a:pPr lvl="1"/>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Responsible for the </a:t>
            </a:r>
            <a:r>
              <a:rPr lang="en-US" b="1" dirty="0">
                <a:latin typeface="Times New Roman" panose="02020603050405020304" pitchFamily="18" charset="0"/>
                <a:cs typeface="Times New Roman" panose="02020603050405020304" pitchFamily="18" charset="0"/>
              </a:rPr>
              <a:t>visual appearance</a:t>
            </a:r>
            <a:r>
              <a:rPr lang="en-US" dirty="0">
                <a:latin typeface="Times New Roman" panose="02020603050405020304" pitchFamily="18" charset="0"/>
                <a:cs typeface="Times New Roman" panose="02020603050405020304" pitchFamily="18" charset="0"/>
              </a:rPr>
              <a:t> of the interface, including windows, buttons, menus, and layout.</a:t>
            </a:r>
          </a:p>
          <a:p>
            <a:pPr lvl="1"/>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Drawing text on screen, showing a dialog box.</a:t>
            </a:r>
          </a:p>
          <a:p>
            <a:r>
              <a:rPr lang="en-US" b="1" dirty="0">
                <a:latin typeface="Times New Roman" panose="02020603050405020304" pitchFamily="18" charset="0"/>
                <a:cs typeface="Times New Roman" panose="02020603050405020304" pitchFamily="18" charset="0"/>
              </a:rPr>
              <a:t>Dialog Control Component</a:t>
            </a: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Controls the </a:t>
            </a:r>
            <a:r>
              <a:rPr lang="en-US" b="1" dirty="0">
                <a:latin typeface="Times New Roman" panose="02020603050405020304" pitchFamily="18" charset="0"/>
                <a:cs typeface="Times New Roman" panose="02020603050405020304" pitchFamily="18" charset="0"/>
              </a:rPr>
              <a:t>sequence and logic</a:t>
            </a:r>
            <a:r>
              <a:rPr lang="en-US" dirty="0">
                <a:latin typeface="Times New Roman" panose="02020603050405020304" pitchFamily="18" charset="0"/>
                <a:cs typeface="Times New Roman" panose="02020603050405020304" pitchFamily="18" charset="0"/>
              </a:rPr>
              <a:t> of interaction between the user and the system.</a:t>
            </a:r>
          </a:p>
          <a:p>
            <a:pPr lvl="1"/>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Manages how the system responds to user inputs, and how different UI elements interact.</a:t>
            </a:r>
          </a:p>
          <a:p>
            <a:pPr lvl="1"/>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a user clicks "Submit", the dialog control determines what happens next (e.g., check if form is filled correctly).</a:t>
            </a:r>
          </a:p>
          <a:p>
            <a:r>
              <a:rPr lang="en-US" b="1" dirty="0">
                <a:latin typeface="Times New Roman" panose="02020603050405020304" pitchFamily="18" charset="0"/>
                <a:cs typeface="Times New Roman" panose="02020603050405020304" pitchFamily="18" charset="0"/>
              </a:rPr>
              <a:t>User Interaction Component (</a:t>
            </a:r>
            <a:r>
              <a:rPr lang="en-US" b="1" dirty="0" err="1">
                <a:latin typeface="Times New Roman" panose="02020603050405020304" pitchFamily="18" charset="0"/>
                <a:cs typeface="Times New Roman" panose="02020603050405020304" pitchFamily="18" charset="0"/>
              </a:rPr>
              <a:t>Input/Output</a:t>
            </a:r>
            <a:r>
              <a:rPr lang="en-US" b="1" dirty="0">
                <a:latin typeface="Times New Roman" panose="02020603050405020304" pitchFamily="18" charset="0"/>
                <a:cs typeface="Times New Roman" panose="02020603050405020304" pitchFamily="18" charset="0"/>
              </a:rPr>
              <a:t> Handling)</a:t>
            </a: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Handles </a:t>
            </a:r>
            <a:r>
              <a:rPr lang="en-US" b="1" dirty="0">
                <a:latin typeface="Times New Roman" panose="02020603050405020304" pitchFamily="18" charset="0"/>
                <a:cs typeface="Times New Roman" panose="02020603050405020304" pitchFamily="18" charset="0"/>
              </a:rPr>
              <a:t>user inputs</a:t>
            </a:r>
            <a:r>
              <a:rPr lang="en-US" dirty="0">
                <a:latin typeface="Times New Roman" panose="02020603050405020304" pitchFamily="18" charset="0"/>
                <a:cs typeface="Times New Roman" panose="02020603050405020304" pitchFamily="18" charset="0"/>
              </a:rPr>
              <a:t> (like mouse, keyboard, touch) and </a:t>
            </a:r>
            <a:r>
              <a:rPr lang="en-US" b="1" dirty="0">
                <a:latin typeface="Times New Roman" panose="02020603050405020304" pitchFamily="18" charset="0"/>
                <a:cs typeface="Times New Roman" panose="02020603050405020304" pitchFamily="18" charset="0"/>
              </a:rPr>
              <a:t>outputs</a:t>
            </a:r>
            <a:r>
              <a:rPr lang="en-US" dirty="0">
                <a:latin typeface="Times New Roman" panose="02020603050405020304" pitchFamily="18" charset="0"/>
                <a:cs typeface="Times New Roman" panose="02020603050405020304" pitchFamily="18" charset="0"/>
              </a:rPr>
              <a:t> (displaying messages).</a:t>
            </a:r>
          </a:p>
          <a:p>
            <a:pPr lvl="1"/>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Detects and processes user actions and sends them to the dialog controller.</a:t>
            </a:r>
          </a:p>
          <a:p>
            <a:pPr lvl="1"/>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Detecting a button click or mouse movement.</a:t>
            </a:r>
          </a:p>
          <a:p>
            <a:r>
              <a:rPr lang="en-US" b="1" dirty="0">
                <a:latin typeface="Times New Roman" panose="02020603050405020304" pitchFamily="18" charset="0"/>
                <a:cs typeface="Times New Roman" panose="02020603050405020304" pitchFamily="18" charset="0"/>
              </a:rPr>
              <a:t>Application Interface Component</a:t>
            </a: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Connects the UI with the </a:t>
            </a:r>
            <a:r>
              <a:rPr lang="en-US" b="1" dirty="0">
                <a:latin typeface="Times New Roman" panose="02020603050405020304" pitchFamily="18" charset="0"/>
                <a:cs typeface="Times New Roman" panose="02020603050405020304" pitchFamily="18" charset="0"/>
              </a:rPr>
              <a:t>application logic or back-end</a:t>
            </a:r>
            <a:r>
              <a:rPr lang="en-US" dirty="0">
                <a:latin typeface="Times New Roman" panose="02020603050405020304" pitchFamily="18" charset="0"/>
                <a:cs typeface="Times New Roman" panose="02020603050405020304" pitchFamily="18" charset="0"/>
              </a:rPr>
              <a:t>.</a:t>
            </a:r>
          </a:p>
          <a:p>
            <a:pPr lvl="1"/>
            <a:r>
              <a:rPr lang="en-US" b="1" dirty="0">
                <a:latin typeface="Times New Roman" panose="02020603050405020304" pitchFamily="18" charset="0"/>
                <a:cs typeface="Times New Roman" panose="02020603050405020304" pitchFamily="18" charset="0"/>
              </a:rPr>
              <a:t>Function:</a:t>
            </a:r>
            <a:r>
              <a:rPr lang="en-US" dirty="0">
                <a:latin typeface="Times New Roman" panose="02020603050405020304" pitchFamily="18" charset="0"/>
                <a:cs typeface="Times New Roman" panose="02020603050405020304" pitchFamily="18" charset="0"/>
              </a:rPr>
              <a:t> Translates UI events into actions that the core application understands, and returns results to the UI.</a:t>
            </a:r>
          </a:p>
          <a:p>
            <a:pPr lvl="1"/>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Sending a login request to the authentication module after the user enters credentials.</a:t>
            </a:r>
          </a:p>
          <a:p>
            <a:pPr marL="0" indent="0">
              <a:buNone/>
            </a:pPr>
            <a:endParaRPr lang="en-US" dirty="0"/>
          </a:p>
        </p:txBody>
      </p:sp>
    </p:spTree>
    <p:extLst>
      <p:ext uri="{BB962C8B-B14F-4D97-AF65-F5344CB8AC3E}">
        <p14:creationId xmlns:p14="http://schemas.microsoft.com/office/powerpoint/2010/main" val="40714080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156754"/>
            <a:ext cx="11495314" cy="6361612"/>
          </a:xfrm>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User Interface Management Systems (UIMS)</a:t>
            </a:r>
          </a:p>
          <a:p>
            <a:pPr marL="0" indent="0">
              <a:buNone/>
            </a:pPr>
            <a:r>
              <a:rPr lang="en-US" b="1" dirty="0">
                <a:latin typeface="Times New Roman" panose="02020603050405020304" pitchFamily="18" charset="0"/>
                <a:cs typeface="Times New Roman" panose="02020603050405020304" pitchFamily="18" charset="0"/>
              </a:rPr>
              <a:t>What is UIMS (User Interface Management System)?</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UIMS</a:t>
            </a:r>
            <a:r>
              <a:rPr lang="en-US" dirty="0">
                <a:latin typeface="Times New Roman" panose="02020603050405020304" pitchFamily="18" charset="0"/>
                <a:cs typeface="Times New Roman" panose="02020603050405020304" pitchFamily="18" charset="0"/>
              </a:rPr>
              <a:t> is an additional </a:t>
            </a:r>
            <a:r>
              <a:rPr lang="en-US" b="1" dirty="0">
                <a:latin typeface="Times New Roman" panose="02020603050405020304" pitchFamily="18" charset="0"/>
                <a:cs typeface="Times New Roman" panose="02020603050405020304" pitchFamily="18" charset="0"/>
              </a:rPr>
              <a:t>software layer</a:t>
            </a:r>
            <a:r>
              <a:rPr lang="en-US" dirty="0">
                <a:latin typeface="Times New Roman" panose="02020603050405020304" pitchFamily="18" charset="0"/>
                <a:cs typeface="Times New Roman" panose="02020603050405020304" pitchFamily="18" charset="0"/>
              </a:rPr>
              <a:t> that sits </a:t>
            </a:r>
            <a:r>
              <a:rPr lang="en-US" b="1" dirty="0">
                <a:latin typeface="Times New Roman" panose="02020603050405020304" pitchFamily="18" charset="0"/>
                <a:cs typeface="Times New Roman" panose="02020603050405020304" pitchFamily="18" charset="0"/>
              </a:rPr>
              <a:t>on top of a UI toolkit</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Its goal is to make it </a:t>
            </a:r>
            <a:r>
              <a:rPr lang="en-US" b="1" dirty="0">
                <a:latin typeface="Times New Roman" panose="02020603050405020304" pitchFamily="18" charset="0"/>
                <a:cs typeface="Times New Roman" panose="02020603050405020304" pitchFamily="18" charset="0"/>
              </a:rPr>
              <a:t>easier to design and manage user interfaces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It </a:t>
            </a:r>
            <a:r>
              <a:rPr lang="en-US" b="1" dirty="0">
                <a:latin typeface="Times New Roman" panose="02020603050405020304" pitchFamily="18" charset="0"/>
                <a:cs typeface="Times New Roman" panose="02020603050405020304" pitchFamily="18" charset="0"/>
              </a:rPr>
              <a:t>abstracts away</a:t>
            </a:r>
            <a:r>
              <a:rPr lang="en-US" dirty="0">
                <a:latin typeface="Times New Roman" panose="02020603050405020304" pitchFamily="18" charset="0"/>
                <a:cs typeface="Times New Roman" panose="02020603050405020304" pitchFamily="18" charset="0"/>
              </a:rPr>
              <a:t> the programming details and gives </a:t>
            </a:r>
            <a:r>
              <a:rPr lang="en-US" b="1" dirty="0">
                <a:latin typeface="Times New Roman" panose="02020603050405020304" pitchFamily="18" charset="0"/>
                <a:cs typeface="Times New Roman" panose="02020603050405020304" pitchFamily="18" charset="0"/>
              </a:rPr>
              <a:t>simpler tools</a:t>
            </a:r>
            <a:r>
              <a:rPr lang="en-US" dirty="0">
                <a:latin typeface="Times New Roman" panose="02020603050405020304" pitchFamily="18" charset="0"/>
                <a:cs typeface="Times New Roman" panose="02020603050405020304" pitchFamily="18" charset="0"/>
              </a:rPr>
              <a:t> for interaction management.</a:t>
            </a:r>
          </a:p>
          <a:p>
            <a:pPr marL="0" indent="0">
              <a:buNone/>
            </a:pPr>
            <a:r>
              <a:rPr lang="en-US" b="1" dirty="0" smtClean="0">
                <a:latin typeface="Times New Roman" panose="02020603050405020304" pitchFamily="18" charset="0"/>
                <a:cs typeface="Times New Roman" panose="02020603050405020304" pitchFamily="18" charset="0"/>
              </a:rPr>
              <a:t>Functions </a:t>
            </a:r>
            <a:r>
              <a:rPr lang="en-US" b="1" dirty="0">
                <a:latin typeface="Times New Roman" panose="02020603050405020304" pitchFamily="18" charset="0"/>
                <a:cs typeface="Times New Roman" panose="02020603050405020304" pitchFamily="18" charset="0"/>
              </a:rPr>
              <a:t>of a UIMS:</a:t>
            </a:r>
          </a:p>
          <a:p>
            <a:r>
              <a:rPr lang="en-US" dirty="0">
                <a:latin typeface="Times New Roman" panose="02020603050405020304" pitchFamily="18" charset="0"/>
                <a:cs typeface="Times New Roman" panose="02020603050405020304" pitchFamily="18" charset="0"/>
              </a:rPr>
              <a:t>Manages input and output communication</a:t>
            </a:r>
          </a:p>
          <a:p>
            <a:r>
              <a:rPr lang="en-US" dirty="0">
                <a:latin typeface="Times New Roman" panose="02020603050405020304" pitchFamily="18" charset="0"/>
                <a:cs typeface="Times New Roman" panose="02020603050405020304" pitchFamily="18" charset="0"/>
              </a:rPr>
              <a:t>Maps user actions to system responses</a:t>
            </a:r>
          </a:p>
          <a:p>
            <a:r>
              <a:rPr lang="en-US" dirty="0">
                <a:latin typeface="Times New Roman" panose="02020603050405020304" pitchFamily="18" charset="0"/>
                <a:cs typeface="Times New Roman" panose="02020603050405020304" pitchFamily="18" charset="0"/>
              </a:rPr>
              <a:t>Separates </a:t>
            </a:r>
            <a:r>
              <a:rPr lang="en-US" b="1" dirty="0">
                <a:latin typeface="Times New Roman" panose="02020603050405020304" pitchFamily="18" charset="0"/>
                <a:cs typeface="Times New Roman" panose="02020603050405020304" pitchFamily="18" charset="0"/>
              </a:rPr>
              <a:t>interaction logic</a:t>
            </a:r>
            <a:r>
              <a:rPr lang="en-US" dirty="0">
                <a:latin typeface="Times New Roman" panose="02020603050405020304" pitchFamily="18" charset="0"/>
                <a:cs typeface="Times New Roman" panose="02020603050405020304" pitchFamily="18" charset="0"/>
              </a:rPr>
              <a:t> from </a:t>
            </a:r>
            <a:r>
              <a:rPr lang="en-US" b="1" dirty="0">
                <a:latin typeface="Times New Roman" panose="02020603050405020304" pitchFamily="18" charset="0"/>
                <a:cs typeface="Times New Roman" panose="02020603050405020304" pitchFamily="18" charset="0"/>
              </a:rPr>
              <a:t>application logic</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Helps maintain consistency and structure in complex interfaces</a:t>
            </a:r>
          </a:p>
          <a:p>
            <a:pPr marL="0" indent="0" algn="just">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53827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10" y="182880"/>
            <a:ext cx="11040290" cy="5994083"/>
          </a:xfrm>
        </p:spPr>
        <p:txBody>
          <a:bodyPr/>
          <a:lstStyle/>
          <a:p>
            <a:pPr marL="0" indent="0">
              <a:buNone/>
            </a:pPr>
            <a:r>
              <a:rPr lang="en-US" b="1" dirty="0">
                <a:latin typeface="Times New Roman" panose="02020603050405020304" pitchFamily="18" charset="0"/>
                <a:cs typeface="Times New Roman" panose="02020603050405020304" pitchFamily="18" charset="0"/>
              </a:rPr>
              <a:t>UI Development System (UIDS)</a:t>
            </a:r>
            <a:endParaRPr lang="en-TZ"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UI Development System (UIDS)</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software framework</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toolkit</a:t>
            </a:r>
            <a:r>
              <a:rPr lang="en-US" dirty="0">
                <a:latin typeface="Times New Roman" panose="02020603050405020304" pitchFamily="18" charset="0"/>
                <a:cs typeface="Times New Roman" panose="02020603050405020304" pitchFamily="18" charset="0"/>
              </a:rPr>
              <a:t> that helps developers and designers create </a:t>
            </a:r>
            <a:r>
              <a:rPr lang="en-US" b="1" dirty="0">
                <a:latin typeface="Times New Roman" panose="02020603050405020304" pitchFamily="18" charset="0"/>
                <a:cs typeface="Times New Roman" panose="02020603050405020304" pitchFamily="18" charset="0"/>
              </a:rPr>
              <a:t>user interfaces (UIs)</a:t>
            </a:r>
            <a:r>
              <a:rPr lang="en-US" dirty="0">
                <a:latin typeface="Times New Roman" panose="02020603050405020304" pitchFamily="18" charset="0"/>
                <a:cs typeface="Times New Roman" panose="02020603050405020304" pitchFamily="18" charset="0"/>
              </a:rPr>
              <a:t> more easily—often without needing to write a lot of code. The purpose of a UIDS is to </a:t>
            </a:r>
            <a:r>
              <a:rPr lang="en-US" b="1" dirty="0">
                <a:latin typeface="Times New Roman" panose="02020603050405020304" pitchFamily="18" charset="0"/>
                <a:cs typeface="Times New Roman" panose="02020603050405020304" pitchFamily="18" charset="0"/>
              </a:rPr>
              <a:t>simplify the design and development process</a:t>
            </a:r>
            <a:r>
              <a:rPr lang="en-US" dirty="0">
                <a:latin typeface="Times New Roman" panose="02020603050405020304" pitchFamily="18" charset="0"/>
                <a:cs typeface="Times New Roman" panose="02020603050405020304" pitchFamily="18" charset="0"/>
              </a:rPr>
              <a:t> by offering </a:t>
            </a:r>
            <a:r>
              <a:rPr lang="en-US" b="1" dirty="0">
                <a:latin typeface="Times New Roman" panose="02020603050405020304" pitchFamily="18" charset="0"/>
                <a:cs typeface="Times New Roman" panose="02020603050405020304" pitchFamily="18" charset="0"/>
              </a:rPr>
              <a:t>pre-built tools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visual editors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interactive components</a:t>
            </a:r>
            <a:r>
              <a:rPr lang="en-US" dirty="0">
                <a:latin typeface="Times New Roman" panose="02020603050405020304" pitchFamily="18" charset="0"/>
                <a:cs typeface="Times New Roman" panose="02020603050405020304" pitchFamily="18" charset="0"/>
              </a:rPr>
              <a:t> that can be used to build an interface quickly.</a:t>
            </a:r>
          </a:p>
          <a:p>
            <a:pPr algn="just"/>
            <a:r>
              <a:rPr lang="en-US" dirty="0">
                <a:latin typeface="Times New Roman" panose="02020603050405020304" pitchFamily="18" charset="0"/>
                <a:cs typeface="Times New Roman" panose="02020603050405020304" pitchFamily="18" charset="0"/>
              </a:rPr>
              <a:t>In traditional development, programmers often use </a:t>
            </a:r>
            <a:r>
              <a:rPr lang="en-US" b="1" dirty="0">
                <a:latin typeface="Times New Roman" panose="02020603050405020304" pitchFamily="18" charset="0"/>
                <a:cs typeface="Times New Roman" panose="02020603050405020304" pitchFamily="18" charset="0"/>
              </a:rPr>
              <a:t>low-level toolkits</a:t>
            </a:r>
            <a:r>
              <a:rPr lang="en-US" dirty="0">
                <a:latin typeface="Times New Roman" panose="02020603050405020304" pitchFamily="18" charset="0"/>
                <a:cs typeface="Times New Roman" panose="02020603050405020304" pitchFamily="18" charset="0"/>
              </a:rPr>
              <a:t> (like Java Swing,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or Windows API) that require writing detailed code to create even basic interface elements like buttons or text boxes. This can be time-consuming and challenging, especially for people who are not experienced in coding.</a:t>
            </a:r>
          </a:p>
          <a:p>
            <a:pPr marL="0" indent="0">
              <a:buNone/>
            </a:pPr>
            <a:endParaRPr lang="en-US" dirty="0"/>
          </a:p>
        </p:txBody>
      </p:sp>
    </p:spTree>
    <p:extLst>
      <p:ext uri="{BB962C8B-B14F-4D97-AF65-F5344CB8AC3E}">
        <p14:creationId xmlns:p14="http://schemas.microsoft.com/office/powerpoint/2010/main" val="35883239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653143"/>
            <a:ext cx="10974977" cy="5523820"/>
          </a:xfrm>
        </p:spPr>
        <p:txBody>
          <a:bodyPr/>
          <a:lstStyle/>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UIDS changes this</a:t>
            </a:r>
            <a:r>
              <a:rPr lang="en-US" dirty="0">
                <a:latin typeface="Times New Roman" panose="02020603050405020304" pitchFamily="18" charset="0"/>
                <a:cs typeface="Times New Roman" panose="02020603050405020304" pitchFamily="18" charset="0"/>
              </a:rPr>
              <a:t> by offering a more user-friendly way to build interfaces. Instead of coding every UI element, a designer or developer can use a </a:t>
            </a:r>
            <a:r>
              <a:rPr lang="en-US" b="1" dirty="0">
                <a:latin typeface="Times New Roman" panose="02020603050405020304" pitchFamily="18" charset="0"/>
                <a:cs typeface="Times New Roman" panose="02020603050405020304" pitchFamily="18" charset="0"/>
              </a:rPr>
              <a:t>graphical editor</a:t>
            </a:r>
            <a:r>
              <a:rPr lang="en-US" dirty="0">
                <a:latin typeface="Times New Roman" panose="02020603050405020304" pitchFamily="18" charset="0"/>
                <a:cs typeface="Times New Roman" panose="02020603050405020304" pitchFamily="18" charset="0"/>
              </a:rPr>
              <a:t> to:</a:t>
            </a:r>
          </a:p>
          <a:p>
            <a:pPr algn="just"/>
            <a:r>
              <a:rPr lang="en-US" dirty="0">
                <a:latin typeface="Times New Roman" panose="02020603050405020304" pitchFamily="18" charset="0"/>
                <a:cs typeface="Times New Roman" panose="02020603050405020304" pitchFamily="18" charset="0"/>
              </a:rPr>
              <a:t>Drag and drop components (like buttons, sliders, menus, etc.)</a:t>
            </a:r>
          </a:p>
          <a:p>
            <a:pPr algn="just"/>
            <a:r>
              <a:rPr lang="en-US" dirty="0">
                <a:latin typeface="Times New Roman" panose="02020603050405020304" pitchFamily="18" charset="0"/>
                <a:cs typeface="Times New Roman" panose="02020603050405020304" pitchFamily="18" charset="0"/>
              </a:rPr>
              <a:t>Adjust properties (such as size, color, position) using settings panels</a:t>
            </a:r>
          </a:p>
          <a:p>
            <a:pPr algn="just"/>
            <a:r>
              <a:rPr lang="en-US" dirty="0">
                <a:latin typeface="Times New Roman" panose="02020603050405020304" pitchFamily="18" charset="0"/>
                <a:cs typeface="Times New Roman" panose="02020603050405020304" pitchFamily="18" charset="0"/>
              </a:rPr>
              <a:t>Link actions (such as "when this button is clicked") to responses using visual workflows or simple scripts</a:t>
            </a:r>
          </a:p>
          <a:p>
            <a:pPr algn="just"/>
            <a:r>
              <a:rPr lang="en-US" dirty="0">
                <a:latin typeface="Times New Roman" panose="02020603050405020304" pitchFamily="18" charset="0"/>
                <a:cs typeface="Times New Roman" panose="02020603050405020304" pitchFamily="18" charset="0"/>
              </a:rPr>
              <a:t>Because of this visual and simplified approach, UIDS tools are very helpful in situations where </a:t>
            </a:r>
            <a:r>
              <a:rPr lang="en-US" b="1" dirty="0">
                <a:latin typeface="Times New Roman" panose="02020603050405020304" pitchFamily="18" charset="0"/>
                <a:cs typeface="Times New Roman" panose="02020603050405020304" pitchFamily="18" charset="0"/>
              </a:rPr>
              <a:t>speed and usability are important</a:t>
            </a:r>
            <a:r>
              <a:rPr lang="en-US" dirty="0">
                <a:latin typeface="Times New Roman" panose="02020603050405020304" pitchFamily="18" charset="0"/>
                <a:cs typeface="Times New Roman" panose="02020603050405020304" pitchFamily="18" charset="0"/>
              </a:rPr>
              <a:t>, and where </a:t>
            </a:r>
            <a:r>
              <a:rPr lang="en-US" b="1" dirty="0">
                <a:latin typeface="Times New Roman" panose="02020603050405020304" pitchFamily="18" charset="0"/>
                <a:cs typeface="Times New Roman" panose="02020603050405020304" pitchFamily="18" charset="0"/>
              </a:rPr>
              <a:t>non-programmers</a:t>
            </a:r>
            <a:r>
              <a:rPr lang="en-US" dirty="0">
                <a:latin typeface="Times New Roman" panose="02020603050405020304" pitchFamily="18" charset="0"/>
                <a:cs typeface="Times New Roman" panose="02020603050405020304" pitchFamily="18" charset="0"/>
              </a:rPr>
              <a:t> (like designers or business analysts) are involved in UI creation.</a:t>
            </a:r>
          </a:p>
          <a:p>
            <a:pPr marL="0" indent="0">
              <a:buNone/>
            </a:pPr>
            <a:endParaRPr lang="en-US" dirty="0"/>
          </a:p>
        </p:txBody>
      </p:sp>
    </p:spTree>
    <p:extLst>
      <p:ext uri="{BB962C8B-B14F-4D97-AF65-F5344CB8AC3E}">
        <p14:creationId xmlns:p14="http://schemas.microsoft.com/office/powerpoint/2010/main" val="1102085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248194"/>
            <a:ext cx="11390811" cy="6466115"/>
          </a:xfrm>
        </p:spPr>
        <p:txBody>
          <a:bodyPr>
            <a:normAutofit fontScale="85000" lnSpcReduction="20000"/>
          </a:bodyPr>
          <a:lstStyle/>
          <a:p>
            <a:pPr marL="0" indent="0">
              <a:buNone/>
            </a:pPr>
            <a:r>
              <a:rPr lang="en-US" b="1" dirty="0">
                <a:latin typeface="Times New Roman" panose="02020603050405020304" pitchFamily="18" charset="0"/>
                <a:cs typeface="Times New Roman" panose="02020603050405020304" pitchFamily="18" charset="0"/>
              </a:rPr>
              <a:t>Examples of UIDS tools:</a:t>
            </a:r>
          </a:p>
          <a:p>
            <a:r>
              <a:rPr lang="en-US" b="1" dirty="0">
                <a:latin typeface="Times New Roman" panose="02020603050405020304" pitchFamily="18" charset="0"/>
                <a:cs typeface="Times New Roman" panose="02020603050405020304" pitchFamily="18" charset="0"/>
              </a:rPr>
              <a:t>MIT App Inventor</a:t>
            </a:r>
            <a:r>
              <a:rPr lang="en-US" dirty="0">
                <a:latin typeface="Times New Roman" panose="02020603050405020304" pitchFamily="18" charset="0"/>
                <a:cs typeface="Times New Roman" panose="02020603050405020304" pitchFamily="18" charset="0"/>
              </a:rPr>
              <a:t> – used to build Android apps by dragging and dropping blocks.</a:t>
            </a:r>
          </a:p>
          <a:p>
            <a:r>
              <a:rPr lang="en-US" b="1" dirty="0">
                <a:latin typeface="Times New Roman" panose="02020603050405020304" pitchFamily="18" charset="0"/>
                <a:cs typeface="Times New Roman" panose="02020603050405020304" pitchFamily="18" charset="0"/>
              </a:rPr>
              <a:t>Microsoft </a:t>
            </a:r>
            <a:r>
              <a:rPr lang="en-US" b="1" dirty="0" err="1">
                <a:latin typeface="Times New Roman" panose="02020603050405020304" pitchFamily="18" charset="0"/>
                <a:cs typeface="Times New Roman" panose="02020603050405020304" pitchFamily="18" charset="0"/>
              </a:rPr>
              <a:t>PowerApps</a:t>
            </a:r>
            <a:r>
              <a:rPr lang="en-US" dirty="0">
                <a:latin typeface="Times New Roman" panose="02020603050405020304" pitchFamily="18" charset="0"/>
                <a:cs typeface="Times New Roman" panose="02020603050405020304" pitchFamily="18" charset="0"/>
              </a:rPr>
              <a:t> – used to create business apps without heavy programming.</a:t>
            </a:r>
          </a:p>
          <a:p>
            <a:r>
              <a:rPr lang="en-US" b="1" dirty="0">
                <a:latin typeface="Times New Roman" panose="02020603050405020304" pitchFamily="18" charset="0"/>
                <a:cs typeface="Times New Roman" panose="02020603050405020304" pitchFamily="18" charset="0"/>
              </a:rPr>
              <a:t>Delphi RAD Studio</a:t>
            </a:r>
            <a:r>
              <a:rPr lang="en-US" dirty="0">
                <a:latin typeface="Times New Roman" panose="02020603050405020304" pitchFamily="18" charset="0"/>
                <a:cs typeface="Times New Roman" panose="02020603050405020304" pitchFamily="18" charset="0"/>
              </a:rPr>
              <a:t> – an older but powerful rapid UI development tool.</a:t>
            </a:r>
          </a:p>
          <a:p>
            <a:pPr marL="0" indent="0">
              <a:buNone/>
            </a:pPr>
            <a:r>
              <a:rPr lang="en-US" b="1" dirty="0" smtClean="0">
                <a:latin typeface="Times New Roman" panose="02020603050405020304" pitchFamily="18" charset="0"/>
                <a:cs typeface="Times New Roman" panose="02020603050405020304" pitchFamily="18" charset="0"/>
              </a:rPr>
              <a:t>Key </a:t>
            </a:r>
            <a:r>
              <a:rPr lang="en-US" b="1" dirty="0">
                <a:latin typeface="Times New Roman" panose="02020603050405020304" pitchFamily="18" charset="0"/>
                <a:cs typeface="Times New Roman" panose="02020603050405020304" pitchFamily="18" charset="0"/>
              </a:rPr>
              <a:t>Features of a UIDS:</a:t>
            </a:r>
          </a:p>
          <a:p>
            <a:r>
              <a:rPr lang="en-US" b="1" dirty="0">
                <a:latin typeface="Times New Roman" panose="02020603050405020304" pitchFamily="18" charset="0"/>
                <a:cs typeface="Times New Roman" panose="02020603050405020304" pitchFamily="18" charset="0"/>
              </a:rPr>
              <a:t>Component libraries</a:t>
            </a:r>
            <a:r>
              <a:rPr lang="en-US" dirty="0">
                <a:latin typeface="Times New Roman" panose="02020603050405020304" pitchFamily="18" charset="0"/>
                <a:cs typeface="Times New Roman" panose="02020603050405020304" pitchFamily="18" charset="0"/>
              </a:rPr>
              <a:t>: Pre-designed UI elements ready to use.</a:t>
            </a:r>
          </a:p>
          <a:p>
            <a:r>
              <a:rPr lang="en-US" b="1" dirty="0">
                <a:latin typeface="Times New Roman" panose="02020603050405020304" pitchFamily="18" charset="0"/>
                <a:cs typeface="Times New Roman" panose="02020603050405020304" pitchFamily="18" charset="0"/>
              </a:rPr>
              <a:t>Visual layout editors</a:t>
            </a:r>
            <a:r>
              <a:rPr lang="en-US" dirty="0">
                <a:latin typeface="Times New Roman" panose="02020603050405020304" pitchFamily="18" charset="0"/>
                <a:cs typeface="Times New Roman" panose="02020603050405020304" pitchFamily="18" charset="0"/>
              </a:rPr>
              <a:t>: Arrange elements using a GUI, not code.</a:t>
            </a:r>
          </a:p>
          <a:p>
            <a:r>
              <a:rPr lang="en-US" b="1" dirty="0">
                <a:latin typeface="Times New Roman" panose="02020603050405020304" pitchFamily="18" charset="0"/>
                <a:cs typeface="Times New Roman" panose="02020603050405020304" pitchFamily="18" charset="0"/>
              </a:rPr>
              <a:t>Property and event editors</a:t>
            </a:r>
            <a:r>
              <a:rPr lang="en-US" dirty="0">
                <a:latin typeface="Times New Roman" panose="02020603050405020304" pitchFamily="18" charset="0"/>
                <a:cs typeface="Times New Roman" panose="02020603050405020304" pitchFamily="18" charset="0"/>
              </a:rPr>
              <a:t>: Set behavior and appearance through menus or panels.</a:t>
            </a:r>
          </a:p>
          <a:p>
            <a:r>
              <a:rPr lang="en-US" b="1" dirty="0">
                <a:latin typeface="Times New Roman" panose="02020603050405020304" pitchFamily="18" charset="0"/>
                <a:cs typeface="Times New Roman" panose="02020603050405020304" pitchFamily="18" charset="0"/>
              </a:rPr>
              <a:t>Preview and testing tools</a:t>
            </a:r>
            <a:r>
              <a:rPr lang="en-US" dirty="0">
                <a:latin typeface="Times New Roman" panose="02020603050405020304" pitchFamily="18" charset="0"/>
                <a:cs typeface="Times New Roman" panose="02020603050405020304" pitchFamily="18" charset="0"/>
              </a:rPr>
              <a:t>: See how the interface looks and works instantly.</a:t>
            </a:r>
          </a:p>
          <a:p>
            <a:pPr marL="0" indent="0">
              <a:buNone/>
            </a:pPr>
            <a:r>
              <a:rPr lang="en-US" b="1" dirty="0" smtClean="0">
                <a:latin typeface="Times New Roman" panose="02020603050405020304" pitchFamily="18" charset="0"/>
                <a:cs typeface="Times New Roman" panose="02020603050405020304" pitchFamily="18" charset="0"/>
              </a:rPr>
              <a:t>Why </a:t>
            </a:r>
            <a:r>
              <a:rPr lang="en-US" b="1" dirty="0">
                <a:latin typeface="Times New Roman" panose="02020603050405020304" pitchFamily="18" charset="0"/>
                <a:cs typeface="Times New Roman" panose="02020603050405020304" pitchFamily="18" charset="0"/>
              </a:rPr>
              <a:t>UIDS is Useful:</a:t>
            </a:r>
          </a:p>
          <a:p>
            <a:r>
              <a:rPr lang="en-US" dirty="0">
                <a:latin typeface="Times New Roman" panose="02020603050405020304" pitchFamily="18" charset="0"/>
                <a:cs typeface="Times New Roman" panose="02020603050405020304" pitchFamily="18" charset="0"/>
              </a:rPr>
              <a:t>Makes UI development </a:t>
            </a:r>
            <a:r>
              <a:rPr lang="en-US" b="1" dirty="0">
                <a:latin typeface="Times New Roman" panose="02020603050405020304" pitchFamily="18" charset="0"/>
                <a:cs typeface="Times New Roman" panose="02020603050405020304" pitchFamily="18" charset="0"/>
              </a:rPr>
              <a:t>faster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less error-prone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Encourages </a:t>
            </a:r>
            <a:r>
              <a:rPr lang="en-US" b="1" dirty="0">
                <a:latin typeface="Times New Roman" panose="02020603050405020304" pitchFamily="18" charset="0"/>
                <a:cs typeface="Times New Roman" panose="02020603050405020304" pitchFamily="18" charset="0"/>
              </a:rPr>
              <a:t>collaboration</a:t>
            </a:r>
            <a:r>
              <a:rPr lang="en-US" dirty="0">
                <a:latin typeface="Times New Roman" panose="02020603050405020304" pitchFamily="18" charset="0"/>
                <a:cs typeface="Times New Roman" panose="02020603050405020304" pitchFamily="18" charset="0"/>
              </a:rPr>
              <a:t> between designers and developers</a:t>
            </a:r>
          </a:p>
          <a:p>
            <a:r>
              <a:rPr lang="en-US" dirty="0">
                <a:latin typeface="Times New Roman" panose="02020603050405020304" pitchFamily="18" charset="0"/>
                <a:cs typeface="Times New Roman" panose="02020603050405020304" pitchFamily="18" charset="0"/>
              </a:rPr>
              <a:t>Helps </a:t>
            </a:r>
            <a:r>
              <a:rPr lang="en-US" b="1" dirty="0">
                <a:latin typeface="Times New Roman" panose="02020603050405020304" pitchFamily="18" charset="0"/>
                <a:cs typeface="Times New Roman" panose="02020603050405020304" pitchFamily="18" charset="0"/>
              </a:rPr>
              <a:t>non-programmers</a:t>
            </a:r>
            <a:r>
              <a:rPr lang="en-US" dirty="0">
                <a:latin typeface="Times New Roman" panose="02020603050405020304" pitchFamily="18" charset="0"/>
                <a:cs typeface="Times New Roman" panose="02020603050405020304" pitchFamily="18" charset="0"/>
              </a:rPr>
              <a:t> contribute directly to UI design</a:t>
            </a:r>
          </a:p>
          <a:p>
            <a:r>
              <a:rPr lang="en-US" dirty="0">
                <a:latin typeface="Times New Roman" panose="02020603050405020304" pitchFamily="18" charset="0"/>
                <a:cs typeface="Times New Roman" panose="02020603050405020304" pitchFamily="18" charset="0"/>
              </a:rPr>
              <a:t>Promotes </a:t>
            </a:r>
            <a:r>
              <a:rPr lang="en-US" b="1" dirty="0">
                <a:latin typeface="Times New Roman" panose="02020603050405020304" pitchFamily="18" charset="0"/>
                <a:cs typeface="Times New Roman" panose="02020603050405020304" pitchFamily="18" charset="0"/>
              </a:rPr>
              <a:t>consistency</a:t>
            </a:r>
            <a:r>
              <a:rPr lang="en-US" dirty="0">
                <a:latin typeface="Times New Roman" panose="02020603050405020304" pitchFamily="18" charset="0"/>
                <a:cs typeface="Times New Roman" panose="02020603050405020304" pitchFamily="18" charset="0"/>
              </a:rPr>
              <a:t> by reusing components and templates</a:t>
            </a:r>
          </a:p>
          <a:p>
            <a:r>
              <a:rPr lang="en-US" dirty="0">
                <a:latin typeface="Times New Roman" panose="02020603050405020304" pitchFamily="18" charset="0"/>
                <a:cs typeface="Times New Roman" panose="02020603050405020304" pitchFamily="18" charset="0"/>
              </a:rPr>
              <a:t>In short, a UI Development System (UIDS) makes the process of creating user interfaces </a:t>
            </a:r>
            <a:r>
              <a:rPr lang="en-US" b="1" dirty="0">
                <a:latin typeface="Times New Roman" panose="02020603050405020304" pitchFamily="18" charset="0"/>
                <a:cs typeface="Times New Roman" panose="02020603050405020304" pitchFamily="18" charset="0"/>
              </a:rPr>
              <a:t>more accessible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visual</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efficient</a:t>
            </a:r>
            <a:r>
              <a:rPr lang="en-US" dirty="0">
                <a:latin typeface="Times New Roman" panose="02020603050405020304" pitchFamily="18" charset="0"/>
                <a:cs typeface="Times New Roman" panose="02020603050405020304" pitchFamily="18" charset="0"/>
              </a:rPr>
              <a:t>—especially in environments where speed and usability matter more than full control over the underlying code.</a:t>
            </a:r>
          </a:p>
          <a:p>
            <a:pPr marL="0" indent="0">
              <a:buNone/>
            </a:pPr>
            <a:endParaRPr lang="en-US" dirty="0"/>
          </a:p>
        </p:txBody>
      </p:sp>
    </p:spTree>
    <p:extLst>
      <p:ext uri="{BB962C8B-B14F-4D97-AF65-F5344CB8AC3E}">
        <p14:creationId xmlns:p14="http://schemas.microsoft.com/office/powerpoint/2010/main" val="12073120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326571"/>
            <a:ext cx="11482251" cy="6217920"/>
          </a:xfrm>
        </p:spPr>
        <p:txBody>
          <a:bodyPr>
            <a:normAutofit fontScale="92500" lnSpcReduction="10000"/>
          </a:bodyPr>
          <a:lstStyle/>
          <a:p>
            <a:pPr marL="0" indent="0" algn="just">
              <a:buNone/>
            </a:pPr>
            <a:r>
              <a:rPr lang="en-US" sz="3500" b="1" dirty="0">
                <a:latin typeface="Times New Roman" panose="02020603050405020304" pitchFamily="18" charset="0"/>
                <a:cs typeface="Times New Roman" panose="02020603050405020304" pitchFamily="18" charset="0"/>
              </a:rPr>
              <a:t>UI Development Environment (UIDE)</a:t>
            </a:r>
            <a:endParaRPr lang="en-TZ" sz="3500"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UI Development Environment (UIDE)</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specialized software platform</a:t>
            </a:r>
            <a:r>
              <a:rPr lang="en-US" dirty="0">
                <a:latin typeface="Times New Roman" panose="02020603050405020304" pitchFamily="18" charset="0"/>
                <a:cs typeface="Times New Roman" panose="02020603050405020304" pitchFamily="18" charset="0"/>
              </a:rPr>
              <a:t> that helps developers and designers build, test, and manage </a:t>
            </a:r>
            <a:r>
              <a:rPr lang="en-US" b="1" dirty="0">
                <a:latin typeface="Times New Roman" panose="02020603050405020304" pitchFamily="18" charset="0"/>
                <a:cs typeface="Times New Roman" panose="02020603050405020304" pitchFamily="18" charset="0"/>
              </a:rPr>
              <a:t>user interfaces (UIs)</a:t>
            </a:r>
            <a:r>
              <a:rPr lang="en-US" dirty="0">
                <a:latin typeface="Times New Roman" panose="02020603050405020304" pitchFamily="18" charset="0"/>
                <a:cs typeface="Times New Roman" panose="02020603050405020304" pitchFamily="18" charset="0"/>
              </a:rPr>
              <a:t> in an interactive and visual way. It combines </a:t>
            </a:r>
            <a:r>
              <a:rPr lang="en-US" b="1" dirty="0">
                <a:latin typeface="Times New Roman" panose="02020603050405020304" pitchFamily="18" charset="0"/>
                <a:cs typeface="Times New Roman" panose="02020603050405020304" pitchFamily="18" charset="0"/>
              </a:rPr>
              <a:t>graphical tools</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code editors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debugging utilities</a:t>
            </a:r>
            <a:r>
              <a:rPr lang="en-US" dirty="0">
                <a:latin typeface="Times New Roman" panose="02020603050405020304" pitchFamily="18" charset="0"/>
                <a:cs typeface="Times New Roman" panose="02020603050405020304" pitchFamily="18" charset="0"/>
              </a:rPr>
              <a:t> all in one place — much like an Integrated Development Environment (IDE), but focused specifically on designing user interfaces.</a:t>
            </a:r>
          </a:p>
          <a:p>
            <a:pPr algn="just"/>
            <a:r>
              <a:rPr lang="en-US" dirty="0">
                <a:latin typeface="Times New Roman" panose="02020603050405020304" pitchFamily="18" charset="0"/>
                <a:cs typeface="Times New Roman" panose="02020603050405020304" pitchFamily="18" charset="0"/>
              </a:rPr>
              <a:t>In a UIDE, developers don’t have to write everything from scratch. Instead, they can use </a:t>
            </a:r>
            <a:r>
              <a:rPr lang="en-US" b="1" dirty="0">
                <a:latin typeface="Times New Roman" panose="02020603050405020304" pitchFamily="18" charset="0"/>
                <a:cs typeface="Times New Roman" panose="02020603050405020304" pitchFamily="18" charset="0"/>
              </a:rPr>
              <a:t>visual layout editors</a:t>
            </a:r>
            <a:r>
              <a:rPr lang="en-US" dirty="0">
                <a:latin typeface="Times New Roman" panose="02020603050405020304" pitchFamily="18" charset="0"/>
                <a:cs typeface="Times New Roman" panose="02020603050405020304" pitchFamily="18" charset="0"/>
              </a:rPr>
              <a:t> to drag and drop components like buttons, text fields, and images onto a screen. The environment often provides a </a:t>
            </a:r>
            <a:r>
              <a:rPr lang="en-US" b="1" dirty="0">
                <a:latin typeface="Times New Roman" panose="02020603050405020304" pitchFamily="18" charset="0"/>
                <a:cs typeface="Times New Roman" panose="02020603050405020304" pitchFamily="18" charset="0"/>
              </a:rPr>
              <a:t>design view</a:t>
            </a:r>
            <a:r>
              <a:rPr lang="en-US" dirty="0">
                <a:latin typeface="Times New Roman" panose="02020603050405020304" pitchFamily="18" charset="0"/>
                <a:cs typeface="Times New Roman" panose="02020603050405020304" pitchFamily="18" charset="0"/>
              </a:rPr>
              <a:t>, where the interface is created visually, and a </a:t>
            </a:r>
            <a:r>
              <a:rPr lang="en-US" b="1" dirty="0">
                <a:latin typeface="Times New Roman" panose="02020603050405020304" pitchFamily="18" charset="0"/>
                <a:cs typeface="Times New Roman" panose="02020603050405020304" pitchFamily="18" charset="0"/>
              </a:rPr>
              <a:t>code view</a:t>
            </a:r>
            <a:r>
              <a:rPr lang="en-US" dirty="0">
                <a:latin typeface="Times New Roman" panose="02020603050405020304" pitchFamily="18" charset="0"/>
                <a:cs typeface="Times New Roman" panose="02020603050405020304" pitchFamily="18" charset="0"/>
              </a:rPr>
              <a:t>, where advanced users can fine-tune the behavior using programming code.</a:t>
            </a:r>
          </a:p>
          <a:p>
            <a:pPr algn="just"/>
            <a:r>
              <a:rPr lang="en-US" dirty="0">
                <a:latin typeface="Times New Roman" panose="02020603050405020304" pitchFamily="18" charset="0"/>
                <a:cs typeface="Times New Roman" panose="02020603050405020304" pitchFamily="18" charset="0"/>
              </a:rPr>
              <a:t>One of the key advantages of a UIDE is that it allows the </a:t>
            </a:r>
            <a:r>
              <a:rPr lang="en-US" b="1" dirty="0">
                <a:latin typeface="Times New Roman" panose="02020603050405020304" pitchFamily="18" charset="0"/>
                <a:cs typeface="Times New Roman" panose="02020603050405020304" pitchFamily="18" charset="0"/>
              </a:rPr>
              <a:t>designer to see immediate feedback</a:t>
            </a:r>
            <a:r>
              <a:rPr lang="en-US" dirty="0">
                <a:latin typeface="Times New Roman" panose="02020603050405020304" pitchFamily="18" charset="0"/>
                <a:cs typeface="Times New Roman" panose="02020603050405020304" pitchFamily="18" charset="0"/>
              </a:rPr>
              <a:t>. As soon as you make a change — like resizing a button or changing its color — you can preview it instantly. Some UIDEs also simulate how the interface will look and behave on different screen sizes or devices, which is very useful for designing mobile or responsive apps.</a:t>
            </a:r>
          </a:p>
          <a:p>
            <a:pPr marL="0" indent="0">
              <a:buNone/>
            </a:pPr>
            <a:endParaRPr lang="en-US" dirty="0"/>
          </a:p>
        </p:txBody>
      </p:sp>
    </p:spTree>
    <p:extLst>
      <p:ext uri="{BB962C8B-B14F-4D97-AF65-F5344CB8AC3E}">
        <p14:creationId xmlns:p14="http://schemas.microsoft.com/office/powerpoint/2010/main" val="28971484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6571" y="431074"/>
            <a:ext cx="11351623" cy="6217920"/>
          </a:xfrm>
        </p:spPr>
        <p:txBody>
          <a:bodyPr>
            <a:normAutofit fontScale="92500" lnSpcReduction="20000"/>
          </a:bodyPr>
          <a:lstStyle/>
          <a:p>
            <a:pPr marL="0" indent="0">
              <a:buNone/>
            </a:pPr>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Does a UIDE Typically Include?</a:t>
            </a:r>
          </a:p>
          <a:p>
            <a:r>
              <a:rPr lang="en-US" dirty="0">
                <a:latin typeface="Times New Roman" panose="02020603050405020304" pitchFamily="18" charset="0"/>
                <a:cs typeface="Times New Roman" panose="02020603050405020304" pitchFamily="18" charset="0"/>
              </a:rPr>
              <a:t>A typical UIDE includes:</a:t>
            </a:r>
          </a:p>
          <a:p>
            <a:r>
              <a:rPr lang="en-US" b="1" dirty="0">
                <a:latin typeface="Times New Roman" panose="02020603050405020304" pitchFamily="18" charset="0"/>
                <a:cs typeface="Times New Roman" panose="02020603050405020304" pitchFamily="18" charset="0"/>
              </a:rPr>
              <a:t>Visual Editor</a:t>
            </a:r>
            <a:r>
              <a:rPr lang="en-US" dirty="0">
                <a:latin typeface="Times New Roman" panose="02020603050405020304" pitchFamily="18" charset="0"/>
                <a:cs typeface="Times New Roman" panose="02020603050405020304" pitchFamily="18" charset="0"/>
              </a:rPr>
              <a:t> – A drag-and-drop interface for placing UI components.</a:t>
            </a:r>
          </a:p>
          <a:p>
            <a:r>
              <a:rPr lang="en-US" b="1" dirty="0">
                <a:latin typeface="Times New Roman" panose="02020603050405020304" pitchFamily="18" charset="0"/>
                <a:cs typeface="Times New Roman" panose="02020603050405020304" pitchFamily="18" charset="0"/>
              </a:rPr>
              <a:t>Code Editor</a:t>
            </a:r>
            <a:r>
              <a:rPr lang="en-US" dirty="0">
                <a:latin typeface="Times New Roman" panose="02020603050405020304" pitchFamily="18" charset="0"/>
                <a:cs typeface="Times New Roman" panose="02020603050405020304" pitchFamily="18" charset="0"/>
              </a:rPr>
              <a:t> – An area to write or modify the source code if needed.</a:t>
            </a:r>
          </a:p>
          <a:p>
            <a:r>
              <a:rPr lang="en-US" b="1" dirty="0">
                <a:latin typeface="Times New Roman" panose="02020603050405020304" pitchFamily="18" charset="0"/>
                <a:cs typeface="Times New Roman" panose="02020603050405020304" pitchFamily="18" charset="0"/>
              </a:rPr>
              <a:t>Component Palette</a:t>
            </a:r>
            <a:r>
              <a:rPr lang="en-US" dirty="0">
                <a:latin typeface="Times New Roman" panose="02020603050405020304" pitchFamily="18" charset="0"/>
                <a:cs typeface="Times New Roman" panose="02020603050405020304" pitchFamily="18" charset="0"/>
              </a:rPr>
              <a:t> – A collection of UI elements like buttons, labels, checkboxes, etc.</a:t>
            </a:r>
          </a:p>
          <a:p>
            <a:r>
              <a:rPr lang="en-US" b="1" dirty="0">
                <a:latin typeface="Times New Roman" panose="02020603050405020304" pitchFamily="18" charset="0"/>
                <a:cs typeface="Times New Roman" panose="02020603050405020304" pitchFamily="18" charset="0"/>
              </a:rPr>
              <a:t>Property Inspector</a:t>
            </a:r>
            <a:r>
              <a:rPr lang="en-US" dirty="0">
                <a:latin typeface="Times New Roman" panose="02020603050405020304" pitchFamily="18" charset="0"/>
                <a:cs typeface="Times New Roman" panose="02020603050405020304" pitchFamily="18" charset="0"/>
              </a:rPr>
              <a:t> – A panel to edit properties such as size, color, text, and events.</a:t>
            </a:r>
          </a:p>
          <a:p>
            <a:r>
              <a:rPr lang="en-US" b="1" dirty="0">
                <a:latin typeface="Times New Roman" panose="02020603050405020304" pitchFamily="18" charset="0"/>
                <a:cs typeface="Times New Roman" panose="02020603050405020304" pitchFamily="18" charset="0"/>
              </a:rPr>
              <a:t>Preview/Simulator</a:t>
            </a:r>
            <a:r>
              <a:rPr lang="en-US" dirty="0">
                <a:latin typeface="Times New Roman" panose="02020603050405020304" pitchFamily="18" charset="0"/>
                <a:cs typeface="Times New Roman" panose="02020603050405020304" pitchFamily="18" charset="0"/>
              </a:rPr>
              <a:t> – Allows you to run or simulate the UI without deploying it.</a:t>
            </a:r>
          </a:p>
          <a:p>
            <a:r>
              <a:rPr lang="en-US" b="1" dirty="0">
                <a:latin typeface="Times New Roman" panose="02020603050405020304" pitchFamily="18" charset="0"/>
                <a:cs typeface="Times New Roman" panose="02020603050405020304" pitchFamily="18" charset="0"/>
              </a:rPr>
              <a:t>Debugger</a:t>
            </a:r>
            <a:r>
              <a:rPr lang="en-US" dirty="0">
                <a:latin typeface="Times New Roman" panose="02020603050405020304" pitchFamily="18" charset="0"/>
                <a:cs typeface="Times New Roman" panose="02020603050405020304" pitchFamily="18" charset="0"/>
              </a:rPr>
              <a:t> – Helps find and fix errors in the interface logic</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Examples of UIDE Tools:</a:t>
            </a:r>
          </a:p>
          <a:p>
            <a:r>
              <a:rPr lang="en-US" b="1" dirty="0">
                <a:latin typeface="Times New Roman" panose="02020603050405020304" pitchFamily="18" charset="0"/>
                <a:cs typeface="Times New Roman" panose="02020603050405020304" pitchFamily="18" charset="0"/>
              </a:rPr>
              <a:t>Android Studio</a:t>
            </a:r>
            <a:r>
              <a:rPr lang="en-US" dirty="0">
                <a:latin typeface="Times New Roman" panose="02020603050405020304" pitchFamily="18" charset="0"/>
                <a:cs typeface="Times New Roman" panose="02020603050405020304" pitchFamily="18" charset="0"/>
              </a:rPr>
              <a:t> – for building Android apps with XML layout and a visual designer.</a:t>
            </a:r>
          </a:p>
          <a:p>
            <a:r>
              <a:rPr lang="en-US" b="1" dirty="0" err="1">
                <a:latin typeface="Times New Roman" panose="02020603050405020304" pitchFamily="18" charset="0"/>
                <a:cs typeface="Times New Roman" panose="02020603050405020304" pitchFamily="18" charset="0"/>
              </a:rPr>
              <a:t>Xcode</a:t>
            </a:r>
            <a:r>
              <a:rPr lang="en-US" b="1" dirty="0">
                <a:latin typeface="Times New Roman" panose="02020603050405020304" pitchFamily="18" charset="0"/>
                <a:cs typeface="Times New Roman" panose="02020603050405020304" pitchFamily="18" charset="0"/>
              </a:rPr>
              <a:t> Interface Builder</a:t>
            </a:r>
            <a:r>
              <a:rPr lang="en-US" dirty="0">
                <a:latin typeface="Times New Roman" panose="02020603050405020304" pitchFamily="18" charset="0"/>
                <a:cs typeface="Times New Roman" panose="02020603050405020304" pitchFamily="18" charset="0"/>
              </a:rPr>
              <a:t> – for designing iOS/</a:t>
            </a:r>
            <a:r>
              <a:rPr lang="en-US" dirty="0" err="1">
                <a:latin typeface="Times New Roman" panose="02020603050405020304" pitchFamily="18" charset="0"/>
                <a:cs typeface="Times New Roman" panose="02020603050405020304" pitchFamily="18" charset="0"/>
              </a:rPr>
              <a:t>macOS</a:t>
            </a:r>
            <a:r>
              <a:rPr lang="en-US" dirty="0">
                <a:latin typeface="Times New Roman" panose="02020603050405020304" pitchFamily="18" charset="0"/>
                <a:cs typeface="Times New Roman" panose="02020603050405020304" pitchFamily="18" charset="0"/>
              </a:rPr>
              <a:t> interfaces.</a:t>
            </a:r>
          </a:p>
          <a:p>
            <a:r>
              <a:rPr lang="en-US" b="1" dirty="0">
                <a:latin typeface="Times New Roman" panose="02020603050405020304" pitchFamily="18" charset="0"/>
                <a:cs typeface="Times New Roman" panose="02020603050405020304" pitchFamily="18" charset="0"/>
              </a:rPr>
              <a:t>Visual Studio (Windows Forms/WPF)</a:t>
            </a:r>
            <a:r>
              <a:rPr lang="en-US" dirty="0">
                <a:latin typeface="Times New Roman" panose="02020603050405020304" pitchFamily="18" charset="0"/>
                <a:cs typeface="Times New Roman" panose="02020603050405020304" pitchFamily="18" charset="0"/>
              </a:rPr>
              <a:t> – for designing desktop apps visually.</a:t>
            </a:r>
          </a:p>
          <a:p>
            <a:r>
              <a:rPr lang="en-US" b="1" dirty="0">
                <a:latin typeface="Times New Roman" panose="02020603050405020304" pitchFamily="18" charset="0"/>
                <a:cs typeface="Times New Roman" panose="02020603050405020304" pitchFamily="18" charset="0"/>
              </a:rPr>
              <a:t>Unity UI Editor</a:t>
            </a:r>
            <a:r>
              <a:rPr lang="en-US" dirty="0">
                <a:latin typeface="Times New Roman" panose="02020603050405020304" pitchFamily="18" charset="0"/>
                <a:cs typeface="Times New Roman" panose="02020603050405020304" pitchFamily="18" charset="0"/>
              </a:rPr>
              <a:t> – for designing game interfaces with a scene view and inspector.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33214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1073" y="378822"/>
            <a:ext cx="11416937" cy="623098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Levels of programming support tools</a:t>
            </a:r>
          </a:p>
          <a:p>
            <a:r>
              <a:rPr lang="en-US" b="1" dirty="0">
                <a:latin typeface="Times New Roman" panose="02020603050405020304" pitchFamily="18" charset="0"/>
                <a:cs typeface="Times New Roman" panose="02020603050405020304" pitchFamily="18" charset="0"/>
              </a:rPr>
              <a:t>Windowing systems</a:t>
            </a:r>
          </a:p>
          <a:p>
            <a:r>
              <a:rPr lang="en-US" dirty="0">
                <a:latin typeface="Times New Roman" panose="02020603050405020304" pitchFamily="18" charset="0"/>
                <a:cs typeface="Times New Roman" panose="02020603050405020304" pitchFamily="18" charset="0"/>
              </a:rPr>
              <a:t>device independence</a:t>
            </a:r>
          </a:p>
          <a:p>
            <a:r>
              <a:rPr lang="en-US" dirty="0">
                <a:latin typeface="Times New Roman" panose="02020603050405020304" pitchFamily="18" charset="0"/>
                <a:cs typeface="Times New Roman" panose="02020603050405020304" pitchFamily="18" charset="0"/>
              </a:rPr>
              <a:t>multiple tasks</a:t>
            </a:r>
          </a:p>
          <a:p>
            <a:pPr marL="0" indent="0">
              <a:buNone/>
            </a:pPr>
            <a:r>
              <a:rPr lang="en-US" b="1" dirty="0">
                <a:latin typeface="Times New Roman" panose="02020603050405020304" pitchFamily="18" charset="0"/>
                <a:cs typeface="Times New Roman" panose="02020603050405020304" pitchFamily="18" charset="0"/>
              </a:rPr>
              <a:t>Paradigms for programming the application</a:t>
            </a:r>
          </a:p>
          <a:p>
            <a:r>
              <a:rPr lang="en-US" dirty="0">
                <a:latin typeface="Times New Roman" panose="02020603050405020304" pitchFamily="18" charset="0"/>
                <a:cs typeface="Times New Roman" panose="02020603050405020304" pitchFamily="18" charset="0"/>
              </a:rPr>
              <a:t>read-evaluation loop</a:t>
            </a:r>
          </a:p>
          <a:p>
            <a:r>
              <a:rPr lang="en-US" dirty="0">
                <a:latin typeface="Times New Roman" panose="02020603050405020304" pitchFamily="18" charset="0"/>
                <a:cs typeface="Times New Roman" panose="02020603050405020304" pitchFamily="18" charset="0"/>
              </a:rPr>
              <a:t>notification-based</a:t>
            </a:r>
          </a:p>
          <a:p>
            <a:pPr marL="0" indent="0">
              <a:buNone/>
            </a:pPr>
            <a:r>
              <a:rPr lang="en-US" b="1" dirty="0">
                <a:latin typeface="Times New Roman" panose="02020603050405020304" pitchFamily="18" charset="0"/>
                <a:cs typeface="Times New Roman" panose="02020603050405020304" pitchFamily="18" charset="0"/>
              </a:rPr>
              <a:t>Toolkits</a:t>
            </a:r>
          </a:p>
          <a:p>
            <a:r>
              <a:rPr lang="en-US" dirty="0">
                <a:latin typeface="Times New Roman" panose="02020603050405020304" pitchFamily="18" charset="0"/>
                <a:cs typeface="Times New Roman" panose="02020603050405020304" pitchFamily="18" charset="0"/>
              </a:rPr>
              <a:t>programming interaction objects</a:t>
            </a:r>
          </a:p>
          <a:p>
            <a:pPr marL="0" indent="0">
              <a:buNone/>
            </a:pPr>
            <a:r>
              <a:rPr lang="en-US" b="1" dirty="0">
                <a:latin typeface="Times New Roman" panose="02020603050405020304" pitchFamily="18" charset="0"/>
                <a:cs typeface="Times New Roman" panose="02020603050405020304" pitchFamily="18" charset="0"/>
              </a:rPr>
              <a:t>UIMS</a:t>
            </a:r>
          </a:p>
          <a:p>
            <a:r>
              <a:rPr lang="en-US" dirty="0">
                <a:latin typeface="Times New Roman" panose="02020603050405020304" pitchFamily="18" charset="0"/>
                <a:cs typeface="Times New Roman" panose="02020603050405020304" pitchFamily="18" charset="0"/>
              </a:rPr>
              <a:t>conceptual architectures for separation</a:t>
            </a:r>
          </a:p>
          <a:p>
            <a:r>
              <a:rPr lang="en-US" dirty="0">
                <a:latin typeface="Times New Roman" panose="02020603050405020304" pitchFamily="18" charset="0"/>
                <a:cs typeface="Times New Roman" panose="02020603050405020304" pitchFamily="18" charset="0"/>
              </a:rPr>
              <a:t>techniques for expressing dialogue</a:t>
            </a:r>
          </a:p>
          <a:p>
            <a:endParaRPr lang="en-US" dirty="0"/>
          </a:p>
        </p:txBody>
      </p:sp>
    </p:spTree>
    <p:extLst>
      <p:ext uri="{BB962C8B-B14F-4D97-AF65-F5344CB8AC3E}">
        <p14:creationId xmlns:p14="http://schemas.microsoft.com/office/powerpoint/2010/main" val="9561530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365760"/>
            <a:ext cx="11691258" cy="6191794"/>
          </a:xfrm>
        </p:spPr>
        <p:txBody>
          <a:bodyPr>
            <a:normAutofit fontScale="92500" lnSpcReduction="20000"/>
          </a:bodyPr>
          <a:lstStyle/>
          <a:p>
            <a:pPr marL="0" indent="0">
              <a:buNone/>
            </a:pPr>
            <a:r>
              <a:rPr lang="en-US" b="1" dirty="0">
                <a:latin typeface="Times New Roman" panose="02020603050405020304" pitchFamily="18" charset="0"/>
                <a:cs typeface="Times New Roman" panose="02020603050405020304" pitchFamily="18" charset="0"/>
              </a:rPr>
              <a:t>Why Use a UIDE?</a:t>
            </a:r>
          </a:p>
          <a:p>
            <a:r>
              <a:rPr lang="en-US" dirty="0">
                <a:latin typeface="Times New Roman" panose="02020603050405020304" pitchFamily="18" charset="0"/>
                <a:cs typeface="Times New Roman" panose="02020603050405020304" pitchFamily="18" charset="0"/>
              </a:rPr>
              <a:t>Using a UIDE speeds up interface development because it lets you </a:t>
            </a:r>
            <a:r>
              <a:rPr lang="en-US" b="1" dirty="0">
                <a:latin typeface="Times New Roman" panose="02020603050405020304" pitchFamily="18" charset="0"/>
                <a:cs typeface="Times New Roman" panose="02020603050405020304" pitchFamily="18" charset="0"/>
              </a:rPr>
              <a:t>design and test at the same time</a:t>
            </a:r>
            <a:r>
              <a:rPr lang="en-US" dirty="0">
                <a:latin typeface="Times New Roman" panose="02020603050405020304" pitchFamily="18" charset="0"/>
                <a:cs typeface="Times New Roman" panose="02020603050405020304" pitchFamily="18" charset="0"/>
              </a:rPr>
              <a:t>. It also makes it easier for teams to collaborate — for example, a designer can handle the layout and style, while a programmer adds the logic behind it.</a:t>
            </a:r>
          </a:p>
          <a:p>
            <a:r>
              <a:rPr lang="en-US" dirty="0">
                <a:latin typeface="Times New Roman" panose="02020603050405020304" pitchFamily="18" charset="0"/>
                <a:cs typeface="Times New Roman" panose="02020603050405020304" pitchFamily="18" charset="0"/>
              </a:rPr>
              <a:t>Unlike low-level programming where every button must be written in code, UIDE tools make UI building </a:t>
            </a:r>
            <a:r>
              <a:rPr lang="en-US" b="1" dirty="0">
                <a:latin typeface="Times New Roman" panose="02020603050405020304" pitchFamily="18" charset="0"/>
                <a:cs typeface="Times New Roman" panose="02020603050405020304" pitchFamily="18" charset="0"/>
              </a:rPr>
              <a:t>visual, modular, and efficient</a:t>
            </a:r>
            <a:r>
              <a:rPr lang="en-US" dirty="0">
                <a:latin typeface="Times New Roman" panose="02020603050405020304" pitchFamily="18" charset="0"/>
                <a:cs typeface="Times New Roman" panose="02020603050405020304" pitchFamily="18" charset="0"/>
              </a:rPr>
              <a:t>. And unlike a simple UIDS (UI development system), which might focus only on drag-and-drop creation, a UIDE offers </a:t>
            </a:r>
            <a:r>
              <a:rPr lang="en-US" b="1" dirty="0">
                <a:latin typeface="Times New Roman" panose="02020603050405020304" pitchFamily="18" charset="0"/>
                <a:cs typeface="Times New Roman" panose="02020603050405020304" pitchFamily="18" charset="0"/>
              </a:rPr>
              <a:t>both design and development features</a:t>
            </a:r>
            <a:r>
              <a:rPr lang="en-US" dirty="0">
                <a:latin typeface="Times New Roman" panose="02020603050405020304" pitchFamily="18" charset="0"/>
                <a:cs typeface="Times New Roman" panose="02020603050405020304" pitchFamily="18" charset="0"/>
              </a:rPr>
              <a:t>, making it a complete environment</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UI Development Environment (UIDE</a:t>
            </a:r>
            <a:r>
              <a:rPr lang="en-US" b="1"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lvl="0" indent="0" algn="just"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A </a:t>
            </a:r>
            <a:r>
              <a:rPr lang="en-US" altLang="en-US" b="1" dirty="0">
                <a:latin typeface="Times New Roman" panose="02020603050405020304" pitchFamily="18" charset="0"/>
                <a:cs typeface="Times New Roman" panose="02020603050405020304" pitchFamily="18" charset="0"/>
              </a:rPr>
              <a:t>UIDE</a:t>
            </a:r>
            <a:r>
              <a:rPr lang="en-US" altLang="en-US" dirty="0">
                <a:latin typeface="Times New Roman" panose="02020603050405020304" pitchFamily="18" charset="0"/>
                <a:cs typeface="Times New Roman" panose="02020603050405020304" pitchFamily="18" charset="0"/>
              </a:rPr>
              <a:t> is a </a:t>
            </a:r>
            <a:r>
              <a:rPr lang="en-US" altLang="en-US" b="1" dirty="0">
                <a:latin typeface="Times New Roman" panose="02020603050405020304" pitchFamily="18" charset="0"/>
                <a:cs typeface="Times New Roman" panose="02020603050405020304" pitchFamily="18" charset="0"/>
              </a:rPr>
              <a:t>complete software environment</a:t>
            </a:r>
            <a:r>
              <a:rPr lang="en-US" altLang="en-US" dirty="0">
                <a:latin typeface="Times New Roman" panose="02020603050405020304" pitchFamily="18" charset="0"/>
                <a:cs typeface="Times New Roman" panose="02020603050405020304" pitchFamily="18" charset="0"/>
              </a:rPr>
              <a:t> for creating and managing user interfaces.</a:t>
            </a:r>
          </a:p>
          <a:p>
            <a:pPr marL="0" lvl="0" indent="0" algn="just"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It includes </a:t>
            </a:r>
            <a:r>
              <a:rPr lang="en-US" altLang="en-US" b="1" dirty="0">
                <a:latin typeface="Times New Roman" panose="02020603050405020304" pitchFamily="18" charset="0"/>
                <a:cs typeface="Times New Roman" panose="02020603050405020304" pitchFamily="18" charset="0"/>
              </a:rPr>
              <a:t>visual tools</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code tools</a:t>
            </a:r>
            <a:r>
              <a:rPr lang="en-US" altLang="en-US" dirty="0">
                <a:latin typeface="Times New Roman" panose="02020603050405020304" pitchFamily="18" charset="0"/>
                <a:cs typeface="Times New Roman" panose="02020603050405020304" pitchFamily="18" charset="0"/>
              </a:rPr>
              <a:t> to support both designers and developers.</a:t>
            </a:r>
          </a:p>
          <a:p>
            <a:pPr marL="0" lvl="0" indent="0" algn="just"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It makes UI development </a:t>
            </a:r>
            <a:r>
              <a:rPr lang="en-US" altLang="en-US" b="1" dirty="0">
                <a:latin typeface="Times New Roman" panose="02020603050405020304" pitchFamily="18" charset="0"/>
                <a:cs typeface="Times New Roman" panose="02020603050405020304" pitchFamily="18" charset="0"/>
              </a:rPr>
              <a:t>faster, easier, and more accurate</a:t>
            </a:r>
            <a:r>
              <a:rPr lang="en-US" altLang="en-US" dirty="0">
                <a:latin typeface="Times New Roman" panose="02020603050405020304" pitchFamily="18" charset="0"/>
                <a:cs typeface="Times New Roman" panose="02020603050405020304" pitchFamily="18" charset="0"/>
              </a:rPr>
              <a:t>, with live previews and testing.</a:t>
            </a:r>
          </a:p>
          <a:p>
            <a:pPr marL="0" lvl="0" indent="0" algn="just"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It is especially useful in modern software projects where </a:t>
            </a:r>
            <a:r>
              <a:rPr lang="en-US" altLang="en-US" b="1" dirty="0">
                <a:latin typeface="Times New Roman" panose="02020603050405020304" pitchFamily="18" charset="0"/>
                <a:cs typeface="Times New Roman" panose="02020603050405020304" pitchFamily="18" charset="0"/>
              </a:rPr>
              <a:t>interface quality</a:t>
            </a:r>
            <a:r>
              <a:rPr lang="en-US" altLang="en-US" dirty="0">
                <a:latin typeface="Times New Roman" panose="02020603050405020304" pitchFamily="18" charset="0"/>
                <a:cs typeface="Times New Roman" panose="02020603050405020304" pitchFamily="18" charset="0"/>
              </a:rPr>
              <a:t> and </a:t>
            </a:r>
            <a:r>
              <a:rPr lang="en-US" altLang="en-US" b="1" dirty="0">
                <a:latin typeface="Times New Roman" panose="02020603050405020304" pitchFamily="18" charset="0"/>
                <a:cs typeface="Times New Roman" panose="02020603050405020304" pitchFamily="18" charset="0"/>
              </a:rPr>
              <a:t>user experience</a:t>
            </a:r>
            <a:r>
              <a:rPr lang="en-US" altLang="en-US" dirty="0">
                <a:latin typeface="Times New Roman" panose="02020603050405020304" pitchFamily="18" charset="0"/>
                <a:cs typeface="Times New Roman" panose="02020603050405020304" pitchFamily="18" charset="0"/>
              </a:rPr>
              <a:t> are crucial</a:t>
            </a:r>
            <a:endParaRPr lang="en-TZ"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59856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246"/>
            <a:ext cx="10515600" cy="523148"/>
          </a:xfrm>
        </p:spPr>
        <p:txBody>
          <a:bodyPr>
            <a:normAutofit fontScale="90000"/>
          </a:bodyPr>
          <a:lstStyle/>
          <a:p>
            <a:r>
              <a:rPr lang="en-US" b="1" dirty="0">
                <a:latin typeface="Times New Roman" panose="02020603050405020304" pitchFamily="18" charset="0"/>
                <a:cs typeface="Times New Roman" panose="02020603050405020304" pitchFamily="18" charset="0"/>
              </a:rPr>
              <a:t>Implementation of UIMS</a:t>
            </a:r>
          </a:p>
        </p:txBody>
      </p:sp>
      <p:sp>
        <p:nvSpPr>
          <p:cNvPr id="3" name="Content Placeholder 2"/>
          <p:cNvSpPr>
            <a:spLocks noGrp="1"/>
          </p:cNvSpPr>
          <p:nvPr>
            <p:ph idx="1"/>
          </p:nvPr>
        </p:nvSpPr>
        <p:spPr>
          <a:xfrm>
            <a:off x="248194" y="796835"/>
            <a:ext cx="11482252" cy="5852160"/>
          </a:xfrm>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Techniques for Dialogue Controller Design</a:t>
            </a: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dialogue controller</a:t>
            </a:r>
            <a:r>
              <a:rPr lang="en-US" dirty="0">
                <a:latin typeface="Times New Roman" panose="02020603050405020304" pitchFamily="18" charset="0"/>
                <a:cs typeface="Times New Roman" panose="02020603050405020304" pitchFamily="18" charset="0"/>
              </a:rPr>
              <a:t> is a part of a user interface system that manages </a:t>
            </a:r>
            <a:r>
              <a:rPr lang="en-US" b="1" dirty="0">
                <a:latin typeface="Times New Roman" panose="02020603050405020304" pitchFamily="18" charset="0"/>
                <a:cs typeface="Times New Roman" panose="02020603050405020304" pitchFamily="18" charset="0"/>
              </a:rPr>
              <a:t>how users interact</a:t>
            </a:r>
            <a:r>
              <a:rPr lang="en-US" dirty="0">
                <a:latin typeface="Times New Roman" panose="02020603050405020304" pitchFamily="18" charset="0"/>
                <a:cs typeface="Times New Roman" panose="02020603050405020304" pitchFamily="18" charset="0"/>
              </a:rPr>
              <a:t> with the system — the flow of commands, inputs, and system responses. It defines the </a:t>
            </a:r>
            <a:r>
              <a:rPr lang="en-US" i="1" dirty="0">
                <a:latin typeface="Times New Roman" panose="02020603050405020304" pitchFamily="18" charset="0"/>
                <a:cs typeface="Times New Roman" panose="02020603050405020304" pitchFamily="18" charset="0"/>
              </a:rPr>
              <a:t>structure</a:t>
            </a:r>
            <a:r>
              <a:rPr lang="en-US" dirty="0">
                <a:latin typeface="Times New Roman" panose="02020603050405020304" pitchFamily="18" charset="0"/>
                <a:cs typeface="Times New Roman" panose="02020603050405020304" pitchFamily="18" charset="0"/>
              </a:rPr>
              <a:t> of interaction, like what can happen next, based on what just happened.</a:t>
            </a:r>
          </a:p>
          <a:p>
            <a:pPr algn="just"/>
            <a:r>
              <a:rPr lang="en-US" dirty="0">
                <a:latin typeface="Times New Roman" panose="02020603050405020304" pitchFamily="18" charset="0"/>
                <a:cs typeface="Times New Roman" panose="02020603050405020304" pitchFamily="18" charset="0"/>
              </a:rPr>
              <a:t>To build or design a dialogue controller, several </a:t>
            </a:r>
            <a:r>
              <a:rPr lang="en-US" b="1" dirty="0">
                <a:latin typeface="Times New Roman" panose="02020603050405020304" pitchFamily="18" charset="0"/>
                <a:cs typeface="Times New Roman" panose="02020603050405020304" pitchFamily="18" charset="0"/>
              </a:rPr>
              <a:t>modeling techniques</a:t>
            </a:r>
            <a:r>
              <a:rPr lang="en-US" dirty="0">
                <a:latin typeface="Times New Roman" panose="02020603050405020304" pitchFamily="18" charset="0"/>
                <a:cs typeface="Times New Roman" panose="02020603050405020304" pitchFamily="18" charset="0"/>
              </a:rPr>
              <a:t> are used. Each of these techniques represents the flow of interaction in a different way, depending on the kind of interface being developed</a:t>
            </a:r>
            <a:r>
              <a:rPr lang="en-US" dirty="0" smtClean="0">
                <a:latin typeface="Times New Roman" panose="02020603050405020304" pitchFamily="18" charset="0"/>
                <a:cs typeface="Times New Roman" panose="02020603050405020304" pitchFamily="18" charset="0"/>
              </a:rPr>
              <a:t>.</a:t>
            </a:r>
            <a:endParaRPr lang="en-TZ" dirty="0">
              <a:latin typeface="Times New Roman" panose="02020603050405020304" pitchFamily="18" charset="0"/>
              <a:cs typeface="Times New Roman" panose="02020603050405020304" pitchFamily="18" charset="0"/>
            </a:endParaRPr>
          </a:p>
          <a:p>
            <a:pPr marL="0" indent="0" algn="just">
              <a:buNone/>
            </a:pPr>
            <a:r>
              <a:rPr lang="en-US" b="1" dirty="0" smtClean="0">
                <a:latin typeface="Times New Roman" panose="02020603050405020304" pitchFamily="18" charset="0"/>
                <a:cs typeface="Times New Roman" panose="02020603050405020304" pitchFamily="18" charset="0"/>
              </a:rPr>
              <a:t>1.Menu </a:t>
            </a:r>
            <a:r>
              <a:rPr lang="en-US" b="1" dirty="0">
                <a:latin typeface="Times New Roman" panose="02020603050405020304" pitchFamily="18" charset="0"/>
                <a:cs typeface="Times New Roman" panose="02020603050405020304" pitchFamily="18" charset="0"/>
              </a:rPr>
              <a:t>Networks</a:t>
            </a:r>
          </a:p>
          <a:p>
            <a:pPr algn="just"/>
            <a:r>
              <a:rPr lang="en-US" dirty="0">
                <a:latin typeface="Times New Roman" panose="02020603050405020304" pitchFamily="18" charset="0"/>
                <a:cs typeface="Times New Roman" panose="02020603050405020304" pitchFamily="18" charset="0"/>
              </a:rPr>
              <a:t>This technique is based on </a:t>
            </a:r>
            <a:r>
              <a:rPr lang="en-US" b="1" dirty="0">
                <a:latin typeface="Times New Roman" panose="02020603050405020304" pitchFamily="18" charset="0"/>
                <a:cs typeface="Times New Roman" panose="02020603050405020304" pitchFamily="18" charset="0"/>
              </a:rPr>
              <a:t>menus</a:t>
            </a:r>
            <a:r>
              <a:rPr lang="en-US" dirty="0">
                <a:latin typeface="Times New Roman" panose="02020603050405020304" pitchFamily="18" charset="0"/>
                <a:cs typeface="Times New Roman" panose="02020603050405020304" pitchFamily="18" charset="0"/>
              </a:rPr>
              <a:t>, where users select options from lists. Each menu leads to another screen or sub-menu. The dialogue is structured as a </a:t>
            </a:r>
            <a:r>
              <a:rPr lang="en-US" b="1" dirty="0">
                <a:latin typeface="Times New Roman" panose="02020603050405020304" pitchFamily="18" charset="0"/>
                <a:cs typeface="Times New Roman" panose="02020603050405020304" pitchFamily="18" charset="0"/>
              </a:rPr>
              <a:t>network of menus</a:t>
            </a:r>
            <a:r>
              <a:rPr lang="en-US" dirty="0">
                <a:latin typeface="Times New Roman" panose="02020603050405020304" pitchFamily="18" charset="0"/>
                <a:cs typeface="Times New Roman" panose="02020603050405020304" pitchFamily="18" charset="0"/>
              </a:rPr>
              <a:t>, where each menu is a node and choices are links.</a:t>
            </a:r>
          </a:p>
          <a:p>
            <a:pPr algn="just"/>
            <a:r>
              <a:rPr lang="en-US" dirty="0">
                <a:latin typeface="Times New Roman" panose="02020603050405020304" pitchFamily="18" charset="0"/>
                <a:cs typeface="Times New Roman" panose="02020603050405020304" pitchFamily="18" charset="0"/>
              </a:rPr>
              <a:t>Useful for systems with limited user input or predefined paths (e.g., ATMs, kiosks).</a:t>
            </a:r>
          </a:p>
          <a:p>
            <a:pPr algn="just"/>
            <a:r>
              <a:rPr lang="en-US" dirty="0">
                <a:latin typeface="Times New Roman" panose="02020603050405020304" pitchFamily="18" charset="0"/>
                <a:cs typeface="Times New Roman" panose="02020603050405020304" pitchFamily="18" charset="0"/>
              </a:rPr>
              <a:t>Easy to implement, but may limit flexibility.</a:t>
            </a:r>
          </a:p>
          <a:p>
            <a:pPr algn="just"/>
            <a:r>
              <a:rPr lang="en-US" dirty="0">
                <a:latin typeface="Times New Roman" panose="02020603050405020304" pitchFamily="18" charset="0"/>
                <a:cs typeface="Times New Roman" panose="02020603050405020304" pitchFamily="18" charset="0"/>
              </a:rPr>
              <a:t>Represents a </a:t>
            </a:r>
            <a:r>
              <a:rPr lang="en-US" b="1" dirty="0">
                <a:latin typeface="Times New Roman" panose="02020603050405020304" pitchFamily="18" charset="0"/>
                <a:cs typeface="Times New Roman" panose="02020603050405020304" pitchFamily="18" charset="0"/>
              </a:rPr>
              <a:t>tree or graph structure</a:t>
            </a:r>
            <a:r>
              <a:rPr lang="en-US" dirty="0">
                <a:latin typeface="Times New Roman" panose="02020603050405020304" pitchFamily="18" charset="0"/>
                <a:cs typeface="Times New Roman" panose="02020603050405020304" pitchFamily="18" charset="0"/>
              </a:rPr>
              <a:t> of choices.</a:t>
            </a:r>
          </a:p>
          <a:p>
            <a:pPr marL="0" indent="0" algn="just">
              <a:buNone/>
            </a:pPr>
            <a:r>
              <a:rPr lang="en-US" b="1"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a banking app: Main Menu → Account Info → Balance → Back to Main Menu.</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655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5131" y="496388"/>
            <a:ext cx="11118669" cy="5850392"/>
          </a:xfrm>
        </p:spPr>
        <p:txBody>
          <a:bodyPr/>
          <a:lstStyle/>
          <a:p>
            <a:pPr marL="0" indent="0">
              <a:buNone/>
            </a:pPr>
            <a:r>
              <a:rPr lang="en-TZ" b="1" dirty="0" smtClean="0">
                <a:latin typeface="Times New Roman" panose="02020603050405020304" pitchFamily="18" charset="0"/>
                <a:cs typeface="Times New Roman" panose="02020603050405020304" pitchFamily="18" charset="0"/>
              </a:rPr>
              <a:t>2. </a:t>
            </a:r>
            <a:r>
              <a:rPr lang="en-US" b="1" dirty="0" smtClean="0">
                <a:latin typeface="Times New Roman" panose="02020603050405020304" pitchFamily="18" charset="0"/>
                <a:cs typeface="Times New Roman" panose="02020603050405020304" pitchFamily="18" charset="0"/>
              </a:rPr>
              <a:t>Grammar </a:t>
            </a:r>
            <a:r>
              <a:rPr lang="en-US" b="1" dirty="0">
                <a:latin typeface="Times New Roman" panose="02020603050405020304" pitchFamily="18" charset="0"/>
                <a:cs typeface="Times New Roman" panose="02020603050405020304" pitchFamily="18" charset="0"/>
              </a:rPr>
              <a:t>Notations</a:t>
            </a:r>
          </a:p>
          <a:p>
            <a:r>
              <a:rPr lang="en-US" dirty="0">
                <a:latin typeface="Times New Roman" panose="02020603050405020304" pitchFamily="18" charset="0"/>
                <a:cs typeface="Times New Roman" panose="02020603050405020304" pitchFamily="18" charset="0"/>
              </a:rPr>
              <a:t>In this method, interaction is modeled using </a:t>
            </a:r>
            <a:r>
              <a:rPr lang="en-US" b="1" dirty="0">
                <a:latin typeface="Times New Roman" panose="02020603050405020304" pitchFamily="18" charset="0"/>
                <a:cs typeface="Times New Roman" panose="02020603050405020304" pitchFamily="18" charset="0"/>
              </a:rPr>
              <a:t>formal grammar rules</a:t>
            </a:r>
            <a:r>
              <a:rPr lang="en-US" dirty="0">
                <a:latin typeface="Times New Roman" panose="02020603050405020304" pitchFamily="18" charset="0"/>
                <a:cs typeface="Times New Roman" panose="02020603050405020304" pitchFamily="18" charset="0"/>
              </a:rPr>
              <a:t>, similar to how languages are defined. It describes how valid sequences of user actions are structured.</a:t>
            </a:r>
          </a:p>
          <a:p>
            <a:r>
              <a:rPr lang="en-US" dirty="0">
                <a:latin typeface="Times New Roman" panose="02020603050405020304" pitchFamily="18" charset="0"/>
                <a:cs typeface="Times New Roman" panose="02020603050405020304" pitchFamily="18" charset="0"/>
              </a:rPr>
              <a:t>Inspired by </a:t>
            </a:r>
            <a:r>
              <a:rPr lang="en-US" b="1" dirty="0">
                <a:latin typeface="Times New Roman" panose="02020603050405020304" pitchFamily="18" charset="0"/>
                <a:cs typeface="Times New Roman" panose="02020603050405020304" pitchFamily="18" charset="0"/>
              </a:rPr>
              <a:t>BNF (Backus-Naur Form)</a:t>
            </a:r>
            <a:r>
              <a:rPr lang="en-US" dirty="0">
                <a:latin typeface="Times New Roman" panose="02020603050405020304" pitchFamily="18" charset="0"/>
                <a:cs typeface="Times New Roman" panose="02020603050405020304" pitchFamily="18" charset="0"/>
              </a:rPr>
              <a:t> used in programming languages.</a:t>
            </a:r>
          </a:p>
          <a:p>
            <a:r>
              <a:rPr lang="en-US" dirty="0">
                <a:latin typeface="Times New Roman" panose="02020603050405020304" pitchFamily="18" charset="0"/>
                <a:cs typeface="Times New Roman" panose="02020603050405020304" pitchFamily="18" charset="0"/>
              </a:rPr>
              <a:t>It defines valid </a:t>
            </a:r>
            <a:r>
              <a:rPr lang="en-US" b="1" dirty="0">
                <a:latin typeface="Times New Roman" panose="02020603050405020304" pitchFamily="18" charset="0"/>
                <a:cs typeface="Times New Roman" panose="02020603050405020304" pitchFamily="18" charset="0"/>
              </a:rPr>
              <a:t>syntax of commands or inputs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Useful for command-line interfaces or structured input systems.</a:t>
            </a:r>
          </a:p>
          <a:p>
            <a:pPr marL="0" indent="0">
              <a:buNone/>
            </a:pPr>
            <a:endParaRPr lang="en-US" dirty="0"/>
          </a:p>
        </p:txBody>
      </p:sp>
      <p:sp>
        <p:nvSpPr>
          <p:cNvPr id="7" name="Rectangle 4"/>
          <p:cNvSpPr>
            <a:spLocks noChangeArrowheads="1"/>
          </p:cNvSpPr>
          <p:nvPr/>
        </p:nvSpPr>
        <p:spPr bwMode="auto">
          <a:xfrm>
            <a:off x="653143" y="4117554"/>
            <a:ext cx="988858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Example</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&lt;command&gt; ::= print &lt;file&gt;</a:t>
            </a:r>
            <a: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&lt;file&gt; ::= filename.txt | filename.pdf</a:t>
            </a:r>
            <a:endParaRPr kumimoji="0" lang="en-US" altLang="en-US" sz="3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This tells the system what valid input "sentences" look like.</a:t>
            </a:r>
          </a:p>
        </p:txBody>
      </p:sp>
    </p:spTree>
    <p:extLst>
      <p:ext uri="{BB962C8B-B14F-4D97-AF65-F5344CB8AC3E}">
        <p14:creationId xmlns:p14="http://schemas.microsoft.com/office/powerpoint/2010/main" val="1463005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566" y="156754"/>
            <a:ext cx="11769633" cy="6387737"/>
          </a:xfrm>
        </p:spPr>
        <p:txBody>
          <a:bodyPr>
            <a:normAutofit fontScale="92500" lnSpcReduction="10000"/>
          </a:bodyPr>
          <a:lstStyle/>
          <a:p>
            <a:pPr marL="0" indent="0">
              <a:spcBef>
                <a:spcPts val="0"/>
              </a:spcBef>
              <a:buNone/>
            </a:pPr>
            <a:r>
              <a:rPr lang="en-US" b="1" dirty="0">
                <a:latin typeface="Times New Roman" panose="02020603050405020304" pitchFamily="18" charset="0"/>
                <a:cs typeface="Times New Roman" panose="02020603050405020304" pitchFamily="18" charset="0"/>
              </a:rPr>
              <a:t>State Transition Diagrams</a:t>
            </a:r>
          </a:p>
          <a:p>
            <a:pPr>
              <a:spcBef>
                <a:spcPts val="0"/>
              </a:spcBef>
            </a:pPr>
            <a:r>
              <a:rPr lang="en-US" dirty="0">
                <a:latin typeface="Times New Roman" panose="02020603050405020304" pitchFamily="18" charset="0"/>
                <a:cs typeface="Times New Roman" panose="02020603050405020304" pitchFamily="18" charset="0"/>
              </a:rPr>
              <a:t>Here, the user interface is represented as a set of </a:t>
            </a:r>
            <a:r>
              <a:rPr lang="en-US" b="1" dirty="0">
                <a:latin typeface="Times New Roman" panose="02020603050405020304" pitchFamily="18" charset="0"/>
                <a:cs typeface="Times New Roman" panose="02020603050405020304" pitchFamily="18" charset="0"/>
              </a:rPr>
              <a:t>states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transitions</a:t>
            </a:r>
            <a:r>
              <a:rPr lang="en-US" dirty="0">
                <a:latin typeface="Times New Roman" panose="02020603050405020304" pitchFamily="18" charset="0"/>
                <a:cs typeface="Times New Roman" panose="02020603050405020304" pitchFamily="18" charset="0"/>
              </a:rPr>
              <a:t> between those states, based on user input or system events.</a:t>
            </a:r>
          </a:p>
          <a:p>
            <a:pPr>
              <a:spcBef>
                <a:spcPts val="0"/>
              </a:spcBef>
            </a:pPr>
            <a:r>
              <a:rPr lang="en-US" dirty="0">
                <a:latin typeface="Times New Roman" panose="02020603050405020304" pitchFamily="18" charset="0"/>
                <a:cs typeface="Times New Roman" panose="02020603050405020304" pitchFamily="18" charset="0"/>
              </a:rPr>
              <a:t>Each </a:t>
            </a:r>
            <a:r>
              <a:rPr lang="en-US" b="1" dirty="0">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represents a specific screen or situation.</a:t>
            </a:r>
          </a:p>
          <a:p>
            <a:pPr>
              <a:spcBef>
                <a:spcPts val="0"/>
              </a:spcBef>
            </a:pPr>
            <a:r>
              <a:rPr lang="en-US" b="1" dirty="0">
                <a:latin typeface="Times New Roman" panose="02020603050405020304" pitchFamily="18" charset="0"/>
                <a:cs typeface="Times New Roman" panose="02020603050405020304" pitchFamily="18" charset="0"/>
              </a:rPr>
              <a:t>Transitions</a:t>
            </a:r>
            <a:r>
              <a:rPr lang="en-US" dirty="0">
                <a:latin typeface="Times New Roman" panose="02020603050405020304" pitchFamily="18" charset="0"/>
                <a:cs typeface="Times New Roman" panose="02020603050405020304" pitchFamily="18" charset="0"/>
              </a:rPr>
              <a:t> represent events or actions that cause the state to change.</a:t>
            </a:r>
          </a:p>
          <a:p>
            <a:pPr>
              <a:spcBef>
                <a:spcPts val="0"/>
              </a:spcBef>
            </a:pPr>
            <a:r>
              <a:rPr lang="en-US" dirty="0">
                <a:latin typeface="Times New Roman" panose="02020603050405020304" pitchFamily="18" charset="0"/>
                <a:cs typeface="Times New Roman" panose="02020603050405020304" pitchFamily="18" charset="0"/>
              </a:rPr>
              <a:t>Useful for </a:t>
            </a:r>
            <a:r>
              <a:rPr lang="en-US" b="1" dirty="0">
                <a:latin typeface="Times New Roman" panose="02020603050405020304" pitchFamily="18" charset="0"/>
                <a:cs typeface="Times New Roman" panose="02020603050405020304" pitchFamily="18" charset="0"/>
              </a:rPr>
              <a:t>modeling flow</a:t>
            </a:r>
            <a:r>
              <a:rPr lang="en-US" dirty="0">
                <a:latin typeface="Times New Roman" panose="02020603050405020304" pitchFamily="18" charset="0"/>
                <a:cs typeface="Times New Roman" panose="02020603050405020304" pitchFamily="18" charset="0"/>
              </a:rPr>
              <a:t>, especially in interactive systems like games, apps, and </a:t>
            </a:r>
            <a:r>
              <a:rPr lang="en-US" dirty="0" smtClean="0">
                <a:latin typeface="Times New Roman" panose="02020603050405020304" pitchFamily="18" charset="0"/>
                <a:cs typeface="Times New Roman" panose="02020603050405020304" pitchFamily="18" charset="0"/>
              </a:rPr>
              <a:t>forms.</a:t>
            </a:r>
            <a:endParaRPr lang="en-TZ" dirty="0" smtClean="0">
              <a:latin typeface="Times New Roman" panose="02020603050405020304" pitchFamily="18" charset="0"/>
              <a:cs typeface="Times New Roman" panose="02020603050405020304" pitchFamily="18" charset="0"/>
            </a:endParaRPr>
          </a:p>
          <a:p>
            <a:pPr marL="0" indent="0">
              <a:spcBef>
                <a:spcPts val="0"/>
              </a:spcBef>
              <a:buNone/>
            </a:pPr>
            <a:r>
              <a:rPr lang="en-US" b="1"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State: Login Screen → Event: User submits credentials → State: </a:t>
            </a:r>
            <a:r>
              <a:rPr lang="en-US" dirty="0" smtClean="0">
                <a:latin typeface="Times New Roman" panose="02020603050405020304" pitchFamily="18" charset="0"/>
                <a:cs typeface="Times New Roman" panose="02020603050405020304" pitchFamily="18" charset="0"/>
              </a:rPr>
              <a:t>Dashboard</a:t>
            </a:r>
            <a:endParaRPr lang="en-TZ"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Event Languages</a:t>
            </a:r>
            <a:endParaRPr lang="en-TZ"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 event language is used to define the </a:t>
            </a:r>
            <a:r>
              <a:rPr lang="en-US" b="1" dirty="0">
                <a:latin typeface="Times New Roman" panose="02020603050405020304" pitchFamily="18" charset="0"/>
                <a:cs typeface="Times New Roman" panose="02020603050405020304" pitchFamily="18" charset="0"/>
              </a:rPr>
              <a:t>interaction between events and responses</a:t>
            </a:r>
            <a:r>
              <a:rPr lang="en-US" dirty="0">
                <a:latin typeface="Times New Roman" panose="02020603050405020304" pitchFamily="18" charset="0"/>
                <a:cs typeface="Times New Roman" panose="02020603050405020304" pitchFamily="18" charset="0"/>
              </a:rPr>
              <a:t> in a structured format. It allows designers to specify </a:t>
            </a:r>
            <a:r>
              <a:rPr lang="en-US" b="1" dirty="0">
                <a:latin typeface="Times New Roman" panose="02020603050405020304" pitchFamily="18" charset="0"/>
                <a:cs typeface="Times New Roman" panose="02020603050405020304" pitchFamily="18" charset="0"/>
              </a:rPr>
              <a:t>what happens when certain events occur</a:t>
            </a:r>
            <a:r>
              <a:rPr lang="en-US" dirty="0">
                <a:latin typeface="Times New Roman" panose="02020603050405020304" pitchFamily="18" charset="0"/>
                <a:cs typeface="Times New Roman" panose="02020603050405020304" pitchFamily="18" charset="0"/>
              </a:rPr>
              <a:t>, like mouse clicks, keystrokes, or system signals.</a:t>
            </a:r>
          </a:p>
          <a:p>
            <a:r>
              <a:rPr lang="en-US" dirty="0">
                <a:latin typeface="Times New Roman" panose="02020603050405020304" pitchFamily="18" charset="0"/>
                <a:cs typeface="Times New Roman" panose="02020603050405020304" pitchFamily="18" charset="0"/>
              </a:rPr>
              <a:t>It helps define how components </a:t>
            </a:r>
            <a:r>
              <a:rPr lang="en-US" b="1" dirty="0">
                <a:latin typeface="Times New Roman" panose="02020603050405020304" pitchFamily="18" charset="0"/>
                <a:cs typeface="Times New Roman" panose="02020603050405020304" pitchFamily="18" charset="0"/>
              </a:rPr>
              <a:t>respond to user actions</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Often used in GUI toolkits and event-driven programming environments.</a:t>
            </a:r>
          </a:p>
          <a:p>
            <a:r>
              <a:rPr lang="en-US" dirty="0">
                <a:latin typeface="Times New Roman" panose="02020603050405020304" pitchFamily="18" charset="0"/>
                <a:cs typeface="Times New Roman" panose="02020603050405020304" pitchFamily="18" charset="0"/>
              </a:rPr>
              <a:t>Can define </a:t>
            </a:r>
            <a:r>
              <a:rPr lang="en-US" b="1" dirty="0">
                <a:latin typeface="Times New Roman" panose="02020603050405020304" pitchFamily="18" charset="0"/>
                <a:cs typeface="Times New Roman" panose="02020603050405020304" pitchFamily="18" charset="0"/>
              </a:rPr>
              <a:t>event-action rules</a:t>
            </a:r>
            <a:r>
              <a:rPr lang="en-US" dirty="0">
                <a:latin typeface="Times New Roman" panose="02020603050405020304" pitchFamily="18" charset="0"/>
                <a:cs typeface="Times New Roman" panose="02020603050405020304" pitchFamily="18" charset="0"/>
              </a:rPr>
              <a:t> like: "If button is clicked → show confirmation box."</a:t>
            </a:r>
          </a:p>
          <a:p>
            <a:pPr marL="0" indent="0">
              <a:buNone/>
            </a:pPr>
            <a:r>
              <a:rPr lang="en-US" b="1" dirty="0" err="1" smtClean="0">
                <a:latin typeface="Times New Roman" panose="02020603050405020304" pitchFamily="18" charset="0"/>
                <a:cs typeface="Times New Roman" panose="02020603050405020304" pitchFamily="18" charset="0"/>
              </a:rPr>
              <a:t>Example</a:t>
            </a:r>
            <a:r>
              <a:rPr lang="en-US" dirty="0" err="1">
                <a:latin typeface="Times New Roman" panose="02020603050405020304" pitchFamily="18" charset="0"/>
                <a:cs typeface="Times New Roman" panose="02020603050405020304" pitchFamily="18" charset="0"/>
              </a:rPr>
              <a:t>:ON</a:t>
            </a:r>
            <a:r>
              <a:rPr lang="en-US" dirty="0">
                <a:latin typeface="Times New Roman" panose="02020603050405020304" pitchFamily="18" charset="0"/>
                <a:cs typeface="Times New Roman" panose="02020603050405020304" pitchFamily="18" charset="0"/>
              </a:rPr>
              <a:t> Click(Button1) DO </a:t>
            </a:r>
            <a:r>
              <a:rPr lang="en-US" dirty="0" err="1">
                <a:latin typeface="Times New Roman" panose="02020603050405020304" pitchFamily="18" charset="0"/>
                <a:cs typeface="Times New Roman" panose="02020603050405020304" pitchFamily="18" charset="0"/>
              </a:rPr>
              <a:t>SubmitForm</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27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117566"/>
            <a:ext cx="11157857" cy="6059397"/>
          </a:xfrm>
        </p:spPr>
        <p:txBody>
          <a:bodyPr/>
          <a:lstStyle/>
          <a:p>
            <a:pPr marL="0" indent="0">
              <a:buNone/>
            </a:pPr>
            <a:r>
              <a:rPr lang="en-US" b="1" dirty="0" smtClean="0">
                <a:latin typeface="Times New Roman" panose="02020603050405020304" pitchFamily="18" charset="0"/>
                <a:cs typeface="Times New Roman" panose="02020603050405020304" pitchFamily="18" charset="0"/>
              </a:rPr>
              <a:t>Declarative Languages</a:t>
            </a:r>
            <a:endParaRPr lang="en-TZ" b="1" dirty="0" smtClean="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Unlike procedural programming (which says how to do something), declarative languages </a:t>
            </a:r>
            <a:r>
              <a:rPr lang="en-US" b="1" dirty="0">
                <a:latin typeface="Times New Roman" panose="02020603050405020304" pitchFamily="18" charset="0"/>
                <a:cs typeface="Times New Roman" panose="02020603050405020304" pitchFamily="18" charset="0"/>
              </a:rPr>
              <a:t>specify what the interface should be like</a:t>
            </a:r>
            <a:r>
              <a:rPr lang="en-US" dirty="0">
                <a:latin typeface="Times New Roman" panose="02020603050405020304" pitchFamily="18" charset="0"/>
                <a:cs typeface="Times New Roman" panose="02020603050405020304" pitchFamily="18" charset="0"/>
              </a:rPr>
              <a:t>, and the system figures out how to make it happen.</a:t>
            </a:r>
          </a:p>
          <a:p>
            <a:r>
              <a:rPr lang="en-US" dirty="0">
                <a:latin typeface="Times New Roman" panose="02020603050405020304" pitchFamily="18" charset="0"/>
                <a:cs typeface="Times New Roman" panose="02020603050405020304" pitchFamily="18" charset="0"/>
              </a:rPr>
              <a:t>Focus is on </a:t>
            </a:r>
            <a:r>
              <a:rPr lang="en-US" b="1" dirty="0">
                <a:latin typeface="Times New Roman" panose="02020603050405020304" pitchFamily="18" charset="0"/>
                <a:cs typeface="Times New Roman" panose="02020603050405020304" pitchFamily="18" charset="0"/>
              </a:rPr>
              <a:t>what should appear or happen</a:t>
            </a:r>
            <a:r>
              <a:rPr lang="en-US" dirty="0">
                <a:latin typeface="Times New Roman" panose="02020603050405020304" pitchFamily="18" charset="0"/>
                <a:cs typeface="Times New Roman" panose="02020603050405020304" pitchFamily="18" charset="0"/>
              </a:rPr>
              <a:t>, not how.</a:t>
            </a:r>
          </a:p>
          <a:p>
            <a:r>
              <a:rPr lang="en-US" dirty="0">
                <a:latin typeface="Times New Roman" panose="02020603050405020304" pitchFamily="18" charset="0"/>
                <a:cs typeface="Times New Roman" panose="02020603050405020304" pitchFamily="18" charset="0"/>
              </a:rPr>
              <a:t>Examples include </a:t>
            </a:r>
            <a:r>
              <a:rPr lang="en-US" b="1" dirty="0">
                <a:latin typeface="Times New Roman" panose="02020603050405020304" pitchFamily="18" charset="0"/>
                <a:cs typeface="Times New Roman" panose="02020603050405020304" pitchFamily="18" charset="0"/>
              </a:rPr>
              <a:t>HTML</a:t>
            </a:r>
            <a:r>
              <a:rPr lang="en-US" dirty="0">
                <a:latin typeface="Times New Roman" panose="02020603050405020304" pitchFamily="18" charset="0"/>
                <a:cs typeface="Times New Roman" panose="02020603050405020304" pitchFamily="18" charset="0"/>
              </a:rPr>
              <a:t> for structure, </a:t>
            </a:r>
            <a:r>
              <a:rPr lang="en-US" b="1" dirty="0">
                <a:latin typeface="Times New Roman" panose="02020603050405020304" pitchFamily="18" charset="0"/>
                <a:cs typeface="Times New Roman" panose="02020603050405020304" pitchFamily="18" charset="0"/>
              </a:rPr>
              <a:t>CSS</a:t>
            </a:r>
            <a:r>
              <a:rPr lang="en-US" dirty="0">
                <a:latin typeface="Times New Roman" panose="02020603050405020304" pitchFamily="18" charset="0"/>
                <a:cs typeface="Times New Roman" panose="02020603050405020304" pitchFamily="18" charset="0"/>
              </a:rPr>
              <a:t> for style, and </a:t>
            </a:r>
            <a:r>
              <a:rPr lang="en-US" b="1" dirty="0">
                <a:latin typeface="Times New Roman" panose="02020603050405020304" pitchFamily="18" charset="0"/>
                <a:cs typeface="Times New Roman" panose="02020603050405020304" pitchFamily="18" charset="0"/>
              </a:rPr>
              <a:t>XAML</a:t>
            </a:r>
            <a:r>
              <a:rPr lang="en-US" dirty="0">
                <a:latin typeface="Times New Roman" panose="02020603050405020304" pitchFamily="18" charset="0"/>
                <a:cs typeface="Times New Roman" panose="02020603050405020304" pitchFamily="18" charset="0"/>
              </a:rPr>
              <a:t> for UI in .NET.</a:t>
            </a:r>
          </a:p>
          <a:p>
            <a:r>
              <a:rPr lang="en-US" dirty="0">
                <a:latin typeface="Times New Roman" panose="02020603050405020304" pitchFamily="18" charset="0"/>
                <a:cs typeface="Times New Roman" panose="02020603050405020304" pitchFamily="18" charset="0"/>
              </a:rPr>
              <a:t>Easier to describe </a:t>
            </a:r>
            <a:r>
              <a:rPr lang="en-US" b="1" dirty="0">
                <a:latin typeface="Times New Roman" panose="02020603050405020304" pitchFamily="18" charset="0"/>
                <a:cs typeface="Times New Roman" panose="02020603050405020304" pitchFamily="18" charset="0"/>
              </a:rPr>
              <a:t>static layouts</a:t>
            </a:r>
            <a:r>
              <a:rPr lang="en-US" dirty="0">
                <a:latin typeface="Times New Roman" panose="02020603050405020304" pitchFamily="18" charset="0"/>
                <a:cs typeface="Times New Roman" panose="02020603050405020304" pitchFamily="18" charset="0"/>
              </a:rPr>
              <a:t> and constraints.</a:t>
            </a:r>
          </a:p>
          <a:p>
            <a:pPr marL="0" indent="0">
              <a:buNone/>
            </a:pPr>
            <a:r>
              <a:rPr lang="en-US" b="1" dirty="0" smtClean="0">
                <a:latin typeface="Times New Roman" panose="02020603050405020304" pitchFamily="18" charset="0"/>
                <a:cs typeface="Times New Roman" panose="02020603050405020304" pitchFamily="18" charset="0"/>
              </a:rPr>
              <a:t>Example</a:t>
            </a:r>
            <a:endParaRPr lang="en-TZ"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HTML:&lt;input type="text" placeholder="Enter name</a:t>
            </a:r>
            <a:r>
              <a:rPr lang="en-US" dirty="0" smtClean="0">
                <a:latin typeface="Times New Roman" panose="02020603050405020304" pitchFamily="18" charset="0"/>
                <a:cs typeface="Times New Roman" panose="02020603050405020304" pitchFamily="18" charset="0"/>
              </a:rPr>
              <a:t>"&gt;</a:t>
            </a:r>
            <a:endParaRPr lang="en-TZ"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This declares that a text box should be shown — no code for rendering it is needed.</a:t>
            </a:r>
          </a:p>
        </p:txBody>
      </p:sp>
    </p:spTree>
    <p:extLst>
      <p:ext uri="{BB962C8B-B14F-4D97-AF65-F5344CB8AC3E}">
        <p14:creationId xmlns:p14="http://schemas.microsoft.com/office/powerpoint/2010/main" val="1495060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006" y="182880"/>
            <a:ext cx="11782697" cy="6492239"/>
          </a:xfrm>
        </p:spPr>
        <p:txBody>
          <a:bodyPr>
            <a:normAutofit fontScale="70000" lnSpcReduction="20000"/>
          </a:bodyPr>
          <a:lstStyle/>
          <a:p>
            <a:pPr marL="0" indent="0">
              <a:buNone/>
            </a:pPr>
            <a:r>
              <a:rPr lang="en-US" sz="3400" b="1" dirty="0">
                <a:latin typeface="Times New Roman" panose="02020603050405020304" pitchFamily="18" charset="0"/>
                <a:cs typeface="Times New Roman" panose="02020603050405020304" pitchFamily="18" charset="0"/>
              </a:rPr>
              <a:t>Constraints</a:t>
            </a:r>
          </a:p>
          <a:p>
            <a:r>
              <a:rPr lang="en-US" sz="3400" dirty="0">
                <a:latin typeface="Times New Roman" panose="02020603050405020304" pitchFamily="18" charset="0"/>
                <a:cs typeface="Times New Roman" panose="02020603050405020304" pitchFamily="18" charset="0"/>
              </a:rPr>
              <a:t>Constraints are </a:t>
            </a:r>
            <a:r>
              <a:rPr lang="en-US" sz="3400" b="1" dirty="0">
                <a:latin typeface="Times New Roman" panose="02020603050405020304" pitchFamily="18" charset="0"/>
                <a:cs typeface="Times New Roman" panose="02020603050405020304" pitchFamily="18" charset="0"/>
              </a:rPr>
              <a:t>rules or conditions</a:t>
            </a:r>
            <a:r>
              <a:rPr lang="en-US" sz="3400" dirty="0">
                <a:latin typeface="Times New Roman" panose="02020603050405020304" pitchFamily="18" charset="0"/>
                <a:cs typeface="Times New Roman" panose="02020603050405020304" pitchFamily="18" charset="0"/>
              </a:rPr>
              <a:t> that define how interface elements can behave or interact. Instead of writing procedural logic, designers specify conditions like size limits, alignment, or relationships between objects.</a:t>
            </a:r>
          </a:p>
          <a:p>
            <a:r>
              <a:rPr lang="en-US" sz="3400" dirty="0">
                <a:latin typeface="Times New Roman" panose="02020603050405020304" pitchFamily="18" charset="0"/>
                <a:cs typeface="Times New Roman" panose="02020603050405020304" pitchFamily="18" charset="0"/>
              </a:rPr>
              <a:t>Widely used in </a:t>
            </a:r>
            <a:r>
              <a:rPr lang="en-US" sz="3400" b="1" dirty="0">
                <a:latin typeface="Times New Roman" panose="02020603050405020304" pitchFamily="18" charset="0"/>
                <a:cs typeface="Times New Roman" panose="02020603050405020304" pitchFamily="18" charset="0"/>
              </a:rPr>
              <a:t>layout managers</a:t>
            </a:r>
            <a:r>
              <a:rPr lang="en-US" sz="3400" dirty="0">
                <a:latin typeface="Times New Roman" panose="02020603050405020304" pitchFamily="18" charset="0"/>
                <a:cs typeface="Times New Roman" panose="02020603050405020304" pitchFamily="18" charset="0"/>
              </a:rPr>
              <a:t>, form builders, and responsive UIs.</a:t>
            </a:r>
          </a:p>
          <a:p>
            <a:r>
              <a:rPr lang="en-US" sz="3400" dirty="0">
                <a:latin typeface="Times New Roman" panose="02020603050405020304" pitchFamily="18" charset="0"/>
                <a:cs typeface="Times New Roman" panose="02020603050405020304" pitchFamily="18" charset="0"/>
              </a:rPr>
              <a:t>Helps maintain </a:t>
            </a:r>
            <a:r>
              <a:rPr lang="en-US" sz="3400" b="1" dirty="0">
                <a:latin typeface="Times New Roman" panose="02020603050405020304" pitchFamily="18" charset="0"/>
                <a:cs typeface="Times New Roman" panose="02020603050405020304" pitchFamily="18" charset="0"/>
              </a:rPr>
              <a:t>consistency and structure</a:t>
            </a:r>
            <a:r>
              <a:rPr lang="en-US" sz="3400" dirty="0">
                <a:latin typeface="Times New Roman" panose="02020603050405020304" pitchFamily="18" charset="0"/>
                <a:cs typeface="Times New Roman" panose="02020603050405020304" pitchFamily="18" charset="0"/>
              </a:rPr>
              <a:t>.</a:t>
            </a:r>
          </a:p>
          <a:p>
            <a:r>
              <a:rPr lang="en-US" sz="3400" dirty="0">
                <a:latin typeface="Times New Roman" panose="02020603050405020304" pitchFamily="18" charset="0"/>
                <a:cs typeface="Times New Roman" panose="02020603050405020304" pitchFamily="18" charset="0"/>
              </a:rPr>
              <a:t>Often used with declarative or visual languages.</a:t>
            </a:r>
          </a:p>
          <a:p>
            <a:pPr marL="0" indent="0">
              <a:buNone/>
            </a:pPr>
            <a:r>
              <a:rPr lang="en-US" sz="3400" b="1" dirty="0" smtClean="0">
                <a:latin typeface="Times New Roman" panose="02020603050405020304" pitchFamily="18" charset="0"/>
                <a:cs typeface="Times New Roman" panose="02020603050405020304" pitchFamily="18" charset="0"/>
              </a:rPr>
              <a:t>Example</a:t>
            </a:r>
            <a:r>
              <a:rPr lang="en-US" sz="3400" dirty="0">
                <a:latin typeface="Times New Roman" panose="02020603050405020304" pitchFamily="18" charset="0"/>
                <a:cs typeface="Times New Roman" panose="02020603050405020304" pitchFamily="18" charset="0"/>
              </a:rPr>
              <a:t>:</a:t>
            </a:r>
            <a:br>
              <a:rPr lang="en-US" sz="3400" dirty="0">
                <a:latin typeface="Times New Roman" panose="02020603050405020304" pitchFamily="18" charset="0"/>
                <a:cs typeface="Times New Roman" panose="02020603050405020304" pitchFamily="18" charset="0"/>
              </a:rPr>
            </a:br>
            <a:r>
              <a:rPr lang="en-US" sz="3400" dirty="0">
                <a:latin typeface="Times New Roman" panose="02020603050405020304" pitchFamily="18" charset="0"/>
                <a:cs typeface="Times New Roman" panose="02020603050405020304" pitchFamily="18" charset="0"/>
              </a:rPr>
              <a:t>"Button must always stay below the text field and centered horizontally</a:t>
            </a:r>
            <a:r>
              <a:rPr lang="en-US" sz="3400" dirty="0" smtClean="0">
                <a:latin typeface="Times New Roman" panose="02020603050405020304" pitchFamily="18" charset="0"/>
                <a:cs typeface="Times New Roman" panose="02020603050405020304" pitchFamily="18" charset="0"/>
              </a:rPr>
              <a:t>.“</a:t>
            </a:r>
            <a:endParaRPr lang="en-TZ" sz="3400" dirty="0" smtClean="0">
              <a:latin typeface="Times New Roman" panose="02020603050405020304" pitchFamily="18" charset="0"/>
              <a:cs typeface="Times New Roman" panose="02020603050405020304" pitchFamily="18" charset="0"/>
            </a:endParaRPr>
          </a:p>
          <a:p>
            <a:pPr marL="0" indent="0">
              <a:buNone/>
            </a:pPr>
            <a:r>
              <a:rPr lang="en-US" sz="3400" b="1" dirty="0">
                <a:latin typeface="Times New Roman" panose="02020603050405020304" pitchFamily="18" charset="0"/>
                <a:cs typeface="Times New Roman" panose="02020603050405020304" pitchFamily="18" charset="0"/>
              </a:rPr>
              <a:t>Graphical Specification</a:t>
            </a:r>
          </a:p>
          <a:p>
            <a:r>
              <a:rPr lang="en-US" sz="3400" dirty="0">
                <a:latin typeface="Times New Roman" panose="02020603050405020304" pitchFamily="18" charset="0"/>
                <a:cs typeface="Times New Roman" panose="02020603050405020304" pitchFamily="18" charset="0"/>
              </a:rPr>
              <a:t>This method uses </a:t>
            </a:r>
            <a:r>
              <a:rPr lang="en-US" sz="3400" b="1" dirty="0">
                <a:latin typeface="Times New Roman" panose="02020603050405020304" pitchFamily="18" charset="0"/>
                <a:cs typeface="Times New Roman" panose="02020603050405020304" pitchFamily="18" charset="0"/>
              </a:rPr>
              <a:t>visual modeling tools</a:t>
            </a:r>
            <a:r>
              <a:rPr lang="en-US" sz="3400" dirty="0">
                <a:latin typeface="Times New Roman" panose="02020603050405020304" pitchFamily="18" charset="0"/>
                <a:cs typeface="Times New Roman" panose="02020603050405020304" pitchFamily="18" charset="0"/>
              </a:rPr>
              <a:t> to define interaction. It may include diagrams, flowcharts, or GUI mockups where the designer can </a:t>
            </a:r>
            <a:r>
              <a:rPr lang="en-US" sz="3400" b="1" dirty="0">
                <a:latin typeface="Times New Roman" panose="02020603050405020304" pitchFamily="18" charset="0"/>
                <a:cs typeface="Times New Roman" panose="02020603050405020304" pitchFamily="18" charset="0"/>
              </a:rPr>
              <a:t>draw</a:t>
            </a:r>
            <a:r>
              <a:rPr lang="en-US" sz="3400" dirty="0">
                <a:latin typeface="Times New Roman" panose="02020603050405020304" pitchFamily="18" charset="0"/>
                <a:cs typeface="Times New Roman" panose="02020603050405020304" pitchFamily="18" charset="0"/>
              </a:rPr>
              <a:t> the dialogue structure.</a:t>
            </a:r>
          </a:p>
          <a:p>
            <a:r>
              <a:rPr lang="en-US" sz="3400" dirty="0">
                <a:latin typeface="Times New Roman" panose="02020603050405020304" pitchFamily="18" charset="0"/>
                <a:cs typeface="Times New Roman" panose="02020603050405020304" pitchFamily="18" charset="0"/>
              </a:rPr>
              <a:t>Great for </a:t>
            </a:r>
            <a:r>
              <a:rPr lang="en-US" sz="3400" b="1" dirty="0">
                <a:latin typeface="Times New Roman" panose="02020603050405020304" pitchFamily="18" charset="0"/>
                <a:cs typeface="Times New Roman" panose="02020603050405020304" pitchFamily="18" charset="0"/>
              </a:rPr>
              <a:t>non-programmers</a:t>
            </a:r>
            <a:r>
              <a:rPr lang="en-US" sz="3400" dirty="0">
                <a:latin typeface="Times New Roman" panose="02020603050405020304" pitchFamily="18" charset="0"/>
                <a:cs typeface="Times New Roman" panose="02020603050405020304" pitchFamily="18" charset="0"/>
              </a:rPr>
              <a:t> or designers.</a:t>
            </a:r>
          </a:p>
          <a:p>
            <a:r>
              <a:rPr lang="en-US" sz="3400" dirty="0">
                <a:latin typeface="Times New Roman" panose="02020603050405020304" pitchFamily="18" charset="0"/>
                <a:cs typeface="Times New Roman" panose="02020603050405020304" pitchFamily="18" charset="0"/>
              </a:rPr>
              <a:t>Often supports </a:t>
            </a:r>
            <a:r>
              <a:rPr lang="en-US" sz="3400" b="1" dirty="0">
                <a:latin typeface="Times New Roman" panose="02020603050405020304" pitchFamily="18" charset="0"/>
                <a:cs typeface="Times New Roman" panose="02020603050405020304" pitchFamily="18" charset="0"/>
              </a:rPr>
              <a:t>drag-and-drop design</a:t>
            </a:r>
            <a:r>
              <a:rPr lang="en-US" sz="3400" dirty="0">
                <a:latin typeface="Times New Roman" panose="02020603050405020304" pitchFamily="18" charset="0"/>
                <a:cs typeface="Times New Roman" panose="02020603050405020304" pitchFamily="18" charset="0"/>
              </a:rPr>
              <a:t> and simulation of user flows.</a:t>
            </a:r>
          </a:p>
          <a:p>
            <a:r>
              <a:rPr lang="en-US" sz="3400" dirty="0">
                <a:latin typeface="Times New Roman" panose="02020603050405020304" pitchFamily="18" charset="0"/>
                <a:cs typeface="Times New Roman" panose="02020603050405020304" pitchFamily="18" charset="0"/>
              </a:rPr>
              <a:t>Used in tools like </a:t>
            </a:r>
            <a:r>
              <a:rPr lang="en-US" sz="3400" b="1" dirty="0">
                <a:latin typeface="Times New Roman" panose="02020603050405020304" pitchFamily="18" charset="0"/>
                <a:cs typeface="Times New Roman" panose="02020603050405020304" pitchFamily="18" charset="0"/>
              </a:rPr>
              <a:t>Android Studio (design mode)</a:t>
            </a:r>
            <a:r>
              <a:rPr lang="en-US" sz="3400" dirty="0">
                <a:latin typeface="Times New Roman" panose="02020603050405020304" pitchFamily="18" charset="0"/>
                <a:cs typeface="Times New Roman" panose="02020603050405020304" pitchFamily="18" charset="0"/>
              </a:rPr>
              <a:t>, </a:t>
            </a:r>
            <a:r>
              <a:rPr lang="en-US" sz="3400" b="1" dirty="0">
                <a:latin typeface="Times New Roman" panose="02020603050405020304" pitchFamily="18" charset="0"/>
                <a:cs typeface="Times New Roman" panose="02020603050405020304" pitchFamily="18" charset="0"/>
              </a:rPr>
              <a:t>Storyboard editors</a:t>
            </a:r>
            <a:r>
              <a:rPr lang="en-US" sz="3400" dirty="0">
                <a:latin typeface="Times New Roman" panose="02020603050405020304" pitchFamily="18" charset="0"/>
                <a:cs typeface="Times New Roman" panose="02020603050405020304" pitchFamily="18" charset="0"/>
              </a:rPr>
              <a:t>, or </a:t>
            </a:r>
            <a:r>
              <a:rPr lang="en-US" sz="3400" b="1" dirty="0">
                <a:latin typeface="Times New Roman" panose="02020603050405020304" pitchFamily="18" charset="0"/>
                <a:cs typeface="Times New Roman" panose="02020603050405020304" pitchFamily="18" charset="0"/>
              </a:rPr>
              <a:t>Sketch tools</a:t>
            </a:r>
            <a:r>
              <a:rPr lang="en-US" sz="3400" dirty="0">
                <a:latin typeface="Times New Roman" panose="02020603050405020304" pitchFamily="18" charset="0"/>
                <a:cs typeface="Times New Roman" panose="02020603050405020304" pitchFamily="18" charset="0"/>
              </a:rPr>
              <a:t>.</a:t>
            </a:r>
          </a:p>
          <a:p>
            <a:pPr marL="0" indent="0">
              <a:buNone/>
            </a:pPr>
            <a:r>
              <a:rPr lang="en-US" sz="3400" b="1" dirty="0" smtClean="0">
                <a:latin typeface="Times New Roman" panose="02020603050405020304" pitchFamily="18" charset="0"/>
                <a:cs typeface="Times New Roman" panose="02020603050405020304" pitchFamily="18" charset="0"/>
              </a:rPr>
              <a:t>Example</a:t>
            </a:r>
            <a:r>
              <a:rPr lang="en-US" sz="3400" dirty="0">
                <a:latin typeface="Times New Roman" panose="02020603050405020304" pitchFamily="18" charset="0"/>
                <a:cs typeface="Times New Roman" panose="02020603050405020304" pitchFamily="18" charset="0"/>
              </a:rPr>
              <a:t>: Drawing boxes for screens and arrows to show user navigation from one screen to another.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2581016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99612697"/>
              </p:ext>
            </p:extLst>
          </p:nvPr>
        </p:nvGraphicFramePr>
        <p:xfrm>
          <a:off x="1575253" y="952728"/>
          <a:ext cx="8190902" cy="4389120"/>
        </p:xfrm>
        <a:graphic>
          <a:graphicData uri="http://schemas.openxmlformats.org/drawingml/2006/table">
            <a:tbl>
              <a:tblPr/>
              <a:tblGrid>
                <a:gridCol w="4095451">
                  <a:extLst>
                    <a:ext uri="{9D8B030D-6E8A-4147-A177-3AD203B41FA5}">
                      <a16:colId xmlns:a16="http://schemas.microsoft.com/office/drawing/2014/main" val="740154159"/>
                    </a:ext>
                  </a:extLst>
                </a:gridCol>
                <a:gridCol w="4095451">
                  <a:extLst>
                    <a:ext uri="{9D8B030D-6E8A-4147-A177-3AD203B41FA5}">
                      <a16:colId xmlns:a16="http://schemas.microsoft.com/office/drawing/2014/main" val="148019108"/>
                    </a:ext>
                  </a:extLst>
                </a:gridCol>
              </a:tblGrid>
              <a:tr h="240357">
                <a:tc>
                  <a:txBody>
                    <a:bodyPr/>
                    <a:lstStyle/>
                    <a:p>
                      <a:pPr algn="ctr"/>
                      <a:r>
                        <a:rPr lang="en-US" sz="2400" b="1">
                          <a:latin typeface="Times New Roman" panose="02020603050405020304" pitchFamily="18" charset="0"/>
                          <a:cs typeface="Times New Roman" panose="02020603050405020304" pitchFamily="18" charset="0"/>
                        </a:rPr>
                        <a:t>Technique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latin typeface="Times New Roman" panose="02020603050405020304" pitchFamily="18" charset="0"/>
                          <a:cs typeface="Times New Roman" panose="02020603050405020304" pitchFamily="18" charset="0"/>
                        </a:rPr>
                        <a:t>Best For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0741545"/>
                  </a:ext>
                </a:extLst>
              </a:tr>
              <a:tr h="240357">
                <a:tc>
                  <a:txBody>
                    <a:bodyPr/>
                    <a:lstStyle/>
                    <a:p>
                      <a:r>
                        <a:rPr lang="en-US" sz="2400">
                          <a:latin typeface="Times New Roman" panose="02020603050405020304" pitchFamily="18" charset="0"/>
                          <a:cs typeface="Times New Roman" panose="02020603050405020304" pitchFamily="18" charset="0"/>
                        </a:rPr>
                        <a:t>Menu Networks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Simple menu-based systems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23182552"/>
                  </a:ext>
                </a:extLst>
              </a:tr>
              <a:tr h="240357">
                <a:tc>
                  <a:txBody>
                    <a:bodyPr/>
                    <a:lstStyle/>
                    <a:p>
                      <a:r>
                        <a:rPr lang="en-US" sz="2400">
                          <a:latin typeface="Times New Roman" panose="02020603050405020304" pitchFamily="18" charset="0"/>
                          <a:cs typeface="Times New Roman" panose="02020603050405020304" pitchFamily="18" charset="0"/>
                        </a:rPr>
                        <a:t>Grammar Notations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Structured command inputs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24048026"/>
                  </a:ext>
                </a:extLst>
              </a:tr>
              <a:tr h="240357">
                <a:tc>
                  <a:txBody>
                    <a:bodyPr/>
                    <a:lstStyle/>
                    <a:p>
                      <a:r>
                        <a:rPr lang="en-US" sz="2400">
                          <a:latin typeface="Times New Roman" panose="02020603050405020304" pitchFamily="18" charset="0"/>
                          <a:cs typeface="Times New Roman" panose="02020603050405020304" pitchFamily="18" charset="0"/>
                        </a:rPr>
                        <a:t>State Transition Diagrams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Interactive flows and behaviors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6076502"/>
                  </a:ext>
                </a:extLst>
              </a:tr>
              <a:tr h="240357">
                <a:tc>
                  <a:txBody>
                    <a:bodyPr/>
                    <a:lstStyle/>
                    <a:p>
                      <a:r>
                        <a:rPr lang="en-US" sz="2400">
                          <a:latin typeface="Times New Roman" panose="02020603050405020304" pitchFamily="18" charset="0"/>
                          <a:cs typeface="Times New Roman" panose="02020603050405020304" pitchFamily="18" charset="0"/>
                        </a:rPr>
                        <a:t>Event Languages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Defining event-response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5311167"/>
                  </a:ext>
                </a:extLst>
              </a:tr>
              <a:tr h="240357">
                <a:tc>
                  <a:txBody>
                    <a:bodyPr/>
                    <a:lstStyle/>
                    <a:p>
                      <a:r>
                        <a:rPr lang="en-US" sz="2400" dirty="0">
                          <a:latin typeface="Times New Roman" panose="02020603050405020304" pitchFamily="18" charset="0"/>
                          <a:cs typeface="Times New Roman" panose="02020603050405020304" pitchFamily="18" charset="0"/>
                        </a:rPr>
                        <a:t>Declarative Languages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Describing static layouts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05747295"/>
                  </a:ext>
                </a:extLst>
              </a:tr>
              <a:tr h="240357">
                <a:tc>
                  <a:txBody>
                    <a:bodyPr/>
                    <a:lstStyle/>
                    <a:p>
                      <a:r>
                        <a:rPr lang="en-US" sz="2400">
                          <a:latin typeface="Times New Roman" panose="02020603050405020304" pitchFamily="18" charset="0"/>
                          <a:cs typeface="Times New Roman" panose="02020603050405020304" pitchFamily="18" charset="0"/>
                        </a:rPr>
                        <a:t>Constraints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a:latin typeface="Times New Roman" panose="02020603050405020304" pitchFamily="18" charset="0"/>
                          <a:cs typeface="Times New Roman" panose="02020603050405020304" pitchFamily="18" charset="0"/>
                        </a:rPr>
                        <a:t>Managing layout rules and relationships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87522312"/>
                  </a:ext>
                </a:extLst>
              </a:tr>
              <a:tr h="240357">
                <a:tc>
                  <a:txBody>
                    <a:bodyPr/>
                    <a:lstStyle/>
                    <a:p>
                      <a:r>
                        <a:rPr lang="en-US" sz="2400">
                          <a:latin typeface="Times New Roman" panose="02020603050405020304" pitchFamily="18" charset="0"/>
                          <a:cs typeface="Times New Roman" panose="02020603050405020304" pitchFamily="18" charset="0"/>
                        </a:rPr>
                        <a:t>Graphical Specification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Times New Roman" panose="02020603050405020304" pitchFamily="18" charset="0"/>
                          <a:cs typeface="Times New Roman" panose="02020603050405020304" pitchFamily="18" charset="0"/>
                        </a:rPr>
                        <a:t>Visual design and flow modeling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901750"/>
                  </a:ext>
                </a:extLst>
              </a:tr>
            </a:tbl>
          </a:graphicData>
        </a:graphic>
      </p:graphicFrame>
      <p:sp>
        <p:nvSpPr>
          <p:cNvPr id="5" name="Rectangle 1"/>
          <p:cNvSpPr>
            <a:spLocks noChangeArrowheads="1"/>
          </p:cNvSpPr>
          <p:nvPr/>
        </p:nvSpPr>
        <p:spPr bwMode="auto">
          <a:xfrm>
            <a:off x="679268" y="329532"/>
            <a:ext cx="949669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of these techniques offers a </a:t>
            </a:r>
            <a:r>
              <a:rPr kumimoji="0" lang="en-US" alt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different way to model user interaction</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409302" y="5503378"/>
            <a:ext cx="11334207" cy="830997"/>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These techniques help UI designers and developers create interfaces that are well-structured, intuitive, and easy to maintain.</a:t>
            </a:r>
          </a:p>
        </p:txBody>
      </p:sp>
    </p:spTree>
    <p:extLst>
      <p:ext uri="{BB962C8B-B14F-4D97-AF65-F5344CB8AC3E}">
        <p14:creationId xmlns:p14="http://schemas.microsoft.com/office/powerpoint/2010/main" val="38339325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235131"/>
            <a:ext cx="11717382" cy="6374676"/>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Universal </a:t>
            </a:r>
            <a:r>
              <a:rPr lang="en-US" b="1" dirty="0" smtClean="0">
                <a:latin typeface="Times New Roman" panose="02020603050405020304" pitchFamily="18" charset="0"/>
                <a:cs typeface="Times New Roman" panose="02020603050405020304" pitchFamily="18" charset="0"/>
              </a:rPr>
              <a:t>Design</a:t>
            </a:r>
            <a:r>
              <a:rPr lang="en-TZ" b="1" dirty="0" smtClean="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Universal design is an approach for designers to make products and services accessible and usable for the largest possible audience without needing adaptation or specialized design. Designers use its seven principles to create a solution catering to as many users as possible.</a:t>
            </a:r>
          </a:p>
          <a:p>
            <a:pPr algn="just"/>
            <a:r>
              <a:rPr lang="en-US" b="1" dirty="0">
                <a:latin typeface="Times New Roman" panose="02020603050405020304" pitchFamily="18" charset="0"/>
                <a:cs typeface="Times New Roman" panose="02020603050405020304" pitchFamily="18" charset="0"/>
              </a:rPr>
              <a:t>Why Does Universal Design Matter?</a:t>
            </a:r>
          </a:p>
          <a:p>
            <a:pPr algn="just"/>
            <a:r>
              <a:rPr lang="en-US" dirty="0">
                <a:latin typeface="Times New Roman" panose="02020603050405020304" pitchFamily="18" charset="0"/>
                <a:cs typeface="Times New Roman" panose="02020603050405020304" pitchFamily="18" charset="0"/>
              </a:rPr>
              <a:t>Universal </a:t>
            </a:r>
            <a:r>
              <a:rPr lang="en-US" u="sng" dirty="0">
                <a:latin typeface="Times New Roman" panose="02020603050405020304" pitchFamily="18" charset="0"/>
                <a:cs typeface="Times New Roman" panose="02020603050405020304" pitchFamily="18" charset="0"/>
                <a:hlinkClick r:id="rId2" tooltip="What is User Experience (UX) Design?"/>
              </a:rPr>
              <a:t>UX design</a:t>
            </a:r>
            <a:r>
              <a:rPr lang="en-US" dirty="0">
                <a:latin typeface="Times New Roman" panose="02020603050405020304" pitchFamily="18" charset="0"/>
                <a:cs typeface="Times New Roman" panose="02020603050405020304" pitchFamily="18" charset="0"/>
              </a:rPr>
              <a:t> is rooted in 1970s’ architecture. Ron Mace, who coined the term “universal design,” advocated for the design of environments that all individuals can access, regardless of their abilities. A group at The Center for Universal Design at North Carolina State University developed the concept further in 1997.</a:t>
            </a:r>
          </a:p>
          <a:p>
            <a:pPr algn="just"/>
            <a:r>
              <a:rPr lang="en-US" dirty="0">
                <a:latin typeface="Times New Roman" panose="02020603050405020304" pitchFamily="18" charset="0"/>
                <a:cs typeface="Times New Roman" panose="02020603050405020304" pitchFamily="18" charset="0"/>
              </a:rPr>
              <a:t>Universal design is closely related to </a:t>
            </a:r>
            <a:r>
              <a:rPr lang="en-US" u="sng" dirty="0">
                <a:latin typeface="Times New Roman" panose="02020603050405020304" pitchFamily="18" charset="0"/>
                <a:cs typeface="Times New Roman" panose="02020603050405020304" pitchFamily="18" charset="0"/>
                <a:hlinkClick r:id="rId3" tooltip="What is Accessibility?"/>
              </a:rPr>
              <a:t>accessibility</a:t>
            </a:r>
            <a:r>
              <a:rPr lang="en-US" dirty="0">
                <a:latin typeface="Times New Roman" panose="02020603050405020304" pitchFamily="18" charset="0"/>
                <a:cs typeface="Times New Roman" panose="02020603050405020304" pitchFamily="18" charset="0"/>
              </a:rPr>
              <a:t>. The belief that accessibility and </a:t>
            </a:r>
            <a:r>
              <a:rPr lang="en-US" u="sng" dirty="0">
                <a:latin typeface="Times New Roman" panose="02020603050405020304" pitchFamily="18" charset="0"/>
                <a:cs typeface="Times New Roman" panose="02020603050405020304" pitchFamily="18" charset="0"/>
                <a:hlinkClick r:id="rId4" tooltip="What is Usability?"/>
              </a:rPr>
              <a:t>usability</a:t>
            </a:r>
            <a:r>
              <a:rPr lang="en-US" dirty="0">
                <a:latin typeface="Times New Roman" panose="02020603050405020304" pitchFamily="18" charset="0"/>
                <a:cs typeface="Times New Roman" panose="02020603050405020304" pitchFamily="18" charset="0"/>
              </a:rPr>
              <a:t> go hand in hand is the foundation of universal design. Flexibility, adaptability, and </a:t>
            </a:r>
            <a:r>
              <a:rPr lang="en-US" u="sng" dirty="0">
                <a:latin typeface="Times New Roman" panose="02020603050405020304" pitchFamily="18" charset="0"/>
                <a:cs typeface="Times New Roman" panose="02020603050405020304" pitchFamily="18" charset="0"/>
                <a:hlinkClick r:id="rId5" tooltip="What is Simplicity in UX/UI Design?"/>
              </a:rPr>
              <a:t>simplicity</a:t>
            </a:r>
            <a:r>
              <a:rPr lang="en-US" dirty="0">
                <a:latin typeface="Times New Roman" panose="02020603050405020304" pitchFamily="18" charset="0"/>
                <a:cs typeface="Times New Roman" panose="02020603050405020304" pitchFamily="18" charset="0"/>
              </a:rPr>
              <a:t> are vital parts of it. As a designer, you can stretch these to the greatest extent in products or services everyone should be able to access and use. The question of the users’ ability and background shouldn’t matter.</a:t>
            </a:r>
          </a:p>
          <a:p>
            <a:pPr marL="0" indent="0">
              <a:buNone/>
            </a:pPr>
            <a:endParaRPr lang="en-US" dirty="0"/>
          </a:p>
        </p:txBody>
      </p:sp>
    </p:spTree>
    <p:extLst>
      <p:ext uri="{BB962C8B-B14F-4D97-AF65-F5344CB8AC3E}">
        <p14:creationId xmlns:p14="http://schemas.microsoft.com/office/powerpoint/2010/main" val="38072762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 y="130629"/>
            <a:ext cx="12100560" cy="7837714"/>
          </a:xfrm>
        </p:spPr>
        <p:txBody>
          <a:bodyPr>
            <a:noAutofit/>
          </a:bodyPr>
          <a:lstStyle/>
          <a:p>
            <a:pPr marL="0" indent="0" algn="just">
              <a:buNone/>
            </a:pPr>
            <a:r>
              <a:rPr lang="en-US" sz="2400" b="1" dirty="0">
                <a:latin typeface="Times New Roman" panose="02020603050405020304" pitchFamily="18" charset="0"/>
                <a:cs typeface="Times New Roman" panose="02020603050405020304" pitchFamily="18" charset="0"/>
              </a:rPr>
              <a:t>Universal Design, Inclusive Design, and Design for All: What’s the Difference?</a:t>
            </a:r>
          </a:p>
          <a:p>
            <a:pPr marL="0" indent="0" algn="just">
              <a:buNone/>
            </a:pPr>
            <a:r>
              <a:rPr lang="en-US" sz="2400" dirty="0">
                <a:latin typeface="Times New Roman" panose="02020603050405020304" pitchFamily="18" charset="0"/>
                <a:cs typeface="Times New Roman" panose="02020603050405020304" pitchFamily="18" charset="0"/>
              </a:rPr>
              <a:t>Universal design, </a:t>
            </a:r>
            <a:r>
              <a:rPr lang="en-US" sz="2400" u="sng" dirty="0">
                <a:latin typeface="Times New Roman" panose="02020603050405020304" pitchFamily="18" charset="0"/>
                <a:cs typeface="Times New Roman" panose="02020603050405020304" pitchFamily="18" charset="0"/>
                <a:hlinkClick r:id="rId2" tooltip="What is Inclusive Design?"/>
              </a:rPr>
              <a:t>inclusive design</a:t>
            </a:r>
            <a:r>
              <a:rPr lang="en-US" sz="2400" dirty="0">
                <a:latin typeface="Times New Roman" panose="02020603050405020304" pitchFamily="18" charset="0"/>
                <a:cs typeface="Times New Roman" panose="02020603050405020304" pitchFamily="18" charset="0"/>
              </a:rPr>
              <a:t>, and design for all share common ground. Universal design and inclusive design are often confused. In universal design, you create a single solution to accommodate a wide range of users, including many factors to satisfy the </a:t>
            </a:r>
            <a:r>
              <a:rPr lang="en-US" sz="2400" b="1" dirty="0">
                <a:latin typeface="Times New Roman" panose="02020603050405020304" pitchFamily="18" charset="0"/>
                <a:cs typeface="Times New Roman" panose="02020603050405020304" pitchFamily="18" charset="0"/>
              </a:rPr>
              <a:t>most users</a:t>
            </a:r>
            <a:r>
              <a:rPr lang="en-US" sz="2400" dirty="0">
                <a:latin typeface="Times New Roman" panose="02020603050405020304" pitchFamily="18" charset="0"/>
                <a:cs typeface="Times New Roman" panose="02020603050405020304" pitchFamily="18" charset="0"/>
              </a:rPr>
              <a:t> possible. Additionally, you incorporate insights about the users’ physical and cognitive abilities, age, gender, race, and ethnicity into the design of one experience. This will be a product or service that they all can access, use and enjoy</a:t>
            </a:r>
            <a:r>
              <a:rPr lang="en-US" sz="2400" dirty="0" smtClean="0">
                <a:latin typeface="Times New Roman" panose="02020603050405020304" pitchFamily="18" charset="0"/>
                <a:cs typeface="Times New Roman" panose="02020603050405020304" pitchFamily="18" charset="0"/>
              </a:rPr>
              <a:t>.</a:t>
            </a:r>
            <a:endParaRPr lang="en-TZ"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In design for all, you build accessible features into your design from early in the design process. It’s an approach that considers the needs of </a:t>
            </a:r>
            <a:r>
              <a:rPr lang="en-US" sz="2400" b="1" dirty="0">
                <a:latin typeface="Times New Roman" panose="02020603050405020304" pitchFamily="18" charset="0"/>
                <a:cs typeface="Times New Roman" panose="02020603050405020304" pitchFamily="18" charset="0"/>
              </a:rPr>
              <a:t>all</a:t>
            </a:r>
            <a:r>
              <a:rPr lang="en-US" sz="2400" dirty="0">
                <a:latin typeface="Times New Roman" panose="02020603050405020304" pitchFamily="18" charset="0"/>
                <a:cs typeface="Times New Roman" panose="02020603050405020304" pitchFamily="18" charset="0"/>
              </a:rPr>
              <a:t> users and allows for variations of one design so as to reach them all. By including users with disabilities early on, you ensure you consider their needs and cater to them in full, rather than revisit them later with adjustments to your initial </a:t>
            </a:r>
            <a:r>
              <a:rPr lang="en-US" sz="2400" dirty="0" smtClean="0">
                <a:latin typeface="Times New Roman" panose="02020603050405020304" pitchFamily="18" charset="0"/>
                <a:cs typeface="Times New Roman" panose="02020603050405020304" pitchFamily="18" charset="0"/>
              </a:rPr>
              <a:t>release.</a:t>
            </a:r>
            <a:r>
              <a:rPr lang="en-TZ" sz="2400"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On </a:t>
            </a:r>
            <a:r>
              <a:rPr lang="en-US" sz="2400" dirty="0">
                <a:latin typeface="Times New Roman" panose="02020603050405020304" pitchFamily="18" charset="0"/>
                <a:cs typeface="Times New Roman" panose="02020603050405020304" pitchFamily="18" charset="0"/>
              </a:rPr>
              <a:t>the other hand, inclusive design goes further. In inclusive design, you go the extra mile to target the needs and experiences of groups that “mainstream” design often marginalizes or excludes. When you set out to create an inclusive design, you especially account for the diverse perspectives and backgrounds of your users. In your design process, you include users from different ethnicities, genders, and/or with cultural differences, varying language abilities and preferences, and more. Inclusive design results in products and services that </a:t>
            </a:r>
            <a:r>
              <a:rPr lang="en-US" sz="2400" b="1" dirty="0">
                <a:latin typeface="Times New Roman" panose="02020603050405020304" pitchFamily="18" charset="0"/>
                <a:cs typeface="Times New Roman" panose="02020603050405020304" pitchFamily="18" charset="0"/>
              </a:rPr>
              <a:t>all</a:t>
            </a:r>
            <a:r>
              <a:rPr lang="en-US" sz="2400" dirty="0">
                <a:latin typeface="Times New Roman" panose="02020603050405020304" pitchFamily="18" charset="0"/>
                <a:cs typeface="Times New Roman" panose="02020603050405020304" pitchFamily="18" charset="0"/>
              </a:rPr>
              <a:t> users find accessible, usable, culturally sensitive, and welcoming. However, you may provide </a:t>
            </a:r>
            <a:r>
              <a:rPr lang="en-US" sz="2400" b="1" dirty="0">
                <a:latin typeface="Times New Roman" panose="02020603050405020304" pitchFamily="18" charset="0"/>
                <a:cs typeface="Times New Roman" panose="02020603050405020304" pitchFamily="18" charset="0"/>
              </a:rPr>
              <a:t>multiple design solutions</a:t>
            </a:r>
            <a:r>
              <a:rPr lang="en-US" sz="2400" dirty="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not just one</a:t>
            </a:r>
            <a:r>
              <a:rPr lang="en-US" sz="2400" dirty="0">
                <a:latin typeface="Times New Roman" panose="02020603050405020304" pitchFamily="18" charset="0"/>
                <a:cs typeface="Times New Roman" panose="02020603050405020304" pitchFamily="18" charset="0"/>
              </a:rPr>
              <a:t>—per project to cater to different user groups. </a:t>
            </a:r>
          </a:p>
        </p:txBody>
      </p:sp>
    </p:spTree>
    <p:extLst>
      <p:ext uri="{BB962C8B-B14F-4D97-AF65-F5344CB8AC3E}">
        <p14:creationId xmlns:p14="http://schemas.microsoft.com/office/powerpoint/2010/main" val="3485072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8194" y="91440"/>
            <a:ext cx="11105606" cy="6085523"/>
          </a:xfrm>
        </p:spPr>
        <p:txBody>
          <a:bodyPr/>
          <a:lstStyle/>
          <a:p>
            <a:pPr marL="0" indent="0">
              <a:buNone/>
            </a:pPr>
            <a:r>
              <a:rPr lang="en-US" b="1" dirty="0">
                <a:latin typeface="Times New Roman" panose="02020603050405020304" pitchFamily="18" charset="0"/>
                <a:cs typeface="Times New Roman" panose="02020603050405020304" pitchFamily="18" charset="0"/>
              </a:rPr>
              <a:t>The 7 Principles of Universal Design and How to Apply Them</a:t>
            </a:r>
          </a:p>
          <a:p>
            <a:pPr marL="0" indent="0">
              <a:buNone/>
            </a:pPr>
            <a:endParaRPr lang="en-US" dirty="0"/>
          </a:p>
        </p:txBody>
      </p:sp>
      <p:sp>
        <p:nvSpPr>
          <p:cNvPr id="5" name="Rectangle 4"/>
          <p:cNvSpPr/>
          <p:nvPr/>
        </p:nvSpPr>
        <p:spPr>
          <a:xfrm>
            <a:off x="1254034" y="757646"/>
            <a:ext cx="9679577" cy="5773783"/>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5944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 y="352697"/>
            <a:ext cx="11183983" cy="5824266"/>
          </a:xfrm>
        </p:spPr>
        <p:txBody>
          <a:bodyPr>
            <a:normAutofit fontScale="92500" lnSpcReduction="20000"/>
          </a:bodyPr>
          <a:lstStyle/>
          <a:p>
            <a:pPr marL="0" indent="0">
              <a:buNone/>
            </a:pPr>
            <a:r>
              <a:rPr lang="en-US" sz="3200" b="1" dirty="0" smtClean="0">
                <a:latin typeface="Times New Roman" panose="02020603050405020304" pitchFamily="18" charset="0"/>
                <a:cs typeface="Times New Roman" panose="02020603050405020304" pitchFamily="18" charset="0"/>
              </a:rPr>
              <a:t>Implementation </a:t>
            </a:r>
            <a:r>
              <a:rPr lang="en-US" sz="3200" b="1" dirty="0">
                <a:latin typeface="Times New Roman" panose="02020603050405020304" pitchFamily="18" charset="0"/>
                <a:cs typeface="Times New Roman" panose="02020603050405020304" pitchFamily="18" charset="0"/>
              </a:rPr>
              <a:t>and Evaluation:</a:t>
            </a:r>
          </a:p>
          <a:p>
            <a:pPr marL="0" indent="0">
              <a:buNone/>
            </a:pPr>
            <a:r>
              <a:rPr lang="en-US" b="1" dirty="0" smtClean="0">
                <a:latin typeface="Times New Roman" panose="02020603050405020304" pitchFamily="18" charset="0"/>
                <a:cs typeface="Times New Roman" panose="02020603050405020304" pitchFamily="18" charset="0"/>
              </a:rPr>
              <a:t>Implementation</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1. Implementation is the </a:t>
            </a:r>
            <a:r>
              <a:rPr lang="en-US" b="1" dirty="0">
                <a:latin typeface="Times New Roman" panose="02020603050405020304" pitchFamily="18" charset="0"/>
                <a:cs typeface="Times New Roman" panose="02020603050405020304" pitchFamily="18" charset="0"/>
              </a:rPr>
              <a:t>execution of a plan</a:t>
            </a:r>
            <a:r>
              <a:rPr lang="en-US" dirty="0">
                <a:latin typeface="Times New Roman" panose="02020603050405020304" pitchFamily="18" charset="0"/>
                <a:cs typeface="Times New Roman" panose="02020603050405020304" pitchFamily="18" charset="0"/>
              </a:rPr>
              <a:t>, method or </a:t>
            </a:r>
            <a:r>
              <a:rPr lang="en-US" dirty="0" smtClean="0">
                <a:latin typeface="Times New Roman" panose="02020603050405020304" pitchFamily="18" charset="0"/>
                <a:cs typeface="Times New Roman" panose="02020603050405020304" pitchFamily="18" charset="0"/>
              </a:rPr>
              <a:t>any design,</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idea,</a:t>
            </a:r>
            <a:r>
              <a:rPr lang="en-TZ"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specification for doing something or to achieve something.</a:t>
            </a:r>
          </a:p>
          <a:p>
            <a:pPr marL="0" indent="0">
              <a:buNone/>
            </a:pPr>
            <a:r>
              <a:rPr lang="en-US" dirty="0">
                <a:latin typeface="Times New Roman" panose="02020603050405020304" pitchFamily="18" charset="0"/>
                <a:cs typeface="Times New Roman" panose="02020603050405020304" pitchFamily="18" charset="0"/>
              </a:rPr>
              <a:t>2. It is an act of implementing something or execute something</a:t>
            </a:r>
            <a:r>
              <a:rPr lang="en-US" dirty="0" smtClean="0">
                <a:latin typeface="Times New Roman" panose="02020603050405020304" pitchFamily="18" charset="0"/>
                <a:cs typeface="Times New Roman" panose="02020603050405020304" pitchFamily="18" charset="0"/>
              </a:rPr>
              <a:t>.</a:t>
            </a:r>
            <a:endParaRPr lang="en-TZ" dirty="0">
              <a:latin typeface="Times New Roman" panose="02020603050405020304" pitchFamily="18" charset="0"/>
              <a:cs typeface="Times New Roman" panose="02020603050405020304" pitchFamily="18" charset="0"/>
            </a:endParaRPr>
          </a:p>
          <a:p>
            <a:pPr marL="0" indent="0">
              <a:buNone/>
            </a:pPr>
            <a:r>
              <a:rPr lang="en-TZ" b="1" dirty="0" smtClean="0">
                <a:latin typeface="Times New Roman" panose="02020603050405020304" pitchFamily="18" charset="0"/>
                <a:cs typeface="Times New Roman" panose="02020603050405020304" pitchFamily="18" charset="0"/>
              </a:rPr>
              <a:t>1.1 </a:t>
            </a:r>
            <a:r>
              <a:rPr lang="en-US" b="1" dirty="0" smtClean="0">
                <a:latin typeface="Times New Roman" panose="02020603050405020304" pitchFamily="18" charset="0"/>
                <a:cs typeface="Times New Roman" panose="02020603050405020304" pitchFamily="18" charset="0"/>
              </a:rPr>
              <a:t>Implementation </a:t>
            </a:r>
            <a:r>
              <a:rPr lang="en-US" b="1" dirty="0">
                <a:latin typeface="Times New Roman" panose="02020603050405020304" pitchFamily="18" charset="0"/>
                <a:cs typeface="Times New Roman" panose="02020603050405020304" pitchFamily="18" charset="0"/>
              </a:rPr>
              <a:t>Support</a:t>
            </a:r>
            <a:r>
              <a:rPr lang="en-US" b="1" dirty="0" smtClean="0">
                <a:latin typeface="Times New Roman" panose="02020603050405020304" pitchFamily="18" charset="0"/>
                <a:cs typeface="Times New Roman" panose="02020603050405020304" pitchFamily="18" charset="0"/>
              </a:rPr>
              <a:t>:</a:t>
            </a:r>
            <a:endParaRPr lang="en-TZ"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Implementation </a:t>
            </a:r>
            <a:r>
              <a:rPr lang="en-US" dirty="0">
                <a:latin typeface="Times New Roman" panose="02020603050405020304" pitchFamily="18" charset="0"/>
                <a:cs typeface="Times New Roman" panose="02020603050405020304" pitchFamily="18" charset="0"/>
              </a:rPr>
              <a:t>support is a planned approach to support in </a:t>
            </a:r>
            <a:r>
              <a:rPr lang="en-US" dirty="0" smtClean="0">
                <a:latin typeface="Times New Roman" panose="02020603050405020304" pitchFamily="18" charset="0"/>
                <a:cs typeface="Times New Roman" panose="02020603050405020304" pitchFamily="18" charset="0"/>
              </a:rPr>
              <a:t>implementing </a:t>
            </a:r>
            <a:r>
              <a:rPr lang="en-US" dirty="0">
                <a:latin typeface="Times New Roman" panose="02020603050405020304" pitchFamily="18" charset="0"/>
                <a:cs typeface="Times New Roman" panose="02020603050405020304" pitchFamily="18" charset="0"/>
              </a:rPr>
              <a:t>a plan or design to ensure success of overall system. </a:t>
            </a:r>
            <a:endParaRPr lang="en-TZ"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programming support that is provided for the implementation of an interactive system are: </a:t>
            </a:r>
            <a:endParaRPr lang="en-TZ"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Programming Tools</a:t>
            </a:r>
            <a:endParaRPr lang="en-TZ"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Windowing System </a:t>
            </a:r>
            <a:endParaRPr lang="en-TZ" dirty="0" smtClean="0">
              <a:latin typeface="Times New Roman" panose="02020603050405020304" pitchFamily="18" charset="0"/>
              <a:cs typeface="Times New Roman" panose="02020603050405020304" pitchFamily="18" charset="0"/>
            </a:endParaRPr>
          </a:p>
          <a:p>
            <a:pPr marL="514350" indent="-514350">
              <a:buFont typeface="+mj-lt"/>
              <a:buAutoNum type="arabicPeriod"/>
            </a:pPr>
            <a:r>
              <a:rPr lang="en-TZ" dirty="0" smtClean="0">
                <a:latin typeface="Times New Roman" panose="02020603050405020304" pitchFamily="18" charset="0"/>
                <a:cs typeface="Times New Roman" panose="02020603050405020304" pitchFamily="18" charset="0"/>
              </a:rPr>
              <a:t>Interaction Toolkits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User </a:t>
            </a:r>
            <a:r>
              <a:rPr lang="en-US" dirty="0">
                <a:latin typeface="Times New Roman" panose="02020603050405020304" pitchFamily="18" charset="0"/>
                <a:cs typeface="Times New Roman" panose="02020603050405020304" pitchFamily="18" charset="0"/>
              </a:rPr>
              <a:t>interface management system (UIMS)</a:t>
            </a:r>
          </a:p>
        </p:txBody>
      </p:sp>
      <p:sp>
        <p:nvSpPr>
          <p:cNvPr id="4" name="Right Brace 3"/>
          <p:cNvSpPr/>
          <p:nvPr/>
        </p:nvSpPr>
        <p:spPr>
          <a:xfrm>
            <a:off x="3722914" y="4493623"/>
            <a:ext cx="169817" cy="600891"/>
          </a:xfrm>
          <a:prstGeom prst="rightBrac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4127862" y="4609402"/>
            <a:ext cx="5421086"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Levels of programming supports </a:t>
            </a:r>
            <a:r>
              <a:rPr lang="en-US" sz="2400" dirty="0" smtClean="0">
                <a:latin typeface="Times New Roman" panose="02020603050405020304" pitchFamily="18" charset="0"/>
                <a:cs typeface="Times New Roman" panose="02020603050405020304" pitchFamily="18" charset="0"/>
              </a:rPr>
              <a:t>tools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2323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873" y="297271"/>
            <a:ext cx="11519263" cy="6299472"/>
          </a:xfrm>
        </p:spPr>
        <p:txBody>
          <a:bodyPr/>
          <a:lstStyle/>
          <a:p>
            <a:pPr marL="0" indent="0">
              <a:buNone/>
            </a:pPr>
            <a:r>
              <a:rPr lang="en-US" b="1" dirty="0">
                <a:latin typeface="Times New Roman" panose="02020603050405020304" pitchFamily="18" charset="0"/>
                <a:cs typeface="Times New Roman" panose="02020603050405020304" pitchFamily="18" charset="0"/>
              </a:rPr>
              <a:t>Equitable Use:</a:t>
            </a:r>
            <a:r>
              <a:rPr lang="en-US" dirty="0">
                <a:latin typeface="Times New Roman" panose="02020603050405020304" pitchFamily="18" charset="0"/>
                <a:cs typeface="Times New Roman" panose="02020603050405020304" pitchFamily="18" charset="0"/>
              </a:rPr>
              <a:t> Design products and services that people of all ages, sizes, and abilities can use.</a:t>
            </a:r>
          </a:p>
          <a:p>
            <a:pPr marL="0" indent="0">
              <a:buNone/>
            </a:pPr>
            <a:endParaRPr lang="en-US" dirty="0"/>
          </a:p>
        </p:txBody>
      </p:sp>
      <p:sp>
        <p:nvSpPr>
          <p:cNvPr id="4" name="Rectangle 3"/>
          <p:cNvSpPr/>
          <p:nvPr/>
        </p:nvSpPr>
        <p:spPr>
          <a:xfrm>
            <a:off x="354873" y="1463041"/>
            <a:ext cx="7195458" cy="482019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20149" y="1854925"/>
            <a:ext cx="398417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Bluetooth’s homepage has an option to select the language (world icon, top right). The equitable use is that users can enjoy the experience on the site even if they do not speak English.</a:t>
            </a:r>
          </a:p>
        </p:txBody>
      </p:sp>
    </p:spTree>
    <p:extLst>
      <p:ext uri="{BB962C8B-B14F-4D97-AF65-F5344CB8AC3E}">
        <p14:creationId xmlns:p14="http://schemas.microsoft.com/office/powerpoint/2010/main" val="270839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 y="182880"/>
            <a:ext cx="11197046" cy="5994083"/>
          </a:xfrm>
        </p:spPr>
        <p:txBody>
          <a:bodyPr/>
          <a:lstStyle/>
          <a:p>
            <a:pPr marL="0" indent="0">
              <a:buNone/>
            </a:pPr>
            <a:r>
              <a:rPr lang="en-US" b="1" dirty="0">
                <a:latin typeface="Times New Roman" panose="02020603050405020304" pitchFamily="18" charset="0"/>
                <a:cs typeface="Times New Roman" panose="02020603050405020304" pitchFamily="18" charset="0"/>
              </a:rPr>
              <a:t>Flexibility in Use:</a:t>
            </a:r>
            <a:r>
              <a:rPr lang="en-US" dirty="0">
                <a:latin typeface="Times New Roman" panose="02020603050405020304" pitchFamily="18" charset="0"/>
                <a:cs typeface="Times New Roman" panose="02020603050405020304" pitchFamily="18" charset="0"/>
              </a:rPr>
              <a:t> Design products and services that users can use in multiple ways to accommodate different user preferences and abilities</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3"/>
          <p:cNvSpPr/>
          <p:nvPr/>
        </p:nvSpPr>
        <p:spPr>
          <a:xfrm>
            <a:off x="354873" y="1463041"/>
            <a:ext cx="7195458" cy="482019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720149" y="1854925"/>
            <a:ext cx="3984171" cy="2308324"/>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Evernote’s homepage offers flexibility in use via options to select. Users can approach Evernote in different contexts, for personal projects or for professional, team-based ones.</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0102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261257"/>
            <a:ext cx="11157857" cy="5915706"/>
          </a:xfrm>
        </p:spPr>
        <p:txBody>
          <a:bodyPr/>
          <a:lstStyle/>
          <a:p>
            <a:pPr marL="0" indent="0">
              <a:buNone/>
            </a:pPr>
            <a:r>
              <a:rPr lang="en-US" b="1" dirty="0">
                <a:latin typeface="Times New Roman" panose="02020603050405020304" pitchFamily="18" charset="0"/>
                <a:cs typeface="Times New Roman" panose="02020603050405020304" pitchFamily="18" charset="0"/>
              </a:rPr>
              <a:t>Simple and Intuitive Use:</a:t>
            </a:r>
            <a:r>
              <a:rPr lang="en-US" dirty="0">
                <a:latin typeface="Times New Roman" panose="02020603050405020304" pitchFamily="18" charset="0"/>
                <a:cs typeface="Times New Roman" panose="02020603050405020304" pitchFamily="18" charset="0"/>
              </a:rPr>
              <a:t> Design products and services with an intuitive interface that users find easy to understand and use</a:t>
            </a:r>
            <a:r>
              <a:rPr lang="en-US" dirty="0" smtClean="0">
                <a:latin typeface="Times New Roman" panose="02020603050405020304" pitchFamily="18" charset="0"/>
                <a:cs typeface="Times New Roman" panose="02020603050405020304" pitchFamily="18" charset="0"/>
              </a:rPr>
              <a:t>.</a:t>
            </a:r>
            <a:endParaRPr lang="en-TZ"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3"/>
          <p:cNvSpPr/>
          <p:nvPr/>
        </p:nvSpPr>
        <p:spPr>
          <a:xfrm>
            <a:off x="354873" y="1463041"/>
            <a:ext cx="7195458" cy="482019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20149" y="1867988"/>
            <a:ext cx="3792581"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Uber’s ultra-easy Ride section offers users the quick convenience of pickup location and destination.</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061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1257" y="248194"/>
            <a:ext cx="11092543" cy="5928769"/>
          </a:xfrm>
        </p:spPr>
        <p:txBody>
          <a:bodyPr/>
          <a:lstStyle/>
          <a:p>
            <a:pPr marL="0" indent="0" algn="just">
              <a:buNone/>
            </a:pPr>
            <a:r>
              <a:rPr lang="en-US" b="1" u="sng" dirty="0">
                <a:latin typeface="Times New Roman" panose="02020603050405020304" pitchFamily="18" charset="0"/>
                <a:cs typeface="Times New Roman" panose="02020603050405020304" pitchFamily="18" charset="0"/>
                <a:hlinkClick r:id="rId2" tooltip="What are Affordances?"/>
              </a:rPr>
              <a:t>Perceptible</a:t>
            </a:r>
            <a:r>
              <a:rPr lang="en-US" b="1" dirty="0">
                <a:latin typeface="Times New Roman" panose="02020603050405020304" pitchFamily="18" charset="0"/>
                <a:cs typeface="Times New Roman" panose="02020603050405020304" pitchFamily="18" charset="0"/>
              </a:rPr>
              <a:t> Information:</a:t>
            </a:r>
            <a:r>
              <a:rPr lang="en-US" dirty="0">
                <a:latin typeface="Times New Roman" panose="02020603050405020304" pitchFamily="18" charset="0"/>
                <a:cs typeface="Times New Roman" panose="02020603050405020304" pitchFamily="18" charset="0"/>
              </a:rPr>
              <a:t> Design products and services with clear communication to ensure users have the information they need to use the product successfully.</a:t>
            </a:r>
          </a:p>
          <a:p>
            <a:pPr marL="0" indent="0">
              <a:buNone/>
            </a:pPr>
            <a:endParaRPr lang="en-US" dirty="0"/>
          </a:p>
        </p:txBody>
      </p:sp>
      <p:sp>
        <p:nvSpPr>
          <p:cNvPr id="4" name="Rectangle 3"/>
          <p:cNvSpPr/>
          <p:nvPr/>
        </p:nvSpPr>
        <p:spPr>
          <a:xfrm>
            <a:off x="354873" y="1463041"/>
            <a:ext cx="7195458" cy="4820194"/>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20149" y="1867988"/>
            <a:ext cx="3792581"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Trello clearly informs users what to do to get started.</a:t>
            </a:r>
            <a:endParaRPr lang="en-US"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601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52697"/>
            <a:ext cx="11079480" cy="5824266"/>
          </a:xfrm>
        </p:spPr>
        <p:txBody>
          <a:bodyPr/>
          <a:lstStyle/>
          <a:p>
            <a:pPr marL="0" indent="0" algn="just">
              <a:buNone/>
            </a:pPr>
            <a:r>
              <a:rPr lang="en-US" b="1" dirty="0">
                <a:latin typeface="Times New Roman" panose="02020603050405020304" pitchFamily="18" charset="0"/>
                <a:cs typeface="Times New Roman" panose="02020603050405020304" pitchFamily="18" charset="0"/>
              </a:rPr>
              <a:t>5. Tolerance for Error:</a:t>
            </a:r>
            <a:r>
              <a:rPr lang="en-US" dirty="0">
                <a:latin typeface="Times New Roman" panose="02020603050405020304" pitchFamily="18" charset="0"/>
                <a:cs typeface="Times New Roman" panose="02020603050405020304" pitchFamily="18" charset="0"/>
              </a:rPr>
              <a:t> Design products and services with built-in safeguards. Help prevent users from making mistakes or encountering unexpected results.</a:t>
            </a:r>
          </a:p>
        </p:txBody>
      </p:sp>
      <p:sp>
        <p:nvSpPr>
          <p:cNvPr id="4" name="Rectangle 3"/>
          <p:cNvSpPr/>
          <p:nvPr/>
        </p:nvSpPr>
        <p:spPr>
          <a:xfrm>
            <a:off x="274320" y="1711235"/>
            <a:ext cx="7195458" cy="4820194"/>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20149" y="1867988"/>
            <a:ext cx="420624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Google’s Gmail offers an Undo feature; for a few seconds, users can recall messages.</a:t>
            </a:r>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66786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5943" y="222069"/>
            <a:ext cx="11157857" cy="5954894"/>
          </a:xfrm>
        </p:spPr>
        <p:txBody>
          <a:bodyPr/>
          <a:lstStyle/>
          <a:p>
            <a:pPr marL="0" indent="0">
              <a:buNone/>
            </a:pPr>
            <a:r>
              <a:rPr lang="en-US" b="1" dirty="0">
                <a:latin typeface="Times New Roman" panose="02020603050405020304" pitchFamily="18" charset="0"/>
                <a:cs typeface="Times New Roman" panose="02020603050405020304" pitchFamily="18" charset="0"/>
              </a:rPr>
              <a:t>Low Physical Effort: </a:t>
            </a:r>
            <a:r>
              <a:rPr lang="en-US" dirty="0">
                <a:latin typeface="Times New Roman" panose="02020603050405020304" pitchFamily="18" charset="0"/>
                <a:cs typeface="Times New Roman" panose="02020603050405020304" pitchFamily="18" charset="0"/>
              </a:rPr>
              <a:t>Design products and services that demand minimal physical effort to use.</a:t>
            </a:r>
          </a:p>
          <a:p>
            <a:pPr marL="0" indent="0">
              <a:buNone/>
            </a:pPr>
            <a:endParaRPr lang="en-US" dirty="0"/>
          </a:p>
        </p:txBody>
      </p:sp>
      <p:sp>
        <p:nvSpPr>
          <p:cNvPr id="4" name="Rectangle 3"/>
          <p:cNvSpPr/>
          <p:nvPr/>
        </p:nvSpPr>
        <p:spPr>
          <a:xfrm>
            <a:off x="574766" y="1619795"/>
            <a:ext cx="6897188" cy="455716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7707086" y="2220686"/>
            <a:ext cx="3801291"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Google Docs offers Keyboard shortcuts for users to work with Google Sheets more efficiently.</a:t>
            </a:r>
          </a:p>
        </p:txBody>
      </p:sp>
    </p:spTree>
    <p:extLst>
      <p:ext uri="{BB962C8B-B14F-4D97-AF65-F5344CB8AC3E}">
        <p14:creationId xmlns:p14="http://schemas.microsoft.com/office/powerpoint/2010/main" val="41249037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274320"/>
            <a:ext cx="11040291" cy="5902643"/>
          </a:xfrm>
        </p:spPr>
        <p:txBody>
          <a:bodyPr/>
          <a:lstStyle/>
          <a:p>
            <a:pPr marL="0" indent="0">
              <a:buNone/>
            </a:pPr>
            <a:r>
              <a:rPr lang="en-US" b="1" dirty="0">
                <a:latin typeface="Times New Roman" panose="02020603050405020304" pitchFamily="18" charset="0"/>
                <a:cs typeface="Times New Roman" panose="02020603050405020304" pitchFamily="18" charset="0"/>
              </a:rPr>
              <a:t>Size and Space for Approach and Use:</a:t>
            </a:r>
            <a:r>
              <a:rPr lang="en-US" dirty="0">
                <a:latin typeface="Times New Roman" panose="02020603050405020304" pitchFamily="18" charset="0"/>
                <a:cs typeface="Times New Roman" panose="02020603050405020304" pitchFamily="18" charset="0"/>
              </a:rPr>
              <a:t> Design products and services with enough size, space, reach range, or manipulation area for a variety of </a:t>
            </a:r>
            <a:r>
              <a:rPr lang="en-US" u="sng" dirty="0">
                <a:latin typeface="Times New Roman" panose="02020603050405020304" pitchFamily="18" charset="0"/>
                <a:cs typeface="Times New Roman" panose="02020603050405020304" pitchFamily="18" charset="0"/>
                <a:hlinkClick r:id="rId2" tooltip="What are User Needs?"/>
              </a:rPr>
              <a:t>user needs</a:t>
            </a:r>
            <a:r>
              <a:rPr lang="en-US" dirty="0">
                <a:latin typeface="Times New Roman" panose="02020603050405020304" pitchFamily="18" charset="0"/>
                <a:cs typeface="Times New Roman" panose="02020603050405020304" pitchFamily="18" charset="0"/>
              </a:rPr>
              <a:t> and abilities.</a:t>
            </a:r>
          </a:p>
          <a:p>
            <a:pPr marL="0" indent="0">
              <a:buNone/>
            </a:pPr>
            <a:r>
              <a:rPr lang="en-US" dirty="0"/>
              <a:t/>
            </a:r>
            <a:br>
              <a:rPr lang="en-US" dirty="0"/>
            </a:br>
            <a:endParaRPr lang="en-US" dirty="0"/>
          </a:p>
        </p:txBody>
      </p:sp>
      <p:sp>
        <p:nvSpPr>
          <p:cNvPr id="4" name="Rectangle 3"/>
          <p:cNvSpPr/>
          <p:nvPr/>
        </p:nvSpPr>
        <p:spPr>
          <a:xfrm>
            <a:off x="574766" y="1619795"/>
            <a:ext cx="6897188" cy="455716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707086" y="2220686"/>
            <a:ext cx="3801291"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WordPress’s homepage offers users generous amounts of space to access desired dropdowns (at the top of the webpage).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786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TZ" dirty="0" smtClean="0"/>
          </a:p>
          <a:p>
            <a:pPr marL="0" indent="0">
              <a:buNone/>
            </a:pPr>
            <a:endParaRPr lang="en-TZ" dirty="0"/>
          </a:p>
          <a:p>
            <a:pPr marL="0" indent="0">
              <a:buNone/>
            </a:pPr>
            <a:endParaRPr lang="en-TZ" dirty="0" smtClean="0"/>
          </a:p>
          <a:p>
            <a:pPr marL="0" indent="0">
              <a:buNone/>
            </a:pPr>
            <a:endParaRPr lang="en-TZ" dirty="0"/>
          </a:p>
          <a:p>
            <a:pPr marL="0" indent="0" algn="ctr">
              <a:buNone/>
            </a:pPr>
            <a:r>
              <a:rPr lang="en-TZ" dirty="0" smtClean="0"/>
              <a:t>END </a:t>
            </a:r>
            <a:endParaRPr lang="en-US" dirty="0"/>
          </a:p>
        </p:txBody>
      </p:sp>
    </p:spTree>
    <p:extLst>
      <p:ext uri="{BB962C8B-B14F-4D97-AF65-F5344CB8AC3E}">
        <p14:creationId xmlns:p14="http://schemas.microsoft.com/office/powerpoint/2010/main" val="3783424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52697"/>
            <a:ext cx="10988040" cy="5824266"/>
          </a:xfrm>
        </p:spPr>
        <p:txBody>
          <a:bodyPr/>
          <a:lstStyle/>
          <a:p>
            <a:pPr marL="0" indent="0">
              <a:buNone/>
            </a:pPr>
            <a:r>
              <a:rPr lang="en-US" b="1" dirty="0">
                <a:latin typeface="Times New Roman" panose="02020603050405020304" pitchFamily="18" charset="0"/>
                <a:cs typeface="Times New Roman" panose="02020603050405020304" pitchFamily="18" charset="0"/>
              </a:rPr>
              <a:t>1.1.1 Programming Tools</a:t>
            </a:r>
            <a:r>
              <a:rPr lang="en-US" b="1" dirty="0" smtClean="0">
                <a:latin typeface="Times New Roman" panose="02020603050405020304" pitchFamily="18" charset="0"/>
                <a:cs typeface="Times New Roman" panose="02020603050405020304" pitchFamily="18" charset="0"/>
              </a:rPr>
              <a:t>:</a:t>
            </a:r>
            <a:endParaRPr lang="en-TZ" b="1"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programming tool</a:t>
            </a:r>
            <a:r>
              <a:rPr lang="en-US" dirty="0">
                <a:latin typeface="Times New Roman" panose="02020603050405020304" pitchFamily="18" charset="0"/>
                <a:cs typeface="Times New Roman" panose="02020603050405020304" pitchFamily="18" charset="0"/>
              </a:rPr>
              <a:t> is an </a:t>
            </a:r>
            <a:r>
              <a:rPr lang="en-US" dirty="0">
                <a:latin typeface="Times New Roman" panose="02020603050405020304" pitchFamily="18" charset="0"/>
                <a:cs typeface="Times New Roman" panose="02020603050405020304" pitchFamily="18" charset="0"/>
                <a:hlinkClick r:id="rId2"/>
              </a:rPr>
              <a:t>application</a:t>
            </a:r>
            <a:r>
              <a:rPr lang="en-US" dirty="0">
                <a:latin typeface="Times New Roman" panose="02020603050405020304" pitchFamily="18" charset="0"/>
                <a:cs typeface="Times New Roman" panose="02020603050405020304" pitchFamily="18" charset="0"/>
              </a:rPr>
              <a:t> that helps developers create, test, </a:t>
            </a:r>
            <a:r>
              <a:rPr lang="en-US" dirty="0">
                <a:latin typeface="Times New Roman" panose="02020603050405020304" pitchFamily="18" charset="0"/>
                <a:cs typeface="Times New Roman" panose="02020603050405020304" pitchFamily="18" charset="0"/>
                <a:hlinkClick r:id="rId3"/>
              </a:rPr>
              <a:t>optimize</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4"/>
              </a:rPr>
              <a:t>debug</a:t>
            </a:r>
            <a:r>
              <a:rPr lang="en-US" dirty="0">
                <a:latin typeface="Times New Roman" panose="02020603050405020304" pitchFamily="18" charset="0"/>
                <a:cs typeface="Times New Roman" panose="02020603050405020304" pitchFamily="18" charset="0"/>
              </a:rPr>
              <a:t>, and maintain other </a:t>
            </a:r>
            <a:r>
              <a:rPr lang="en-US" dirty="0">
                <a:latin typeface="Times New Roman" panose="02020603050405020304" pitchFamily="18" charset="0"/>
                <a:cs typeface="Times New Roman" panose="02020603050405020304" pitchFamily="18" charset="0"/>
                <a:hlinkClick r:id="rId5"/>
              </a:rPr>
              <a:t>programs</a:t>
            </a:r>
            <a:r>
              <a:rPr lang="en-US" dirty="0">
                <a:latin typeface="Times New Roman" panose="02020603050405020304" pitchFamily="18" charset="0"/>
                <a:cs typeface="Times New Roman" panose="02020603050405020304" pitchFamily="18" charset="0"/>
              </a:rPr>
              <a:t>. It is designed to assist </a:t>
            </a:r>
            <a:r>
              <a:rPr lang="en-US" dirty="0">
                <a:latin typeface="Times New Roman" panose="02020603050405020304" pitchFamily="18" charset="0"/>
                <a:cs typeface="Times New Roman" panose="02020603050405020304" pitchFamily="18" charset="0"/>
                <a:hlinkClick r:id="rId6"/>
              </a:rPr>
              <a:t>programmers</a:t>
            </a:r>
            <a:r>
              <a:rPr lang="en-US" dirty="0">
                <a:latin typeface="Times New Roman" panose="02020603050405020304" pitchFamily="18" charset="0"/>
                <a:cs typeface="Times New Roman" panose="02020603050405020304" pitchFamily="18" charset="0"/>
              </a:rPr>
              <a:t> in various tasks throughout the </a:t>
            </a:r>
            <a:r>
              <a:rPr lang="en-US" dirty="0">
                <a:latin typeface="Times New Roman" panose="02020603050405020304" pitchFamily="18" charset="0"/>
                <a:cs typeface="Times New Roman" panose="02020603050405020304" pitchFamily="18" charset="0"/>
                <a:hlinkClick r:id="rId7"/>
              </a:rPr>
              <a:t>software development life cycle</a:t>
            </a:r>
            <a:r>
              <a:rPr lang="en-US" dirty="0">
                <a:latin typeface="Times New Roman" panose="02020603050405020304" pitchFamily="18" charset="0"/>
                <a:cs typeface="Times New Roman" panose="02020603050405020304" pitchFamily="18" charset="0"/>
              </a:rPr>
              <a:t>. Programming tools can be part of a larger single program called an </a:t>
            </a:r>
            <a:r>
              <a:rPr lang="en-US" dirty="0">
                <a:latin typeface="Times New Roman" panose="02020603050405020304" pitchFamily="18" charset="0"/>
                <a:cs typeface="Times New Roman" panose="02020603050405020304" pitchFamily="18" charset="0"/>
                <a:hlinkClick r:id="rId8"/>
              </a:rPr>
              <a:t>IDE</a:t>
            </a:r>
            <a:r>
              <a:rPr lang="en-US" dirty="0">
                <a:latin typeface="Times New Roman" panose="02020603050405020304" pitchFamily="18" charset="0"/>
                <a:cs typeface="Times New Roman" panose="02020603050405020304" pitchFamily="18" charset="0"/>
              </a:rPr>
              <a:t> (Integrated Development Environment) or run by themselves from the </a:t>
            </a:r>
            <a:r>
              <a:rPr lang="en-US" dirty="0">
                <a:latin typeface="Times New Roman" panose="02020603050405020304" pitchFamily="18" charset="0"/>
                <a:cs typeface="Times New Roman" panose="02020603050405020304" pitchFamily="18" charset="0"/>
                <a:hlinkClick r:id="rId9"/>
              </a:rPr>
              <a:t>command line</a:t>
            </a:r>
            <a:r>
              <a:rPr lang="en-US"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Programming tools are categorized as different types based on their functions and purpose, but the most basic are </a:t>
            </a:r>
            <a:r>
              <a:rPr lang="en-US" dirty="0">
                <a:latin typeface="Times New Roman" panose="02020603050405020304" pitchFamily="18" charset="0"/>
                <a:cs typeface="Times New Roman" panose="02020603050405020304" pitchFamily="18" charset="0"/>
                <a:hlinkClick r:id="rId10"/>
              </a:rPr>
              <a:t>compilers</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hlinkClick r:id="rId11"/>
              </a:rPr>
              <a:t>interpreters</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12"/>
              </a:rPr>
              <a:t>source code</a:t>
            </a:r>
            <a:r>
              <a:rPr lang="en-US" dirty="0">
                <a:latin typeface="Times New Roman" panose="02020603050405020304" pitchFamily="18" charset="0"/>
                <a:cs typeface="Times New Roman" panose="02020603050405020304" pitchFamily="18" charset="0"/>
              </a:rPr>
              <a:t> editors (like </a:t>
            </a:r>
            <a:r>
              <a:rPr lang="en-US" dirty="0">
                <a:latin typeface="Times New Roman" panose="02020603050405020304" pitchFamily="18" charset="0"/>
                <a:cs typeface="Times New Roman" panose="02020603050405020304" pitchFamily="18" charset="0"/>
                <a:hlinkClick r:id="rId13"/>
              </a:rPr>
              <a:t>Notepad++</a:t>
            </a:r>
            <a:r>
              <a:rPr lang="en-US" dirty="0">
                <a:latin typeface="Times New Roman" panose="02020603050405020304" pitchFamily="18" charset="0"/>
                <a:cs typeface="Times New Roman" panose="02020603050405020304" pitchFamily="18" charset="0"/>
              </a:rPr>
              <a:t> and </a:t>
            </a:r>
            <a:r>
              <a:rPr lang="en-US" dirty="0">
                <a:latin typeface="Times New Roman" panose="02020603050405020304" pitchFamily="18" charset="0"/>
                <a:cs typeface="Times New Roman" panose="02020603050405020304" pitchFamily="18" charset="0"/>
                <a:hlinkClick r:id="rId14"/>
              </a:rPr>
              <a:t>Atom</a:t>
            </a:r>
            <a:r>
              <a:rPr lang="en-US" dirty="0">
                <a:latin typeface="Times New Roman" panose="02020603050405020304" pitchFamily="18" charset="0"/>
                <a:cs typeface="Times New Roman" panose="02020603050405020304" pitchFamily="18" charset="0"/>
              </a:rPr>
              <a:t>). Some tools, like debuggers and profilers, are made with a specific purpose.</a:t>
            </a:r>
          </a:p>
          <a:p>
            <a:pPr marL="0" indent="0">
              <a:buNone/>
            </a:pPr>
            <a:endParaRPr lang="en-TZ"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814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82880"/>
            <a:ext cx="11717383" cy="6479177"/>
          </a:xfrm>
        </p:spPr>
        <p:txBody>
          <a:bodyPr>
            <a:normAutofit fontScale="77500" lnSpcReduction="20000"/>
          </a:bodyPr>
          <a:lstStyle/>
          <a:p>
            <a:pPr marL="0" indent="0">
              <a:buNone/>
            </a:pPr>
            <a:r>
              <a:rPr lang="en-US" sz="3100" b="1" dirty="0">
                <a:latin typeface="Times New Roman" panose="02020603050405020304" pitchFamily="18" charset="0"/>
                <a:cs typeface="Times New Roman" panose="02020603050405020304" pitchFamily="18" charset="0"/>
              </a:rPr>
              <a:t>List of programming tools</a:t>
            </a:r>
          </a:p>
          <a:p>
            <a:pPr marL="0" indent="0">
              <a:buNone/>
            </a:pPr>
            <a:r>
              <a:rPr lang="en-US" sz="3100" dirty="0">
                <a:latin typeface="Times New Roman" panose="02020603050405020304" pitchFamily="18" charset="0"/>
                <a:cs typeface="Times New Roman" panose="02020603050405020304" pitchFamily="18" charset="0"/>
              </a:rPr>
              <a:t>The following list contains several examples of applications that are considered to be programming tools.</a:t>
            </a:r>
          </a:p>
          <a:p>
            <a:r>
              <a:rPr lang="en-US" sz="3100" dirty="0">
                <a:latin typeface="Times New Roman" panose="02020603050405020304" pitchFamily="18" charset="0"/>
                <a:cs typeface="Times New Roman" panose="02020603050405020304" pitchFamily="18" charset="0"/>
              </a:rPr>
              <a:t>Text editors - Text editors are uncomplicated tools designed for editing source code.</a:t>
            </a:r>
          </a:p>
          <a:p>
            <a:r>
              <a:rPr lang="en-US" sz="3100" dirty="0">
                <a:latin typeface="Times New Roman" panose="02020603050405020304" pitchFamily="18" charset="0"/>
                <a:cs typeface="Times New Roman" panose="02020603050405020304" pitchFamily="18" charset="0"/>
              </a:rPr>
              <a:t>Lint software - Lint software identifies </a:t>
            </a:r>
            <a:r>
              <a:rPr lang="en-US" sz="3100" dirty="0">
                <a:latin typeface="Times New Roman" panose="02020603050405020304" pitchFamily="18" charset="0"/>
                <a:cs typeface="Times New Roman" panose="02020603050405020304" pitchFamily="18" charset="0"/>
                <a:hlinkClick r:id="rId2"/>
              </a:rPr>
              <a:t>syntax</a:t>
            </a:r>
            <a:r>
              <a:rPr lang="en-US" sz="3100" dirty="0">
                <a:latin typeface="Times New Roman" panose="02020603050405020304" pitchFamily="18" charset="0"/>
                <a:cs typeface="Times New Roman" panose="02020603050405020304" pitchFamily="18" charset="0"/>
              </a:rPr>
              <a:t> errors, deviations from industry standard syntax, common programming </a:t>
            </a:r>
            <a:r>
              <a:rPr lang="en-US" sz="3100" dirty="0">
                <a:latin typeface="Times New Roman" panose="02020603050405020304" pitchFamily="18" charset="0"/>
                <a:cs typeface="Times New Roman" panose="02020603050405020304" pitchFamily="18" charset="0"/>
                <a:hlinkClick r:id="rId3"/>
              </a:rPr>
              <a:t>errors</a:t>
            </a:r>
            <a:r>
              <a:rPr lang="en-US" sz="3100" dirty="0">
                <a:latin typeface="Times New Roman" panose="02020603050405020304" pitchFamily="18" charset="0"/>
                <a:cs typeface="Times New Roman" panose="02020603050405020304" pitchFamily="18" charset="0"/>
              </a:rPr>
              <a:t>, and potentially incorrect constructs. It is specific to the programming language it's checking.</a:t>
            </a:r>
          </a:p>
          <a:p>
            <a:r>
              <a:rPr lang="en-US" sz="3100" dirty="0">
                <a:latin typeface="Times New Roman" panose="02020603050405020304" pitchFamily="18" charset="0"/>
                <a:cs typeface="Times New Roman" panose="02020603050405020304" pitchFamily="18" charset="0"/>
              </a:rPr>
              <a:t>Debuggers - </a:t>
            </a:r>
            <a:r>
              <a:rPr lang="en-US" sz="3100" dirty="0">
                <a:latin typeface="Times New Roman" panose="02020603050405020304" pitchFamily="18" charset="0"/>
                <a:cs typeface="Times New Roman" panose="02020603050405020304" pitchFamily="18" charset="0"/>
                <a:hlinkClick r:id="rId4"/>
              </a:rPr>
              <a:t>Debugging</a:t>
            </a:r>
            <a:r>
              <a:rPr lang="en-US" sz="3100" dirty="0">
                <a:latin typeface="Times New Roman" panose="02020603050405020304" pitchFamily="18" charset="0"/>
                <a:cs typeface="Times New Roman" panose="02020603050405020304" pitchFamily="18" charset="0"/>
              </a:rPr>
              <a:t> tools help programmers identify and fix errors (</a:t>
            </a:r>
            <a:r>
              <a:rPr lang="en-US" sz="3100" dirty="0">
                <a:latin typeface="Times New Roman" panose="02020603050405020304" pitchFamily="18" charset="0"/>
                <a:cs typeface="Times New Roman" panose="02020603050405020304" pitchFamily="18" charset="0"/>
                <a:hlinkClick r:id="rId5"/>
              </a:rPr>
              <a:t>bugs</a:t>
            </a:r>
            <a:r>
              <a:rPr lang="en-US" sz="3100" dirty="0">
                <a:latin typeface="Times New Roman" panose="02020603050405020304" pitchFamily="18" charset="0"/>
                <a:cs typeface="Times New Roman" panose="02020603050405020304" pitchFamily="18" charset="0"/>
              </a:rPr>
              <a:t>) in their code.</a:t>
            </a:r>
          </a:p>
          <a:p>
            <a:r>
              <a:rPr lang="en-US" sz="3100" dirty="0">
                <a:latin typeface="Times New Roman" panose="02020603050405020304" pitchFamily="18" charset="0"/>
                <a:cs typeface="Times New Roman" panose="02020603050405020304" pitchFamily="18" charset="0"/>
              </a:rPr>
              <a:t>Version Control Systems - VCS tools, such as </a:t>
            </a:r>
            <a:r>
              <a:rPr lang="en-US" sz="3100" dirty="0" err="1">
                <a:latin typeface="Times New Roman" panose="02020603050405020304" pitchFamily="18" charset="0"/>
                <a:cs typeface="Times New Roman" panose="02020603050405020304" pitchFamily="18" charset="0"/>
                <a:hlinkClick r:id="rId6"/>
              </a:rPr>
              <a:t>Git</a:t>
            </a:r>
            <a:r>
              <a:rPr lang="en-US" sz="3100" dirty="0">
                <a:latin typeface="Times New Roman" panose="02020603050405020304" pitchFamily="18" charset="0"/>
                <a:cs typeface="Times New Roman" panose="02020603050405020304" pitchFamily="18" charset="0"/>
              </a:rPr>
              <a:t>, help developers manage changes to source code over time. They enable collaboration by allowing team members to track and revert each other's changes using a system of </a:t>
            </a:r>
            <a:r>
              <a:rPr lang="en-US" sz="3100" dirty="0">
                <a:latin typeface="Times New Roman" panose="02020603050405020304" pitchFamily="18" charset="0"/>
                <a:cs typeface="Times New Roman" panose="02020603050405020304" pitchFamily="18" charset="0"/>
                <a:hlinkClick r:id="rId7"/>
              </a:rPr>
              <a:t>pushes</a:t>
            </a:r>
            <a:r>
              <a:rPr lang="en-US" sz="3100" dirty="0">
                <a:latin typeface="Times New Roman" panose="02020603050405020304" pitchFamily="18" charset="0"/>
                <a:cs typeface="Times New Roman" panose="02020603050405020304" pitchFamily="18" charset="0"/>
              </a:rPr>
              <a:t> and </a:t>
            </a:r>
            <a:r>
              <a:rPr lang="en-US" sz="3100" dirty="0">
                <a:latin typeface="Times New Roman" panose="02020603050405020304" pitchFamily="18" charset="0"/>
                <a:cs typeface="Times New Roman" panose="02020603050405020304" pitchFamily="18" charset="0"/>
                <a:hlinkClick r:id="rId8"/>
              </a:rPr>
              <a:t>pulls</a:t>
            </a:r>
            <a:r>
              <a:rPr lang="en-US" sz="3100" dirty="0">
                <a:latin typeface="Times New Roman" panose="02020603050405020304" pitchFamily="18" charset="0"/>
                <a:cs typeface="Times New Roman" panose="02020603050405020304" pitchFamily="18" charset="0"/>
              </a:rPr>
              <a:t>.</a:t>
            </a:r>
          </a:p>
          <a:p>
            <a:r>
              <a:rPr lang="en-US" sz="3100" dirty="0">
                <a:latin typeface="Times New Roman" panose="02020603050405020304" pitchFamily="18" charset="0"/>
                <a:cs typeface="Times New Roman" panose="02020603050405020304" pitchFamily="18" charset="0"/>
              </a:rPr>
              <a:t>Compilers and interpreters - Compilers </a:t>
            </a:r>
            <a:r>
              <a:rPr lang="en-US" sz="3100" dirty="0">
                <a:latin typeface="Times New Roman" panose="02020603050405020304" pitchFamily="18" charset="0"/>
                <a:cs typeface="Times New Roman" panose="02020603050405020304" pitchFamily="18" charset="0"/>
                <a:hlinkClick r:id="rId9"/>
              </a:rPr>
              <a:t>translate</a:t>
            </a:r>
            <a:r>
              <a:rPr lang="en-US" sz="3100" dirty="0">
                <a:latin typeface="Times New Roman" panose="02020603050405020304" pitchFamily="18" charset="0"/>
                <a:cs typeface="Times New Roman" panose="02020603050405020304" pitchFamily="18" charset="0"/>
              </a:rPr>
              <a:t> source code to machine code or some intermediate form, while interpreters can </a:t>
            </a:r>
            <a:r>
              <a:rPr lang="en-US" sz="3100" dirty="0">
                <a:latin typeface="Times New Roman" panose="02020603050405020304" pitchFamily="18" charset="0"/>
                <a:cs typeface="Times New Roman" panose="02020603050405020304" pitchFamily="18" charset="0"/>
                <a:hlinkClick r:id="rId10"/>
              </a:rPr>
              <a:t>execute</a:t>
            </a:r>
            <a:r>
              <a:rPr lang="en-US" sz="3100" dirty="0">
                <a:latin typeface="Times New Roman" panose="02020603050405020304" pitchFamily="18" charset="0"/>
                <a:cs typeface="Times New Roman" panose="02020603050405020304" pitchFamily="18" charset="0"/>
              </a:rPr>
              <a:t> code directly. Examples include </a:t>
            </a:r>
            <a:r>
              <a:rPr lang="en-US" sz="3100" dirty="0">
                <a:latin typeface="Times New Roman" panose="02020603050405020304" pitchFamily="18" charset="0"/>
                <a:cs typeface="Times New Roman" panose="02020603050405020304" pitchFamily="18" charset="0"/>
                <a:hlinkClick r:id="rId11"/>
              </a:rPr>
              <a:t>GCC</a:t>
            </a:r>
            <a:r>
              <a:rPr lang="en-US" sz="3100" dirty="0">
                <a:latin typeface="Times New Roman" panose="02020603050405020304" pitchFamily="18" charset="0"/>
                <a:cs typeface="Times New Roman" panose="02020603050405020304" pitchFamily="18" charset="0"/>
              </a:rPr>
              <a:t> (GNU Compiler Collection), a compiler, and </a:t>
            </a:r>
            <a:r>
              <a:rPr lang="en-US" sz="3100" dirty="0">
                <a:latin typeface="Times New Roman" panose="02020603050405020304" pitchFamily="18" charset="0"/>
                <a:cs typeface="Times New Roman" panose="02020603050405020304" pitchFamily="18" charset="0"/>
                <a:hlinkClick r:id="rId12"/>
              </a:rPr>
              <a:t>Python</a:t>
            </a:r>
            <a:r>
              <a:rPr lang="en-US" sz="3100" dirty="0">
                <a:latin typeface="Times New Roman" panose="02020603050405020304" pitchFamily="18" charset="0"/>
                <a:cs typeface="Times New Roman" panose="02020603050405020304" pitchFamily="18" charset="0"/>
              </a:rPr>
              <a:t>, an </a:t>
            </a:r>
            <a:r>
              <a:rPr lang="en-US" sz="3100" dirty="0">
                <a:latin typeface="Times New Roman" panose="02020603050405020304" pitchFamily="18" charset="0"/>
                <a:cs typeface="Times New Roman" panose="02020603050405020304" pitchFamily="18" charset="0"/>
                <a:hlinkClick r:id="rId13"/>
              </a:rPr>
              <a:t>interpreted language</a:t>
            </a:r>
            <a:r>
              <a:rPr lang="en-US" sz="3100" dirty="0">
                <a:latin typeface="Times New Roman" panose="02020603050405020304" pitchFamily="18" charset="0"/>
                <a:cs typeface="Times New Roman" panose="02020603050405020304" pitchFamily="18" charset="0"/>
              </a:rPr>
              <a:t>.</a:t>
            </a:r>
          </a:p>
          <a:p>
            <a:r>
              <a:rPr lang="en-US" sz="3100" dirty="0">
                <a:latin typeface="Times New Roman" panose="02020603050405020304" pitchFamily="18" charset="0"/>
                <a:cs typeface="Times New Roman" panose="02020603050405020304" pitchFamily="18" charset="0"/>
              </a:rPr>
              <a:t>Performance profilers - These tools help developers analyze the performance of their code by identifying </a:t>
            </a:r>
            <a:r>
              <a:rPr lang="en-US" sz="3100" dirty="0">
                <a:latin typeface="Times New Roman" panose="02020603050405020304" pitchFamily="18" charset="0"/>
                <a:cs typeface="Times New Roman" panose="02020603050405020304" pitchFamily="18" charset="0"/>
                <a:hlinkClick r:id="rId14"/>
              </a:rPr>
              <a:t>bottlenecks</a:t>
            </a:r>
            <a:r>
              <a:rPr lang="en-US" sz="3100" dirty="0">
                <a:latin typeface="Times New Roman" panose="02020603050405020304" pitchFamily="18" charset="0"/>
                <a:cs typeface="Times New Roman" panose="02020603050405020304" pitchFamily="18" charset="0"/>
              </a:rPr>
              <a:t> and resource-intensive areas.</a:t>
            </a:r>
          </a:p>
          <a:p>
            <a:r>
              <a:rPr lang="en-US" sz="3100" dirty="0">
                <a:latin typeface="Times New Roman" panose="02020603050405020304" pitchFamily="18" charset="0"/>
                <a:cs typeface="Times New Roman" panose="02020603050405020304" pitchFamily="18" charset="0"/>
              </a:rPr>
              <a:t>Database management tools - Tools like </a:t>
            </a:r>
            <a:r>
              <a:rPr lang="en-US" sz="3100" dirty="0">
                <a:latin typeface="Times New Roman" panose="02020603050405020304" pitchFamily="18" charset="0"/>
                <a:cs typeface="Times New Roman" panose="02020603050405020304" pitchFamily="18" charset="0"/>
                <a:hlinkClick r:id="rId15"/>
              </a:rPr>
              <a:t>MySQL</a:t>
            </a:r>
            <a:r>
              <a:rPr lang="en-US" sz="3100" dirty="0">
                <a:latin typeface="Times New Roman" panose="02020603050405020304" pitchFamily="18" charset="0"/>
                <a:cs typeface="Times New Roman" panose="02020603050405020304" pitchFamily="18" charset="0"/>
              </a:rPr>
              <a:t> assist in the development, </a:t>
            </a:r>
            <a:r>
              <a:rPr lang="en-US" sz="3100" dirty="0">
                <a:latin typeface="Times New Roman" panose="02020603050405020304" pitchFamily="18" charset="0"/>
                <a:cs typeface="Times New Roman" panose="02020603050405020304" pitchFamily="18" charset="0"/>
                <a:hlinkClick r:id="rId16"/>
              </a:rPr>
              <a:t>querying</a:t>
            </a:r>
            <a:r>
              <a:rPr lang="en-US" sz="3100" dirty="0">
                <a:latin typeface="Times New Roman" panose="02020603050405020304" pitchFamily="18" charset="0"/>
                <a:cs typeface="Times New Roman" panose="02020603050405020304" pitchFamily="18" charset="0"/>
              </a:rPr>
              <a:t>, and management of </a:t>
            </a:r>
            <a:r>
              <a:rPr lang="en-US" sz="3100" dirty="0">
                <a:latin typeface="Times New Roman" panose="02020603050405020304" pitchFamily="18" charset="0"/>
                <a:cs typeface="Times New Roman" panose="02020603050405020304" pitchFamily="18" charset="0"/>
                <a:hlinkClick r:id="rId17"/>
              </a:rPr>
              <a:t>databases</a:t>
            </a:r>
            <a:r>
              <a:rPr lang="en-US" sz="3100"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83502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19" y="274320"/>
            <a:ext cx="11599817" cy="6322423"/>
          </a:xfrm>
        </p:spPr>
        <p:txBody>
          <a:bodyPr>
            <a:normAutofit/>
          </a:bodyPr>
          <a:lstStyle/>
          <a:p>
            <a:pPr indent="0" algn="just">
              <a:spcAft>
                <a:spcPts val="0"/>
              </a:spcAft>
              <a:buNone/>
            </a:pPr>
            <a:r>
              <a:rPr lang="en-US" b="1" dirty="0" smtClean="0">
                <a:latin typeface="Times New Roman" panose="02020603050405020304" pitchFamily="18" charset="0"/>
                <a:ea typeface="Calibri" panose="020F0502020204030204" pitchFamily="34" charset="0"/>
                <a:cs typeface="Times New Roman" panose="02020603050405020304" pitchFamily="18" charset="0"/>
              </a:rPr>
              <a:t>WINDOWING SYSTEMS</a:t>
            </a: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dirty="0">
                <a:solidFill>
                  <a:srgbClr val="474747"/>
                </a:solidFill>
                <a:latin typeface="Times New Roman" panose="02020603050405020304" pitchFamily="18" charset="0"/>
                <a:cs typeface="Times New Roman" panose="02020603050405020304" pitchFamily="18" charset="0"/>
              </a:rPr>
              <a:t>A windowing system is a computing term. It refers to </a:t>
            </a:r>
            <a:r>
              <a:rPr lang="en-US" dirty="0">
                <a:solidFill>
                  <a:srgbClr val="040C28"/>
                </a:solidFill>
                <a:latin typeface="Times New Roman" panose="02020603050405020304" pitchFamily="18" charset="0"/>
                <a:cs typeface="Times New Roman" panose="02020603050405020304" pitchFamily="18" charset="0"/>
              </a:rPr>
              <a:t>a way a computer operating system (OS) displays computer programs on a computer screen</a:t>
            </a:r>
            <a:r>
              <a:rPr lang="en-US" dirty="0">
                <a:solidFill>
                  <a:srgbClr val="474747"/>
                </a:solidFill>
                <a:latin typeface="Times New Roman" panose="02020603050405020304" pitchFamily="18" charset="0"/>
                <a:cs typeface="Times New Roman" panose="02020603050405020304" pitchFamily="18" charset="0"/>
              </a:rPr>
              <a:t>. It is a type of graphical user interface (GUI) using windows, menus, and a pointer. Microsoft Windows is a popular OS that uses a windowing system</a:t>
            </a:r>
            <a:r>
              <a:rPr lang="en-US" dirty="0" smtClean="0">
                <a:solidFill>
                  <a:srgbClr val="474747"/>
                </a:solidFill>
                <a:latin typeface="Times New Roman" panose="02020603050405020304" pitchFamily="18" charset="0"/>
                <a:cs typeface="Times New Roman" panose="02020603050405020304" pitchFamily="18" charset="0"/>
              </a:rPr>
              <a:t>.</a:t>
            </a:r>
            <a:endParaRPr lang="en-TZ" dirty="0" smtClean="0">
              <a:solidFill>
                <a:srgbClr val="474747"/>
              </a:solidFill>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Functions of Windowing Systems (as Programming Support Tools</a:t>
            </a:r>
            <a:r>
              <a:rPr lang="en-US" b="1" dirty="0" smtClean="0">
                <a:latin typeface="Times New Roman" panose="02020603050405020304" pitchFamily="18" charset="0"/>
                <a:cs typeface="Times New Roman" panose="02020603050405020304" pitchFamily="18" charset="0"/>
              </a:rPr>
              <a:t>)</a:t>
            </a:r>
            <a:endParaRPr lang="en-TZ" dirty="0" smtClean="0">
              <a:solidFill>
                <a:srgbClr val="474747"/>
              </a:solidFill>
              <a:latin typeface="Times New Roman" panose="02020603050405020304" pitchFamily="18" charset="0"/>
              <a:cs typeface="Times New Roman" panose="02020603050405020304" pitchFamily="18" charset="0"/>
            </a:endParaRPr>
          </a:p>
          <a:p>
            <a:pPr marL="514350" indent="-514350" algn="just">
              <a:buAutoNum type="arabicPeriod"/>
            </a:pPr>
            <a:r>
              <a:rPr lang="en-TZ" dirty="0" smtClean="0">
                <a:latin typeface="Times New Roman" panose="02020603050405020304" pitchFamily="18" charset="0"/>
                <a:cs typeface="Times New Roman" panose="02020603050405020304" pitchFamily="18" charset="0"/>
              </a:rPr>
              <a:t>D</a:t>
            </a:r>
            <a:r>
              <a:rPr lang="en-US" dirty="0" err="1" smtClean="0">
                <a:latin typeface="Times New Roman" panose="02020603050405020304" pitchFamily="18" charset="0"/>
                <a:cs typeface="Times New Roman" panose="02020603050405020304" pitchFamily="18" charset="0"/>
              </a:rPr>
              <a:t>evice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independence – hiding some of the differences between different IO devices </a:t>
            </a:r>
            <a:endParaRPr lang="en-TZ"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TZ" dirty="0">
                <a:latin typeface="Times New Roman" panose="02020603050405020304" pitchFamily="18" charset="0"/>
                <a:cs typeface="Times New Roman" panose="02020603050405020304" pitchFamily="18" charset="0"/>
              </a:rPr>
              <a:t>R</a:t>
            </a:r>
            <a:r>
              <a:rPr lang="en-US" dirty="0" err="1" smtClean="0">
                <a:latin typeface="Times New Roman" panose="02020603050405020304" pitchFamily="18" charset="0"/>
                <a:cs typeface="Times New Roman" panose="02020603050405020304" pitchFamily="18" charset="0"/>
              </a:rPr>
              <a:t>esource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sharing – allowing multiple applications to use the same </a:t>
            </a:r>
            <a:r>
              <a:rPr lang="en-US" dirty="0" err="1">
                <a:latin typeface="Times New Roman" panose="02020603050405020304" pitchFamily="18" charset="0"/>
                <a:cs typeface="Times New Roman" panose="02020603050405020304" pitchFamily="18" charset="0"/>
              </a:rPr>
              <a:t>keybaord</a:t>
            </a:r>
            <a:r>
              <a:rPr lang="en-US" dirty="0">
                <a:latin typeface="Times New Roman" panose="02020603050405020304" pitchFamily="18" charset="0"/>
                <a:cs typeface="Times New Roman" panose="02020603050405020304" pitchFamily="18" charset="0"/>
              </a:rPr>
              <a:t>, screen, etc. </a:t>
            </a:r>
            <a:endParaRPr lang="en-TZ" dirty="0" smtClean="0">
              <a:latin typeface="Times New Roman" panose="02020603050405020304" pitchFamily="18" charset="0"/>
              <a:cs typeface="Times New Roman" panose="02020603050405020304" pitchFamily="18" charset="0"/>
            </a:endParaRPr>
          </a:p>
          <a:p>
            <a:pPr marL="514350" indent="-514350" algn="just">
              <a:buAutoNum type="arabicPeriod"/>
            </a:pPr>
            <a:r>
              <a:rPr lang="en-TZ" dirty="0">
                <a:latin typeface="Times New Roman" panose="02020603050405020304" pitchFamily="18" charset="0"/>
                <a:cs typeface="Times New Roman" panose="02020603050405020304" pitchFamily="18" charset="0"/>
              </a:rPr>
              <a:t>A</a:t>
            </a:r>
            <a:r>
              <a:rPr lang="en-US" dirty="0" err="1" smtClean="0">
                <a:latin typeface="Times New Roman" panose="02020603050405020304" pitchFamily="18" charset="0"/>
                <a:cs typeface="Times New Roman" panose="02020603050405020304" pitchFamily="18" charset="0"/>
              </a:rPr>
              <a:t>pplication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management – swopping control between applications and various cross-application functions such as cut and paste</a:t>
            </a:r>
            <a:endParaRPr lang="en-TZ"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558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1886" y="522514"/>
            <a:ext cx="10961914" cy="565444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Device Independence</a:t>
            </a:r>
          </a:p>
          <a:p>
            <a:r>
              <a:rPr lang="en-US" b="1" dirty="0" smtClean="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Device independence means </a:t>
            </a:r>
            <a:r>
              <a:rPr lang="en-US" b="1" dirty="0">
                <a:latin typeface="Times New Roman" panose="02020603050405020304" pitchFamily="18" charset="0"/>
                <a:cs typeface="Times New Roman" panose="02020603050405020304" pitchFamily="18" charset="0"/>
              </a:rPr>
              <a:t>hiding the differences between various input/output (I/O) devices</a:t>
            </a:r>
            <a:r>
              <a:rPr lang="en-US" dirty="0">
                <a:latin typeface="Times New Roman" panose="02020603050405020304" pitchFamily="18" charset="0"/>
                <a:cs typeface="Times New Roman" panose="02020603050405020304" pitchFamily="18" charset="0"/>
              </a:rPr>
              <a:t> so that programs can run without needing to be rewritten for each type of hardware.</a:t>
            </a:r>
          </a:p>
          <a:p>
            <a:r>
              <a:rPr lang="en-US" b="1" dirty="0" smtClean="0">
                <a:latin typeface="Times New Roman" panose="02020603050405020304" pitchFamily="18" charset="0"/>
                <a:cs typeface="Times New Roman" panose="02020603050405020304" pitchFamily="18" charset="0"/>
              </a:rPr>
              <a:t>Explanation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Developers don’t have to worry whether the program runs on a touchscreen, keyboard, or mouse-based system. The windowing system acts as a </a:t>
            </a:r>
            <a:r>
              <a:rPr lang="en-US" b="1" dirty="0">
                <a:latin typeface="Times New Roman" panose="02020603050405020304" pitchFamily="18" charset="0"/>
                <a:cs typeface="Times New Roman" panose="02020603050405020304" pitchFamily="18" charset="0"/>
              </a:rPr>
              <a:t>middle layer</a:t>
            </a:r>
            <a:r>
              <a:rPr lang="en-US" dirty="0">
                <a:latin typeface="Times New Roman" panose="02020603050405020304" pitchFamily="18" charset="0"/>
                <a:cs typeface="Times New Roman" panose="02020603050405020304" pitchFamily="18" charset="0"/>
              </a:rPr>
              <a:t> that handles these differences.</a:t>
            </a:r>
          </a:p>
          <a:p>
            <a:r>
              <a:rPr lang="en-US" b="1" dirty="0" smtClean="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drawing program works the same whether the user has a stylus, a mouse, or a touchpad because the windowing system interprets all these inputs in a standard way.</a:t>
            </a:r>
          </a:p>
          <a:p>
            <a:pPr marL="0" indent="0">
              <a:buNone/>
            </a:pPr>
            <a:endParaRPr lang="en-US" dirty="0"/>
          </a:p>
        </p:txBody>
      </p:sp>
    </p:spTree>
    <p:extLst>
      <p:ext uri="{BB962C8B-B14F-4D97-AF65-F5344CB8AC3E}">
        <p14:creationId xmlns:p14="http://schemas.microsoft.com/office/powerpoint/2010/main" val="1724258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8459</TotalTime>
  <Words>4341</Words>
  <Application>Microsoft Office PowerPoint</Application>
  <PresentationFormat>Widescreen</PresentationFormat>
  <Paragraphs>355</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Times New Roman</vt:lpstr>
      <vt:lpstr>Wingdings</vt:lpstr>
      <vt:lpstr>Office Theme</vt:lpstr>
      <vt:lpstr>HUMAN COMPUTER INTERACTION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client-server architecture </vt:lpstr>
      <vt:lpstr>X Windows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 interface management system (UIMS):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of UIMS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COMPUTER INTERACTION</dc:title>
  <dc:creator>AARTHY</dc:creator>
  <cp:lastModifiedBy>AARTHY</cp:lastModifiedBy>
  <cp:revision>330</cp:revision>
  <dcterms:created xsi:type="dcterms:W3CDTF">2025-03-21T09:06:58Z</dcterms:created>
  <dcterms:modified xsi:type="dcterms:W3CDTF">2025-05-24T12:55:02Z</dcterms:modified>
</cp:coreProperties>
</file>