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morant Unicase SemiBold"/>
      <p:regular r:id="rId14"/>
      <p:bold r:id="rId15"/>
    </p:embeddedFont>
    <p:embeddedFont>
      <p:font typeface="Calade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morantUnicaseSemiBold-bold.fntdata"/><Relationship Id="rId14" Type="http://schemas.openxmlformats.org/officeDocument/2006/relationships/font" Target="fonts/CormorantUnicaseSemiBold-regular.fntdata"/><Relationship Id="rId17" Type="http://schemas.openxmlformats.org/officeDocument/2006/relationships/font" Target="fonts/Caladea-bold.fntdata"/><Relationship Id="rId16" Type="http://schemas.openxmlformats.org/officeDocument/2006/relationships/font" Target="fonts/Calade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ladea-boldItalic.fntdata"/><Relationship Id="rId6" Type="http://schemas.openxmlformats.org/officeDocument/2006/relationships/slide" Target="slides/slide1.xml"/><Relationship Id="rId18" Type="http://schemas.openxmlformats.org/officeDocument/2006/relationships/font" Target="fonts/Calade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09efae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09efae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09efae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c09efae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c9ea2f3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c9ea2f3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c9ea2f3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c9ea2f3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09efaec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09efae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table with the mean of each country for regular and CO2/capita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09efaec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09efaec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 including each country starting in 91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9ea2f3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9ea2f3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665100" y="657900"/>
            <a:ext cx="7813800" cy="38382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20851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2619"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855300" y="2133414"/>
            <a:ext cx="7433400" cy="45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5300" y="2611677"/>
            <a:ext cx="7433400" cy="39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412275" y="412025"/>
            <a:ext cx="4319400" cy="4319400"/>
          </a:xfrm>
          <a:prstGeom prst="ellipse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𖦹"/>
              <a:defRPr i="1" sz="18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 sz="1800"/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 sz="1800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 sz="1800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 sz="1800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 sz="1800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11650" y="2144900"/>
            <a:ext cx="2682626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22910"/>
          <a:stretch/>
        </p:blipFill>
        <p:spPr>
          <a:xfrm>
            <a:off x="3766450" y="0"/>
            <a:ext cx="1538975" cy="1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3593400" y="7388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rPr>
              <a:t>“</a:t>
            </a:r>
            <a:endParaRPr sz="7200">
              <a:solidFill>
                <a:schemeClr val="dk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2335325"/>
            <a:ext cx="1040950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❧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055400" y="1373375"/>
            <a:ext cx="2190900" cy="27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476500" y="1373375"/>
            <a:ext cx="2190900" cy="27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97601" y="1373375"/>
            <a:ext cx="2190900" cy="27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665100" y="657900"/>
            <a:ext cx="7813800" cy="38382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20851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025300"/>
            <a:ext cx="7433400" cy="4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72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adea"/>
              <a:buChar char="𖦹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131500" y="146975"/>
            <a:ext cx="8964300" cy="64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CO2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Emissions of the G7 Nations + Russia and China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4541050" y="4127425"/>
            <a:ext cx="4400100" cy="490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Monica Wang, </a:t>
            </a: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Natalie Courtney,  Shahab Araghinejad</a:t>
            </a: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Vikremjeet Padda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31500" y="892200"/>
            <a:ext cx="19800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AutoNum type="arabicParenR"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AutoNum type="arabicParenR"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AutoNum type="arabicParenR"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" y="3166875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600" y="892188"/>
            <a:ext cx="3056776" cy="17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300" y="1544951"/>
            <a:ext cx="2933726" cy="2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“We have to wake up to the fierce urgency of the now”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Jim Yong Kim, President, The World Bank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Overview: What are we looking at? Why is it important?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094075" y="1141350"/>
            <a:ext cx="7033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❧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While there are many GHGs, CO2 is a large contributor to climate disruption and is a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byproduct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industrial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economic production.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imes New Roman"/>
              <a:buChar char="❧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G7 or Group of Seven refers to the top 7 industrial economies in the world. Member states include: Canada, Japan, France, Germany, Italy, the United Kingdom, and the United States.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imes New Roman"/>
              <a:buChar char="❧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chose to include China and Russia in our analysis as they are two of the top industrial nations on the global stage but are not G7 nations.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SzPts val="1700"/>
              <a:buFont typeface="Times New Roman"/>
              <a:buChar char="❧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Looking at this new Group of 9 or G9 we can take a look at the impact the most powerful industrial nations have on global CO2 emissions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Overview: Our Methodology </a:t>
            </a:r>
            <a:endParaRPr sz="30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Our data source: 2020 </a:t>
            </a:r>
            <a:r>
              <a:rPr lang="en"/>
              <a:t>Fuel</a:t>
            </a:r>
            <a:r>
              <a:rPr lang="en"/>
              <a:t> </a:t>
            </a:r>
            <a:r>
              <a:rPr lang="en"/>
              <a:t>Combustion</a:t>
            </a:r>
            <a:r>
              <a:rPr lang="en"/>
              <a:t> IEA </a:t>
            </a:r>
            <a:r>
              <a:rPr lang="en" sz="1800"/>
              <a:t>(</a:t>
            </a:r>
            <a:r>
              <a:rPr lang="en" sz="1100">
                <a:solidFill>
                  <a:srgbClr val="000000"/>
                </a:solidFill>
              </a:rPr>
              <a:t>International Energy Agency)</a:t>
            </a:r>
            <a:r>
              <a:rPr lang="en" sz="1800"/>
              <a:t> </a:t>
            </a:r>
            <a:r>
              <a:rPr lang="en"/>
              <a:t>report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Data starts at 1991 - the year the USSR dissolved 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Report contained 169 countries → 9 relevant countries for analysis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Shahab c</a:t>
            </a:r>
            <a:r>
              <a:rPr lang="en"/>
              <a:t>ompiled three data sets for each of the G9 nations from the report’s data for: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Overall CO2 emissions</a:t>
            </a:r>
            <a:endParaRPr sz="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CO2 emissions/GDP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CO2 emissions/POP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311700" y="2250275"/>
            <a:ext cx="85206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our findings!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Discussion</a:t>
            </a:r>
            <a:endParaRPr sz="53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301725" y="1078975"/>
            <a:ext cx="60414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Which country produces the most CO2 and CO2/capita?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Consistently the US in both categories until 2006. Then China takes over in overall CO2 emissions.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Which country produces the least C02 and CO2/capita?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France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Which country is the median producer of C02?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950550" y="3878325"/>
            <a:ext cx="6961500" cy="4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see a spike in CO2 production at any point?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Have emissions dropped since the Paris Agreement (2016)?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63" y="725900"/>
            <a:ext cx="6319276" cy="3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 </a:t>
            </a:r>
            <a:endParaRPr sz="480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bulk of CO2 production is in the Global North.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</a:t>
            </a:r>
            <a:r>
              <a:rPr lang="en" sz="1800"/>
              <a:t>geographic</a:t>
            </a:r>
            <a:r>
              <a:rPr lang="en" sz="1800"/>
              <a:t> group, Asia is the largest CO2 emitter and </a:t>
            </a:r>
            <a:r>
              <a:rPr lang="en" sz="1800"/>
              <a:t>Europe</a:t>
            </a:r>
            <a:r>
              <a:rPr lang="en" sz="1800"/>
              <a:t> is the smallest emitter.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has not been a </a:t>
            </a:r>
            <a:r>
              <a:rPr lang="en" sz="1800"/>
              <a:t>significant</a:t>
            </a:r>
            <a:r>
              <a:rPr lang="en" sz="1800"/>
              <a:t> decrease in emissions since the Paris Agreement was signed. </a:t>
            </a:r>
            <a:endParaRPr sz="1800"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844778" y="1373375"/>
            <a:ext cx="3286200" cy="27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While China’s overall CO2 production is the highest in the group. The US has the highest emissions per capita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isbury template">
  <a:themeElements>
    <a:clrScheme name="Custom 347">
      <a:dk1>
        <a:srgbClr val="2A3D41"/>
      </a:dk1>
      <a:lt1>
        <a:srgbClr val="FFFFFF"/>
      </a:lt1>
      <a:dk2>
        <a:srgbClr val="9EA7AA"/>
      </a:dk2>
      <a:lt2>
        <a:srgbClr val="E5ECE4"/>
      </a:lt2>
      <a:accent1>
        <a:srgbClr val="7FA03F"/>
      </a:accent1>
      <a:accent2>
        <a:srgbClr val="364B3C"/>
      </a:accent2>
      <a:accent3>
        <a:srgbClr val="2F7A87"/>
      </a:accent3>
      <a:accent4>
        <a:srgbClr val="69CCF5"/>
      </a:accent4>
      <a:accent5>
        <a:srgbClr val="2182B6"/>
      </a:accent5>
      <a:accent6>
        <a:srgbClr val="83B1BF"/>
      </a:accent6>
      <a:hlink>
        <a:srgbClr val="59830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