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70" r:id="rId8"/>
    <p:sldId id="271" r:id="rId9"/>
    <p:sldId id="272" r:id="rId10"/>
    <p:sldId id="273" r:id="rId11"/>
    <p:sldId id="274" r:id="rId12"/>
    <p:sldId id="264" r:id="rId13"/>
    <p:sldId id="267" r:id="rId14"/>
    <p:sldId id="268" r:id="rId15"/>
    <p:sldId id="265" r:id="rId16"/>
    <p:sldId id="269" r:id="rId17"/>
    <p:sldId id="262" r:id="rId18"/>
    <p:sldId id="26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GdjakNfRmeyRVF1gnibatbB3t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32" autoAdjust="0"/>
    <p:restoredTop sz="94660"/>
  </p:normalViewPr>
  <p:slideViewPr>
    <p:cSldViewPr snapToGrid="0">
      <p:cViewPr varScale="1">
        <p:scale>
          <a:sx n="138" d="100"/>
          <a:sy n="138" d="100"/>
        </p:scale>
        <p:origin x="148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1721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9874541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997928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5288428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9567326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6622787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3025583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1129809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75852472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25192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50700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03290225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986749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07420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9009299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665223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191054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1766108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61334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8195928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8858256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dirty="0"/>
              <a:pPr/>
              <a:t>7/17/2023</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1114151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hyperlink" Target="https://finance.yahoo.com/" TargetMode="External"/><Relationship Id="rId4" Type="http://schemas.openxmlformats.org/officeDocument/2006/relationships/hyperlink" Target="https://pypi.org/project/yfinan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 name="Picture 4" descr="A black and white logo">
            <a:extLst>
              <a:ext uri="{FF2B5EF4-FFF2-40B4-BE49-F238E27FC236}">
                <a16:creationId xmlns:a16="http://schemas.microsoft.com/office/drawing/2014/main" id="{7CC7E09D-D9F4-E595-4D94-B8F4A00E3ABA}"/>
              </a:ext>
            </a:extLst>
          </p:cNvPr>
          <p:cNvPicPr>
            <a:picLocks noChangeAspect="1"/>
          </p:cNvPicPr>
          <p:nvPr/>
        </p:nvPicPr>
        <p:blipFill>
          <a:blip r:embed="rId3"/>
          <a:stretch>
            <a:fillRect/>
          </a:stretch>
        </p:blipFill>
        <p:spPr>
          <a:xfrm>
            <a:off x="200892" y="214744"/>
            <a:ext cx="8520544" cy="47064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88F8-8A15-EBAC-271E-E01358AE2DFB}"/>
              </a:ext>
            </a:extLst>
          </p:cNvPr>
          <p:cNvSpPr>
            <a:spLocks noGrp="1"/>
          </p:cNvSpPr>
          <p:nvPr>
            <p:ph type="title"/>
          </p:nvPr>
        </p:nvSpPr>
        <p:spPr/>
        <p:txBody>
          <a:bodyPr/>
          <a:lstStyle/>
          <a:p>
            <a:pPr algn="ctr"/>
            <a:r>
              <a:rPr lang="en-US" sz="2400" dirty="0"/>
              <a:t>Bitcoin and Ethereum Prices Compared to U.S. Dollar</a:t>
            </a:r>
          </a:p>
        </p:txBody>
      </p:sp>
      <p:pic>
        <p:nvPicPr>
          <p:cNvPr id="5" name="Picture 4" descr="A graph showing a line of a dollar&#10;&#10;Description automatically generated">
            <a:extLst>
              <a:ext uri="{FF2B5EF4-FFF2-40B4-BE49-F238E27FC236}">
                <a16:creationId xmlns:a16="http://schemas.microsoft.com/office/drawing/2014/main" id="{780733D9-E466-5599-B07D-7EB153EB1846}"/>
              </a:ext>
            </a:extLst>
          </p:cNvPr>
          <p:cNvPicPr>
            <a:picLocks noChangeAspect="1"/>
          </p:cNvPicPr>
          <p:nvPr/>
        </p:nvPicPr>
        <p:blipFill>
          <a:blip r:embed="rId2"/>
          <a:stretch>
            <a:fillRect/>
          </a:stretch>
        </p:blipFill>
        <p:spPr>
          <a:xfrm>
            <a:off x="2126047" y="1017725"/>
            <a:ext cx="4891905" cy="2071347"/>
          </a:xfrm>
          <a:prstGeom prst="rect">
            <a:avLst/>
          </a:prstGeom>
        </p:spPr>
      </p:pic>
      <p:pic>
        <p:nvPicPr>
          <p:cNvPr id="7" name="Picture 6" descr="A graph of a line graph&#10;&#10;Description automatically generated">
            <a:extLst>
              <a:ext uri="{FF2B5EF4-FFF2-40B4-BE49-F238E27FC236}">
                <a16:creationId xmlns:a16="http://schemas.microsoft.com/office/drawing/2014/main" id="{E7C32854-801B-2ADF-DB8B-AEE9B30BE58D}"/>
              </a:ext>
            </a:extLst>
          </p:cNvPr>
          <p:cNvPicPr>
            <a:picLocks noChangeAspect="1"/>
          </p:cNvPicPr>
          <p:nvPr/>
        </p:nvPicPr>
        <p:blipFill>
          <a:blip r:embed="rId3"/>
          <a:stretch>
            <a:fillRect/>
          </a:stretch>
        </p:blipFill>
        <p:spPr>
          <a:xfrm>
            <a:off x="2126047" y="3067879"/>
            <a:ext cx="4938548" cy="2075621"/>
          </a:xfrm>
          <a:prstGeom prst="rect">
            <a:avLst/>
          </a:prstGeom>
        </p:spPr>
      </p:pic>
    </p:spTree>
    <p:extLst>
      <p:ext uri="{BB962C8B-B14F-4D97-AF65-F5344CB8AC3E}">
        <p14:creationId xmlns:p14="http://schemas.microsoft.com/office/powerpoint/2010/main" val="289584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Demo</a:t>
            </a:r>
            <a:endParaRPr dirty="0"/>
          </a:p>
        </p:txBody>
      </p:sp>
      <p:pic>
        <p:nvPicPr>
          <p:cNvPr id="3" name="Picture 2" descr="A graph of a growth&#10;&#10;Description automatically generated">
            <a:extLst>
              <a:ext uri="{FF2B5EF4-FFF2-40B4-BE49-F238E27FC236}">
                <a16:creationId xmlns:a16="http://schemas.microsoft.com/office/drawing/2014/main" id="{E9194B85-2D35-344E-4D61-DC48AE61D061}"/>
              </a:ext>
            </a:extLst>
          </p:cNvPr>
          <p:cNvPicPr>
            <a:picLocks noChangeAspect="1"/>
          </p:cNvPicPr>
          <p:nvPr/>
        </p:nvPicPr>
        <p:blipFill>
          <a:blip r:embed="rId3"/>
          <a:stretch>
            <a:fillRect/>
          </a:stretch>
        </p:blipFill>
        <p:spPr>
          <a:xfrm>
            <a:off x="1580732" y="1366669"/>
            <a:ext cx="5982535" cy="24101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657-4B6B-B185-1392-39D77F6225E7}"/>
              </a:ext>
            </a:extLst>
          </p:cNvPr>
          <p:cNvSpPr>
            <a:spLocks noGrp="1"/>
          </p:cNvSpPr>
          <p:nvPr>
            <p:ph type="title"/>
          </p:nvPr>
        </p:nvSpPr>
        <p:spPr>
          <a:xfrm>
            <a:off x="98914" y="0"/>
            <a:ext cx="4022813" cy="5063836"/>
          </a:xfrm>
        </p:spPr>
        <p:txBody>
          <a:bodyPr/>
          <a:lstStyle/>
          <a:p>
            <a:r>
              <a:rPr lang="en-US" b="1" i="1" dirty="0"/>
              <a:t>Cumulative Daily Returns</a:t>
            </a:r>
          </a:p>
        </p:txBody>
      </p:sp>
      <p:pic>
        <p:nvPicPr>
          <p:cNvPr id="3" name="Content Placeholder 4">
            <a:extLst>
              <a:ext uri="{FF2B5EF4-FFF2-40B4-BE49-F238E27FC236}">
                <a16:creationId xmlns:a16="http://schemas.microsoft.com/office/drawing/2014/main" id="{706B6BF4-AACC-7CCB-9DFB-A2EF86E0A51B}"/>
              </a:ext>
            </a:extLst>
          </p:cNvPr>
          <p:cNvPicPr>
            <a:picLocks noChangeAspect="1"/>
          </p:cNvPicPr>
          <p:nvPr/>
        </p:nvPicPr>
        <p:blipFill>
          <a:blip r:embed="rId2"/>
          <a:stretch>
            <a:fillRect/>
          </a:stretch>
        </p:blipFill>
        <p:spPr>
          <a:xfrm>
            <a:off x="4121727" y="0"/>
            <a:ext cx="4923359" cy="4966855"/>
          </a:xfrm>
          <a:prstGeom prst="rect">
            <a:avLst/>
          </a:prstGeom>
        </p:spPr>
      </p:pic>
    </p:spTree>
    <p:extLst>
      <p:ext uri="{BB962C8B-B14F-4D97-AF65-F5344CB8AC3E}">
        <p14:creationId xmlns:p14="http://schemas.microsoft.com/office/powerpoint/2010/main" val="112074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F5A6-8F40-C7C0-4F37-548B4AEE96E1}"/>
              </a:ext>
            </a:extLst>
          </p:cNvPr>
          <p:cNvSpPr>
            <a:spLocks noGrp="1"/>
          </p:cNvSpPr>
          <p:nvPr>
            <p:ph type="title"/>
          </p:nvPr>
        </p:nvSpPr>
        <p:spPr>
          <a:xfrm>
            <a:off x="311700" y="263236"/>
            <a:ext cx="8520600" cy="754489"/>
          </a:xfrm>
        </p:spPr>
        <p:txBody>
          <a:bodyPr/>
          <a:lstStyle/>
          <a:p>
            <a:r>
              <a:rPr lang="en-US" sz="1800" b="1" spc="600" dirty="0">
                <a:solidFill>
                  <a:srgbClr val="0070C0"/>
                </a:solidFill>
              </a:rPr>
              <a:t>Individual Stock Risk Pre-Pandemic vs Pandemic Time</a:t>
            </a:r>
            <a:endParaRPr lang="en-US" sz="1800" dirty="0">
              <a:solidFill>
                <a:srgbClr val="0070C0"/>
              </a:solidFill>
            </a:endParaRPr>
          </a:p>
        </p:txBody>
      </p:sp>
      <p:sp>
        <p:nvSpPr>
          <p:cNvPr id="4" name="Text Placeholder 3">
            <a:extLst>
              <a:ext uri="{FF2B5EF4-FFF2-40B4-BE49-F238E27FC236}">
                <a16:creationId xmlns:a16="http://schemas.microsoft.com/office/drawing/2014/main" id="{E6A6751E-4DA8-88B8-F58C-E0FA602BB662}"/>
              </a:ext>
            </a:extLst>
          </p:cNvPr>
          <p:cNvSpPr>
            <a:spLocks noGrp="1"/>
          </p:cNvSpPr>
          <p:nvPr>
            <p:ph type="body" idx="1"/>
          </p:nvPr>
        </p:nvSpPr>
        <p:spPr>
          <a:xfrm>
            <a:off x="4832400" y="2105889"/>
            <a:ext cx="3999900" cy="2462985"/>
          </a:xfrm>
        </p:spPr>
        <p:txBody>
          <a:bodyPr/>
          <a:lstStyle/>
          <a:p>
            <a:endParaRPr lang="en-US" dirty="0"/>
          </a:p>
        </p:txBody>
      </p:sp>
      <p:pic>
        <p:nvPicPr>
          <p:cNvPr id="9" name="Content Placeholder 52">
            <a:extLst>
              <a:ext uri="{FF2B5EF4-FFF2-40B4-BE49-F238E27FC236}">
                <a16:creationId xmlns:a16="http://schemas.microsoft.com/office/drawing/2014/main" id="{93EC9B7D-7B62-06F4-BBF5-767132550DA8}"/>
              </a:ext>
            </a:extLst>
          </p:cNvPr>
          <p:cNvPicPr>
            <a:picLocks noGrp="1" noChangeAspect="1"/>
          </p:cNvPicPr>
          <p:nvPr>
            <p:ph sz="half" idx="4294967295"/>
          </p:nvPr>
        </p:nvPicPr>
        <p:blipFill>
          <a:blip r:embed="rId2"/>
          <a:stretch>
            <a:fillRect/>
          </a:stretch>
        </p:blipFill>
        <p:spPr>
          <a:xfrm>
            <a:off x="0" y="2168525"/>
            <a:ext cx="3800475" cy="2400300"/>
          </a:xfrm>
        </p:spPr>
      </p:pic>
      <p:pic>
        <p:nvPicPr>
          <p:cNvPr id="10" name="Content Placeholder 48">
            <a:extLst>
              <a:ext uri="{FF2B5EF4-FFF2-40B4-BE49-F238E27FC236}">
                <a16:creationId xmlns:a16="http://schemas.microsoft.com/office/drawing/2014/main" id="{2E188F8E-6EC7-895E-73CC-E48F7E4BCD38}"/>
              </a:ext>
            </a:extLst>
          </p:cNvPr>
          <p:cNvPicPr>
            <a:picLocks noGrp="1" noChangeAspect="1"/>
          </p:cNvPicPr>
          <p:nvPr>
            <p:ph sz="quarter" idx="4294967295"/>
          </p:nvPr>
        </p:nvPicPr>
        <p:blipFill>
          <a:blip r:embed="rId3"/>
          <a:stretch>
            <a:fillRect/>
          </a:stretch>
        </p:blipFill>
        <p:spPr>
          <a:xfrm>
            <a:off x="5081588" y="2168525"/>
            <a:ext cx="4062412" cy="2400300"/>
          </a:xfrm>
        </p:spPr>
      </p:pic>
      <p:sp>
        <p:nvSpPr>
          <p:cNvPr id="6" name="TextBox 5">
            <a:extLst>
              <a:ext uri="{FF2B5EF4-FFF2-40B4-BE49-F238E27FC236}">
                <a16:creationId xmlns:a16="http://schemas.microsoft.com/office/drawing/2014/main" id="{37227127-22D6-09F4-FE3A-CC90ADD78079}"/>
              </a:ext>
            </a:extLst>
          </p:cNvPr>
          <p:cNvSpPr txBox="1"/>
          <p:nvPr/>
        </p:nvSpPr>
        <p:spPr>
          <a:xfrm>
            <a:off x="166255" y="1088859"/>
            <a:ext cx="4572000" cy="738664"/>
          </a:xfrm>
          <a:prstGeom prst="rect">
            <a:avLst/>
          </a:prstGeom>
          <a:noFill/>
        </p:spPr>
        <p:txBody>
          <a:bodyPr wrap="square">
            <a:spAutoFit/>
          </a:bodyPr>
          <a:lstStyle/>
          <a:p>
            <a:pPr marL="342900" indent="-342900">
              <a:buFont typeface="Arial" panose="020B0604020202020204" pitchFamily="34" charset="0"/>
              <a:buChar char="•"/>
            </a:pPr>
            <a:r>
              <a:rPr lang="en-US" sz="1400" b="1" dirty="0">
                <a:solidFill>
                  <a:schemeClr val="accent1"/>
                </a:solidFill>
              </a:rPr>
              <a:t>Overstock, BTC, ETH present as the most erratic stock before the pandemic</a:t>
            </a:r>
          </a:p>
          <a:p>
            <a:pPr marL="342900" indent="-342900">
              <a:buFont typeface="Arial" panose="020B0604020202020204" pitchFamily="34" charset="0"/>
              <a:buChar char="•"/>
            </a:pPr>
            <a:r>
              <a:rPr lang="en-US" dirty="0">
                <a:solidFill>
                  <a:schemeClr val="accent1"/>
                </a:solidFill>
              </a:rPr>
              <a:t>Oil (XOM), Housing (DLR), and Gold most stable</a:t>
            </a:r>
          </a:p>
        </p:txBody>
      </p:sp>
      <p:sp>
        <p:nvSpPr>
          <p:cNvPr id="8" name="TextBox 7">
            <a:extLst>
              <a:ext uri="{FF2B5EF4-FFF2-40B4-BE49-F238E27FC236}">
                <a16:creationId xmlns:a16="http://schemas.microsoft.com/office/drawing/2014/main" id="{E07AECD5-7F19-A048-9830-157BF2473F4F}"/>
              </a:ext>
            </a:extLst>
          </p:cNvPr>
          <p:cNvSpPr txBox="1"/>
          <p:nvPr/>
        </p:nvSpPr>
        <p:spPr>
          <a:xfrm>
            <a:off x="4405745" y="873415"/>
            <a:ext cx="4572000" cy="1169551"/>
          </a:xfrm>
          <a:prstGeom prst="rect">
            <a:avLst/>
          </a:prstGeom>
          <a:noFill/>
        </p:spPr>
        <p:txBody>
          <a:bodyPr wrap="square">
            <a:spAutoFit/>
          </a:bodyPr>
          <a:lstStyle/>
          <a:p>
            <a:pPr marL="342900" indent="-342900">
              <a:buFont typeface="Arial" panose="020B0604020202020204" pitchFamily="34" charset="0"/>
              <a:buChar char="•"/>
            </a:pPr>
            <a:r>
              <a:rPr lang="en-US" sz="1400" b="1" dirty="0">
                <a:solidFill>
                  <a:schemeClr val="accent1"/>
                </a:solidFill>
              </a:rPr>
              <a:t>Overstock, BTC, ETH present as the most erratic stock </a:t>
            </a:r>
          </a:p>
          <a:p>
            <a:pPr marL="342900" indent="-342900">
              <a:buFont typeface="Arial" panose="020B0604020202020204" pitchFamily="34" charset="0"/>
              <a:buChar char="•"/>
            </a:pPr>
            <a:r>
              <a:rPr lang="en-US" dirty="0">
                <a:solidFill>
                  <a:schemeClr val="accent1"/>
                </a:solidFill>
              </a:rPr>
              <a:t>All stocks saw an increase in deviation but mostly behaved the same in terms of risk with comparison to each other</a:t>
            </a:r>
          </a:p>
        </p:txBody>
      </p:sp>
      <p:pic>
        <p:nvPicPr>
          <p:cNvPr id="11" name="Content Placeholder 52">
            <a:extLst>
              <a:ext uri="{FF2B5EF4-FFF2-40B4-BE49-F238E27FC236}">
                <a16:creationId xmlns:a16="http://schemas.microsoft.com/office/drawing/2014/main" id="{B32DF8D6-2FFB-995E-EA3D-0637734DA9C9}"/>
              </a:ext>
            </a:extLst>
          </p:cNvPr>
          <p:cNvPicPr>
            <a:picLocks noChangeAspect="1"/>
          </p:cNvPicPr>
          <p:nvPr/>
        </p:nvPicPr>
        <p:blipFill>
          <a:blip r:embed="rId2"/>
          <a:stretch>
            <a:fillRect/>
          </a:stretch>
        </p:blipFill>
        <p:spPr>
          <a:xfrm>
            <a:off x="332482" y="2105889"/>
            <a:ext cx="4142536" cy="2462985"/>
          </a:xfrm>
          <a:prstGeom prst="rect">
            <a:avLst/>
          </a:prstGeom>
          <a:noFill/>
          <a:ln>
            <a:noFill/>
          </a:ln>
        </p:spPr>
      </p:pic>
    </p:spTree>
    <p:extLst>
      <p:ext uri="{BB962C8B-B14F-4D97-AF65-F5344CB8AC3E}">
        <p14:creationId xmlns:p14="http://schemas.microsoft.com/office/powerpoint/2010/main" val="64716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531DE9-A772-26CA-3FBA-CE6636CEDD6F}"/>
              </a:ext>
            </a:extLst>
          </p:cNvPr>
          <p:cNvSpPr>
            <a:spLocks noGrp="1"/>
          </p:cNvSpPr>
          <p:nvPr>
            <p:ph type="body" idx="1"/>
          </p:nvPr>
        </p:nvSpPr>
        <p:spPr>
          <a:xfrm>
            <a:off x="138545" y="121226"/>
            <a:ext cx="2985655" cy="824346"/>
          </a:xfrm>
        </p:spPr>
        <p:txBody>
          <a:bodyPr/>
          <a:lstStyle/>
          <a:p>
            <a:pPr marL="139700" indent="0">
              <a:buNone/>
            </a:pPr>
            <a:r>
              <a:rPr lang="en-US" sz="3600" b="1" i="1" kern="1200" dirty="0">
                <a:solidFill>
                  <a:schemeClr val="tx1"/>
                </a:solidFill>
                <a:latin typeface="+mj-lt"/>
                <a:ea typeface="+mj-ea"/>
                <a:cs typeface="+mj-cs"/>
              </a:rPr>
              <a:t>Correlation:</a:t>
            </a:r>
            <a:endParaRPr lang="en-US" sz="3600" b="1" i="1" dirty="0">
              <a:solidFill>
                <a:schemeClr val="tx1"/>
              </a:solidFill>
            </a:endParaRPr>
          </a:p>
        </p:txBody>
      </p:sp>
      <p:pic>
        <p:nvPicPr>
          <p:cNvPr id="5" name="Content Placeholder 4">
            <a:extLst>
              <a:ext uri="{FF2B5EF4-FFF2-40B4-BE49-F238E27FC236}">
                <a16:creationId xmlns:a16="http://schemas.microsoft.com/office/drawing/2014/main" id="{81300046-453C-60BB-961B-2CE6C3922FB3}"/>
              </a:ext>
            </a:extLst>
          </p:cNvPr>
          <p:cNvPicPr>
            <a:picLocks noChangeAspect="1"/>
          </p:cNvPicPr>
          <p:nvPr/>
        </p:nvPicPr>
        <p:blipFill>
          <a:blip r:embed="rId2"/>
          <a:stretch>
            <a:fillRect/>
          </a:stretch>
        </p:blipFill>
        <p:spPr>
          <a:xfrm>
            <a:off x="207818" y="1152475"/>
            <a:ext cx="8567588" cy="3869799"/>
          </a:xfrm>
          <a:prstGeom prst="rect">
            <a:avLst/>
          </a:prstGeom>
          <a:noFill/>
          <a:ln>
            <a:noFill/>
          </a:ln>
        </p:spPr>
      </p:pic>
    </p:spTree>
    <p:extLst>
      <p:ext uri="{BB962C8B-B14F-4D97-AF65-F5344CB8AC3E}">
        <p14:creationId xmlns:p14="http://schemas.microsoft.com/office/powerpoint/2010/main" val="333432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65A6-2F06-C1C6-10C7-0FE72BBAF5C3}"/>
              </a:ext>
            </a:extLst>
          </p:cNvPr>
          <p:cNvSpPr>
            <a:spLocks noGrp="1"/>
          </p:cNvSpPr>
          <p:nvPr>
            <p:ph type="title"/>
          </p:nvPr>
        </p:nvSpPr>
        <p:spPr>
          <a:xfrm>
            <a:off x="275503" y="200768"/>
            <a:ext cx="5294023" cy="4468214"/>
          </a:xfrm>
        </p:spPr>
        <p:txBody>
          <a:bodyPr/>
          <a:lstStyle/>
          <a:p>
            <a:pPr algn="l"/>
            <a:r>
              <a:rPr lang="en-US" sz="2400" b="0" i="1" dirty="0">
                <a:effectLst/>
                <a:latin typeface="-apple-system"/>
              </a:rPr>
              <a:t>Q: </a:t>
            </a:r>
            <a:r>
              <a:rPr lang="en-US" sz="1800" b="0" i="1" dirty="0">
                <a:effectLst/>
                <a:latin typeface="-apple-system"/>
              </a:rPr>
              <a:t>What does a mutual fund compromising of key economic sectors tell us? * How did they perform individually and together as a mutual fund</a:t>
            </a:r>
            <a:br>
              <a:rPr lang="en-US" sz="1800" b="0" i="0" dirty="0">
                <a:solidFill>
                  <a:srgbClr val="0070C0"/>
                </a:solidFill>
                <a:effectLst/>
                <a:latin typeface="-apple-system"/>
              </a:rPr>
            </a:br>
            <a:br>
              <a:rPr lang="en-US" sz="1800" b="0" i="0" dirty="0">
                <a:solidFill>
                  <a:srgbClr val="0070C0"/>
                </a:solidFill>
                <a:effectLst/>
                <a:latin typeface="-apple-system"/>
              </a:rPr>
            </a:br>
            <a:br>
              <a:rPr lang="en-US" sz="1800" b="0" i="0" dirty="0">
                <a:solidFill>
                  <a:srgbClr val="0070C0"/>
                </a:solidFill>
                <a:effectLst/>
                <a:latin typeface="-apple-system"/>
              </a:rPr>
            </a:br>
            <a:br>
              <a:rPr lang="en-US" sz="1800" b="0" i="0" dirty="0">
                <a:solidFill>
                  <a:srgbClr val="0070C0"/>
                </a:solidFill>
                <a:effectLst/>
                <a:latin typeface="-apple-system"/>
              </a:rPr>
            </a:br>
            <a:br>
              <a:rPr lang="en-US" sz="1800" b="0" i="0" dirty="0">
                <a:solidFill>
                  <a:srgbClr val="0070C0"/>
                </a:solidFill>
                <a:effectLst/>
                <a:latin typeface="-apple-system"/>
              </a:rPr>
            </a:br>
            <a:br>
              <a:rPr lang="en-US" sz="1800" b="0" i="0" dirty="0">
                <a:solidFill>
                  <a:srgbClr val="0070C0"/>
                </a:solidFill>
                <a:effectLst/>
                <a:latin typeface="-apple-system"/>
              </a:rPr>
            </a:br>
            <a:br>
              <a:rPr lang="en-US" sz="1800" b="0" i="0" dirty="0">
                <a:solidFill>
                  <a:srgbClr val="0070C0"/>
                </a:solidFill>
                <a:effectLst/>
                <a:latin typeface="-apple-system"/>
              </a:rPr>
            </a:br>
            <a:r>
              <a:rPr lang="en-US" sz="1800" b="0" i="1" dirty="0">
                <a:effectLst/>
                <a:latin typeface="-apple-system"/>
              </a:rPr>
              <a:t>Demonstrated to the right is our portfolio performance for three categories: moderate risk, high risk tolerance, and low risk tolerance, respectively.</a:t>
            </a:r>
          </a:p>
        </p:txBody>
      </p:sp>
      <p:pic>
        <p:nvPicPr>
          <p:cNvPr id="1032" name="Picture 8">
            <a:extLst>
              <a:ext uri="{FF2B5EF4-FFF2-40B4-BE49-F238E27FC236}">
                <a16:creationId xmlns:a16="http://schemas.microsoft.com/office/drawing/2014/main" id="{4C8F4916-C7C5-B01C-5F41-8365CF8ED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519" y="105640"/>
            <a:ext cx="2532063" cy="15502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E4D89B5-D16B-1B36-D093-ECD620563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336" y="1705862"/>
            <a:ext cx="2532063" cy="158720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F3CD673-6766-4E99-AA13-47050A5375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047" y="3235529"/>
            <a:ext cx="3040639" cy="180233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6935A8B-0299-AC2E-CE70-DD0BE56D7DC9}"/>
              </a:ext>
            </a:extLst>
          </p:cNvPr>
          <p:cNvCxnSpPr>
            <a:cxnSpLocks/>
          </p:cNvCxnSpPr>
          <p:nvPr/>
        </p:nvCxnSpPr>
        <p:spPr>
          <a:xfrm>
            <a:off x="4675909" y="360218"/>
            <a:ext cx="1246909" cy="464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3638B6-152D-E96F-B7A9-55CFB36BFF57}"/>
              </a:ext>
            </a:extLst>
          </p:cNvPr>
          <p:cNvCxnSpPr>
            <a:cxnSpLocks/>
          </p:cNvCxnSpPr>
          <p:nvPr/>
        </p:nvCxnSpPr>
        <p:spPr>
          <a:xfrm>
            <a:off x="4842164" y="2175163"/>
            <a:ext cx="1435172"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a:extLst>
              <a:ext uri="{FF2B5EF4-FFF2-40B4-BE49-F238E27FC236}">
                <a16:creationId xmlns:a16="http://schemas.microsoft.com/office/drawing/2014/main" id="{104D9EF9-1015-5727-8C23-7561ED33673A}"/>
              </a:ext>
            </a:extLst>
          </p:cNvPr>
          <p:cNvCxnSpPr>
            <a:cxnSpLocks/>
          </p:cNvCxnSpPr>
          <p:nvPr/>
        </p:nvCxnSpPr>
        <p:spPr>
          <a:xfrm flipV="1">
            <a:off x="5015345" y="4010891"/>
            <a:ext cx="1007702" cy="8451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719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DEC9-210A-3B24-7D02-8102F1524321}"/>
              </a:ext>
            </a:extLst>
          </p:cNvPr>
          <p:cNvSpPr>
            <a:spLocks noGrp="1"/>
          </p:cNvSpPr>
          <p:nvPr>
            <p:ph type="title"/>
          </p:nvPr>
        </p:nvSpPr>
        <p:spPr>
          <a:xfrm>
            <a:off x="0" y="62345"/>
            <a:ext cx="4454236" cy="5001367"/>
          </a:xfrm>
        </p:spPr>
        <p:txBody>
          <a:bodyPr/>
          <a:lstStyle/>
          <a:p>
            <a:r>
              <a:rPr lang="en-US" sz="1600" i="1" dirty="0"/>
              <a:t>Were able to see that even with different weights (to demonstrate risk tolerance), our portfolio appears to still do well. However, that is in a vacuum; How does it perform in comparison to a major portfolio. Here is the SP500’s portfolio (red) against RJM portfolio (blue). </a:t>
            </a:r>
            <a:br>
              <a:rPr lang="en-US" sz="1600" dirty="0">
                <a:solidFill>
                  <a:srgbClr val="0070C0"/>
                </a:solidFill>
              </a:rPr>
            </a:br>
            <a:br>
              <a:rPr lang="en-US" sz="1600" dirty="0">
                <a:solidFill>
                  <a:srgbClr val="0070C0"/>
                </a:solidFill>
              </a:rPr>
            </a:br>
            <a:br>
              <a:rPr lang="en-US" sz="1600" dirty="0">
                <a:solidFill>
                  <a:srgbClr val="0070C0"/>
                </a:solidFill>
              </a:rPr>
            </a:br>
            <a:r>
              <a:rPr lang="en-US" sz="1600" i="1" dirty="0"/>
              <a:t>Being able to review the Datasets and performance, if there were to be another global pandemic, how would you manage your portfolio? Would you make any changes?</a:t>
            </a:r>
            <a:br>
              <a:rPr lang="en-US" sz="2000" dirty="0"/>
            </a:br>
            <a:br>
              <a:rPr lang="en-US" sz="2000" dirty="0"/>
            </a:br>
            <a:endParaRPr lang="en-US" sz="2000" dirty="0"/>
          </a:p>
        </p:txBody>
      </p:sp>
      <p:pic>
        <p:nvPicPr>
          <p:cNvPr id="2050" name="Picture 2">
            <a:extLst>
              <a:ext uri="{FF2B5EF4-FFF2-40B4-BE49-F238E27FC236}">
                <a16:creationId xmlns:a16="http://schemas.microsoft.com/office/drawing/2014/main" id="{2E6B1C4D-8870-2FD9-15D4-D8A4525AA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235" y="180109"/>
            <a:ext cx="4689765" cy="461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7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Next Steps</a:t>
            </a:r>
            <a:endParaRPr dirty="0"/>
          </a:p>
        </p:txBody>
      </p:sp>
      <p:sp>
        <p:nvSpPr>
          <p:cNvPr id="88" name="Google Shape;88;p7"/>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r>
              <a:rPr lang="en-US" sz="2000" b="1" i="1" cap="all" dirty="0">
                <a:ln w="3175" cmpd="sng">
                  <a:noFill/>
                </a:ln>
                <a:solidFill>
                  <a:schemeClr val="tx1"/>
                </a:solidFill>
                <a:latin typeface="+mj-lt"/>
                <a:ea typeface="+mj-ea"/>
                <a:cs typeface="+mj-cs"/>
              </a:rPr>
              <a:t>Additional questions that arose: If you had an opportunity to re diversify your portfolio using this as a model how would you do it in preparation for the next pandemic should we have another.</a:t>
            </a:r>
          </a:p>
          <a:p>
            <a:pPr marL="114300" lvl="0" indent="0" algn="l" rtl="0">
              <a:lnSpc>
                <a:spcPct val="115000"/>
              </a:lnSpc>
              <a:spcBef>
                <a:spcPts val="0"/>
              </a:spcBef>
              <a:spcAft>
                <a:spcPts val="0"/>
              </a:spcAft>
              <a:buSzPts val="1800"/>
              <a:buNone/>
            </a:pPr>
            <a:endParaRPr sz="2000" b="1" i="1" cap="all" dirty="0">
              <a:ln w="3175" cmpd="sng">
                <a:noFill/>
              </a:ln>
              <a:solidFill>
                <a:schemeClr val="tx1"/>
              </a:solidFill>
              <a:latin typeface="+mj-lt"/>
              <a:ea typeface="+mj-ea"/>
              <a:cs typeface="+mj-cs"/>
            </a:endParaRPr>
          </a:p>
          <a:p>
            <a:pPr marL="457200" lvl="0" indent="-342900" algn="l" rtl="0">
              <a:lnSpc>
                <a:spcPct val="115000"/>
              </a:lnSpc>
              <a:spcBef>
                <a:spcPts val="0"/>
              </a:spcBef>
              <a:spcAft>
                <a:spcPts val="0"/>
              </a:spcAft>
              <a:buSzPts val="1800"/>
              <a:buChar char="●"/>
            </a:pPr>
            <a:r>
              <a:rPr lang="en" sz="2000" b="1" i="1" cap="all" dirty="0">
                <a:ln w="3175" cmpd="sng">
                  <a:noFill/>
                </a:ln>
                <a:solidFill>
                  <a:schemeClr val="tx1"/>
                </a:solidFill>
                <a:latin typeface="+mj-lt"/>
                <a:ea typeface="+mj-ea"/>
                <a:cs typeface="+mj-cs"/>
              </a:rPr>
              <a:t>Additional topics to research: How to prepare for doomsday/pandemic investment strategy </a:t>
            </a:r>
            <a:endParaRPr sz="2000" b="1" i="1" cap="all" dirty="0">
              <a:ln w="3175" cmpd="sng">
                <a:noFill/>
              </a:ln>
              <a:solidFill>
                <a:schemeClr val="tx1"/>
              </a:solidFill>
              <a:latin typeface="+mj-lt"/>
              <a:ea typeface="+mj-ea"/>
              <a:cs typeface="+mj-cs"/>
            </a:endParaRPr>
          </a:p>
          <a:p>
            <a:pPr marL="457200" lvl="0" indent="-342900" algn="l" rtl="0">
              <a:lnSpc>
                <a:spcPct val="115000"/>
              </a:lnSpc>
              <a:spcBef>
                <a:spcPts val="0"/>
              </a:spcBef>
              <a:spcAft>
                <a:spcPts val="0"/>
              </a:spcAft>
              <a:buSzPts val="1800"/>
              <a:buChar char="●"/>
            </a:pPr>
            <a:r>
              <a:rPr lang="en" sz="2000" b="1" i="1" cap="all" dirty="0">
                <a:ln w="3175" cmpd="sng">
                  <a:noFill/>
                </a:ln>
                <a:solidFill>
                  <a:schemeClr val="tx1"/>
                </a:solidFill>
                <a:latin typeface="+mj-lt"/>
                <a:ea typeface="+mj-ea"/>
                <a:cs typeface="+mj-cs"/>
              </a:rPr>
              <a:t>Plan for future development: Doomsday Trade Alert App or AI Reccession Trading Template; </a:t>
            </a:r>
            <a:endParaRPr sz="2000" b="1" i="1" cap="all" dirty="0">
              <a:ln w="3175" cmpd="sng">
                <a:noFill/>
              </a:ln>
              <a:solidFill>
                <a:schemeClr val="tx1"/>
              </a:solidFill>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 name="Picture 1" descr="A white background with black text">
            <a:extLst>
              <a:ext uri="{FF2B5EF4-FFF2-40B4-BE49-F238E27FC236}">
                <a16:creationId xmlns:a16="http://schemas.microsoft.com/office/drawing/2014/main" id="{65A286CC-70ED-DFFA-99A0-41E5AACA2FBA}"/>
              </a:ext>
            </a:extLst>
          </p:cNvPr>
          <p:cNvPicPr>
            <a:picLocks noChangeAspect="1"/>
          </p:cNvPicPr>
          <p:nvPr/>
        </p:nvPicPr>
        <p:blipFill>
          <a:blip r:embed="rId3"/>
          <a:stretch>
            <a:fillRect/>
          </a:stretch>
        </p:blipFill>
        <p:spPr>
          <a:xfrm>
            <a:off x="928255" y="1482435"/>
            <a:ext cx="7107382" cy="3328555"/>
          </a:xfrm>
          <a:prstGeom prst="rect">
            <a:avLst/>
          </a:prstGeom>
        </p:spPr>
      </p:pic>
      <p:sp>
        <p:nvSpPr>
          <p:cNvPr id="93" name="Google Shape;93;p8"/>
          <p:cNvSpPr txBox="1">
            <a:spLocks noGrp="1"/>
          </p:cNvSpPr>
          <p:nvPr>
            <p:ph type="title"/>
          </p:nvPr>
        </p:nvSpPr>
        <p:spPr>
          <a:xfrm>
            <a:off x="5313245" y="48491"/>
            <a:ext cx="3519055" cy="5541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Links and Resources</a:t>
            </a:r>
            <a:endParaRPr dirty="0"/>
          </a:p>
        </p:txBody>
      </p:sp>
      <p:sp>
        <p:nvSpPr>
          <p:cNvPr id="94" name="Google Shape;94;p8"/>
          <p:cNvSpPr txBox="1">
            <a:spLocks noGrp="1"/>
          </p:cNvSpPr>
          <p:nvPr>
            <p:ph type="body" idx="1"/>
          </p:nvPr>
        </p:nvSpPr>
        <p:spPr>
          <a:xfrm>
            <a:off x="311700" y="145473"/>
            <a:ext cx="5721955" cy="997527"/>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GitHub repo:</a:t>
            </a:r>
          </a:p>
          <a:p>
            <a:pPr marL="457200" lvl="0" indent="-342900" algn="l" rtl="0">
              <a:lnSpc>
                <a:spcPct val="115000"/>
              </a:lnSpc>
              <a:spcBef>
                <a:spcPts val="0"/>
              </a:spcBef>
              <a:spcAft>
                <a:spcPts val="0"/>
              </a:spcAft>
              <a:buSzPts val="1800"/>
              <a:buChar char="●"/>
            </a:pPr>
            <a:r>
              <a:rPr lang="en" dirty="0"/>
              <a:t>Yfinance: </a:t>
            </a:r>
            <a:r>
              <a:rPr lang="en-US" dirty="0">
                <a:hlinkClick r:id="rId4"/>
              </a:rPr>
              <a:t>https://pypi.org/project/yfinance/</a:t>
            </a:r>
            <a:endParaRPr lang="en-US" dirty="0"/>
          </a:p>
          <a:p>
            <a:pPr marL="457200" lvl="0" indent="-342900" algn="l" rtl="0">
              <a:lnSpc>
                <a:spcPct val="115000"/>
              </a:lnSpc>
              <a:spcBef>
                <a:spcPts val="0"/>
              </a:spcBef>
              <a:spcAft>
                <a:spcPts val="0"/>
              </a:spcAft>
              <a:buSzPts val="1800"/>
              <a:buChar char="●"/>
            </a:pPr>
            <a:r>
              <a:rPr lang="en-US" dirty="0"/>
              <a:t>Yahoo Finance: </a:t>
            </a:r>
            <a:r>
              <a:rPr lang="en-US" dirty="0">
                <a:hlinkClick r:id="rId5"/>
              </a:rPr>
              <a:t>https://finance.yahoo.com/</a:t>
            </a:r>
            <a:endParaRPr lang="en-US" dirty="0"/>
          </a:p>
          <a:p>
            <a:pPr marL="457200" lvl="0" indent="-342900" algn="l" rtl="0">
              <a:lnSpc>
                <a:spcPct val="115000"/>
              </a:lnSpc>
              <a:spcBef>
                <a:spcPts val="0"/>
              </a:spcBef>
              <a:spcAft>
                <a:spcPts val="0"/>
              </a:spcAft>
              <a:buSzPts val="1800"/>
              <a:buChar char="●"/>
            </a:pPr>
            <a:endParaRPr lang="en-US" dirty="0"/>
          </a:p>
          <a:p>
            <a:pPr marL="457200" lvl="0" indent="-342900" algn="l" rtl="0">
              <a:lnSpc>
                <a:spcPct val="115000"/>
              </a:lnSpc>
              <a:spcBef>
                <a:spcPts val="0"/>
              </a:spcBef>
              <a:spcAft>
                <a:spcPts val="0"/>
              </a:spcAft>
              <a:buSzPts val="1800"/>
              <a:buChar char="●"/>
            </a:pPr>
            <a:endParaRPr lang="en" dirty="0"/>
          </a:p>
          <a:p>
            <a:pPr marL="457200" lvl="0" indent="-342900" algn="l" rtl="0">
              <a:lnSpc>
                <a:spcPct val="115000"/>
              </a:lnSpc>
              <a:spcBef>
                <a:spcPts val="0"/>
              </a:spcBef>
              <a:spcAft>
                <a:spcPts val="0"/>
              </a:spcAft>
              <a:buSzPts val="1800"/>
              <a:buChar char="●"/>
            </a:pPr>
            <a:endParaRPr lang="en" dirty="0"/>
          </a:p>
          <a:p>
            <a:pPr marL="457200" lvl="0" indent="-342900" algn="l" rtl="0">
              <a:lnSpc>
                <a:spcPct val="115000"/>
              </a:lnSpc>
              <a:spcBef>
                <a:spcPts val="0"/>
              </a:spcBef>
              <a:spcAft>
                <a:spcPts val="0"/>
              </a:spcAft>
              <a:buSzPts val="1800"/>
              <a:buChar char="●"/>
            </a:pPr>
            <a:endParaRPr lang="en" dirty="0"/>
          </a:p>
          <a:p>
            <a:pPr marL="457200" lvl="0" indent="-342900" algn="l" rtl="0">
              <a:lnSpc>
                <a:spcPct val="115000"/>
              </a:lnSpc>
              <a:spcBef>
                <a:spcPts val="0"/>
              </a:spcBef>
              <a:spcAft>
                <a:spcPts val="0"/>
              </a:spcAft>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58"/>
        <p:cNvGrpSpPr/>
        <p:nvPr/>
      </p:nvGrpSpPr>
      <p:grpSpPr>
        <a:xfrm>
          <a:off x="0" y="0"/>
          <a:ext cx="0" cy="0"/>
          <a:chOff x="0" y="0"/>
          <a:chExt cx="0" cy="0"/>
        </a:xfrm>
      </p:grpSpPr>
      <p:cxnSp>
        <p:nvCxnSpPr>
          <p:cNvPr id="83" name="Straight Connector 6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6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68658"/>
            <a:ext cx="4560491" cy="456049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6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7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24208"/>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7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457200"/>
            <a:ext cx="3257549" cy="325755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8" name="Rectangle 74">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Google Shape;59;p2"/>
          <p:cNvSpPr txBox="1">
            <a:spLocks noGrp="1"/>
          </p:cNvSpPr>
          <p:nvPr>
            <p:ph type="title"/>
          </p:nvPr>
        </p:nvSpPr>
        <p:spPr>
          <a:xfrm>
            <a:off x="3837553" y="514349"/>
            <a:ext cx="4619455" cy="2228851"/>
          </a:xfrm>
          <a:prstGeom prst="rect">
            <a:avLst/>
          </a:prstGeo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buSzPts val="3600"/>
            </a:pPr>
            <a:r>
              <a:rPr lang="en-US" sz="1900" b="1" i="1"/>
              <a:t>Executive Summary</a:t>
            </a:r>
            <a:r>
              <a:rPr lang="en-US" sz="1900" b="0" i="0"/>
              <a:t>: The analysis of the pandemics impact to finance. Utilizing a faux portfolio comprised of leading stocks of each economic sector (Pharmaceutical, Real Estate, Tech, Crypto, Retail, and Natural Resources (Gold/Oil)</a:t>
            </a:r>
            <a:endParaRPr lang="en-US" sz="1900"/>
          </a:p>
        </p:txBody>
      </p:sp>
      <p:pic>
        <p:nvPicPr>
          <p:cNvPr id="89" name="Picture 60">
            <a:extLst>
              <a:ext uri="{FF2B5EF4-FFF2-40B4-BE49-F238E27FC236}">
                <a16:creationId xmlns:a16="http://schemas.microsoft.com/office/drawing/2014/main" id="{C70C47A7-C0C4-0EBC-E7BE-F77E1CC1997F}"/>
              </a:ext>
            </a:extLst>
          </p:cNvPr>
          <p:cNvPicPr>
            <a:picLocks noChangeAspect="1"/>
          </p:cNvPicPr>
          <p:nvPr/>
        </p:nvPicPr>
        <p:blipFill rotWithShape="1">
          <a:blip r:embed="rId3"/>
          <a:srcRect l="15040" r="39463" b="1"/>
          <a:stretch/>
        </p:blipFill>
        <p:spPr>
          <a:xfrm>
            <a:off x="20" y="10"/>
            <a:ext cx="3479779" cy="5143490"/>
          </a:xfrm>
          <a:prstGeom prst="rect">
            <a:avLst/>
          </a:prstGeom>
          <a:effectLst>
            <a:innerShdw blurRad="57150" dist="38100" dir="14460000">
              <a:prstClr val="black">
                <a:alpha val="70000"/>
              </a:prstClr>
            </a:innerShdw>
          </a:effectLst>
        </p:spPr>
      </p:pic>
      <p:grpSp>
        <p:nvGrpSpPr>
          <p:cNvPr id="77" name="Group 76">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78" name="Straight Connector 77">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Concept</a:t>
            </a:r>
            <a:endParaRPr dirty="0"/>
          </a:p>
        </p:txBody>
      </p:sp>
      <p:sp>
        <p:nvSpPr>
          <p:cNvPr id="65" name="Google Shape;65;p3"/>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Description:</a:t>
            </a:r>
            <a:endParaRPr dirty="0"/>
          </a:p>
          <a:p>
            <a:pPr marL="457200" lvl="0" indent="-342900" algn="l" rtl="0">
              <a:lnSpc>
                <a:spcPct val="115000"/>
              </a:lnSpc>
              <a:spcBef>
                <a:spcPts val="0"/>
              </a:spcBef>
              <a:spcAft>
                <a:spcPts val="0"/>
              </a:spcAft>
              <a:buSzPts val="1800"/>
              <a:buChar char="●"/>
            </a:pPr>
            <a:r>
              <a:rPr lang="en-US" dirty="0"/>
              <a:t>An analysis of stock performance during the pandemic, examining the period prior to, during, and post pandemic</a:t>
            </a:r>
            <a:endParaRPr dirty="0"/>
          </a:p>
          <a:p>
            <a:pPr marL="457200" lvl="0" indent="-342900" algn="l" rtl="0">
              <a:lnSpc>
                <a:spcPct val="115000"/>
              </a:lnSpc>
              <a:spcBef>
                <a:spcPts val="0"/>
              </a:spcBef>
              <a:spcAft>
                <a:spcPts val="0"/>
              </a:spcAft>
              <a:buSzPts val="1800"/>
              <a:buChar char="●"/>
            </a:pPr>
            <a:r>
              <a:rPr lang="en" dirty="0"/>
              <a:t>User story: Through the review of our data and analysis, a prospective portfolio manager can now have targeted historical price data to make informed decisions should we face another global pandemic.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 Techniques</a:t>
            </a:r>
            <a:endParaRPr dirty="0"/>
          </a:p>
        </p:txBody>
      </p:sp>
      <p:sp>
        <p:nvSpPr>
          <p:cNvPr id="71" name="Google Shape;71;p4"/>
          <p:cNvSpPr txBox="1">
            <a:spLocks noGrp="1"/>
          </p:cNvSpPr>
          <p:nvPr>
            <p:ph type="body" idx="1"/>
          </p:nvPr>
        </p:nvSpPr>
        <p:spPr>
          <a:xfrm>
            <a:off x="311700" y="942109"/>
            <a:ext cx="8520600" cy="3962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i="1" dirty="0">
                <a:solidFill>
                  <a:schemeClr val="tx1"/>
                </a:solidFill>
              </a:rPr>
              <a:t>Data Source</a:t>
            </a:r>
            <a:r>
              <a:rPr lang="en" dirty="0"/>
              <a:t>: YFinance Library for Python.</a:t>
            </a:r>
            <a:endParaRPr dirty="0"/>
          </a:p>
          <a:p>
            <a:pPr marL="457200" lvl="0" indent="-342900" algn="l" rtl="0">
              <a:lnSpc>
                <a:spcPct val="115000"/>
              </a:lnSpc>
              <a:spcBef>
                <a:spcPts val="0"/>
              </a:spcBef>
              <a:spcAft>
                <a:spcPts val="0"/>
              </a:spcAft>
              <a:buSzPts val="1800"/>
              <a:buChar char="●"/>
            </a:pPr>
            <a:r>
              <a:rPr lang="en" i="1" dirty="0">
                <a:solidFill>
                  <a:schemeClr val="tx1"/>
                </a:solidFill>
              </a:rPr>
              <a:t>Reasoning For Utilizing Data Source</a:t>
            </a:r>
            <a:r>
              <a:rPr lang="en" dirty="0"/>
              <a:t>: Yahoo Finance was robust providing an exellent range of data on stocks bonds, currencies and crypto currency, and was beginner friendly. </a:t>
            </a:r>
            <a:endParaRPr lang="en-US" dirty="0"/>
          </a:p>
          <a:p>
            <a:pPr lvl="0"/>
            <a:r>
              <a:rPr lang="en-US" i="1" dirty="0">
                <a:solidFill>
                  <a:schemeClr val="tx1"/>
                </a:solidFill>
              </a:rPr>
              <a:t>C</a:t>
            </a:r>
            <a:r>
              <a:rPr lang="en" i="1" dirty="0">
                <a:solidFill>
                  <a:schemeClr val="tx1"/>
                </a:solidFill>
              </a:rPr>
              <a:t>ollection | </a:t>
            </a:r>
            <a:r>
              <a:rPr lang="en-US" i="1" dirty="0">
                <a:solidFill>
                  <a:schemeClr val="tx1"/>
                </a:solidFill>
              </a:rPr>
              <a:t>E</a:t>
            </a:r>
            <a:r>
              <a:rPr lang="en" i="1" dirty="0">
                <a:solidFill>
                  <a:schemeClr val="tx1"/>
                </a:solidFill>
              </a:rPr>
              <a:t>xploration | Cleaning</a:t>
            </a:r>
            <a:r>
              <a:rPr lang="en" i="1" dirty="0"/>
              <a:t>:</a:t>
            </a:r>
            <a:endParaRPr i="1" dirty="0"/>
          </a:p>
        </p:txBody>
      </p:sp>
      <p:pic>
        <p:nvPicPr>
          <p:cNvPr id="7" name="Picture 6">
            <a:extLst>
              <a:ext uri="{FF2B5EF4-FFF2-40B4-BE49-F238E27FC236}">
                <a16:creationId xmlns:a16="http://schemas.microsoft.com/office/drawing/2014/main" id="{9661DA93-0DA3-C235-8F46-A248C85F6D19}"/>
              </a:ext>
            </a:extLst>
          </p:cNvPr>
          <p:cNvPicPr>
            <a:picLocks noChangeAspect="1"/>
          </p:cNvPicPr>
          <p:nvPr/>
        </p:nvPicPr>
        <p:blipFill>
          <a:blip r:embed="rId3"/>
          <a:stretch>
            <a:fillRect/>
          </a:stretch>
        </p:blipFill>
        <p:spPr>
          <a:xfrm>
            <a:off x="387928" y="2854871"/>
            <a:ext cx="7807036" cy="18436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Approach</a:t>
            </a:r>
            <a:endParaRPr dirty="0"/>
          </a:p>
        </p:txBody>
      </p:sp>
      <p:sp>
        <p:nvSpPr>
          <p:cNvPr id="77" name="Google Shape;77;p5"/>
          <p:cNvSpPr txBox="1">
            <a:spLocks noGrp="1"/>
          </p:cNvSpPr>
          <p:nvPr>
            <p:ph type="body" idx="1"/>
          </p:nvPr>
        </p:nvSpPr>
        <p:spPr>
          <a:xfrm>
            <a:off x="311700" y="872836"/>
            <a:ext cx="8520600" cy="3941619"/>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i="1" dirty="0">
                <a:solidFill>
                  <a:schemeClr val="tx1"/>
                </a:solidFill>
              </a:rPr>
              <a:t>Technologies Used</a:t>
            </a:r>
            <a:r>
              <a:rPr lang="en" dirty="0"/>
              <a:t>: Python/Pandas, Y</a:t>
            </a:r>
            <a:r>
              <a:rPr lang="en-US" dirty="0"/>
              <a:t>f</a:t>
            </a:r>
            <a:r>
              <a:rPr lang="en" dirty="0"/>
              <a:t>inance Library, </a:t>
            </a:r>
            <a:endParaRPr dirty="0"/>
          </a:p>
          <a:p>
            <a:pPr marL="457200" lvl="0" indent="-342900" algn="l" rtl="0">
              <a:lnSpc>
                <a:spcPct val="150000"/>
              </a:lnSpc>
              <a:spcBef>
                <a:spcPts val="0"/>
              </a:spcBef>
              <a:spcAft>
                <a:spcPts val="0"/>
              </a:spcAft>
              <a:buSzPts val="1800"/>
              <a:buChar char="●"/>
            </a:pPr>
            <a:r>
              <a:rPr lang="en" i="1" dirty="0">
                <a:solidFill>
                  <a:schemeClr val="tx1"/>
                </a:solidFill>
              </a:rPr>
              <a:t>Breakdown Of Tasks And Roles</a:t>
            </a:r>
            <a:r>
              <a:rPr lang="en" dirty="0"/>
              <a:t>: </a:t>
            </a:r>
          </a:p>
          <a:p>
            <a:pPr lvl="1" algn="just">
              <a:lnSpc>
                <a:spcPct val="150000"/>
              </a:lnSpc>
              <a:spcBef>
                <a:spcPts val="0"/>
              </a:spcBef>
              <a:buSzPts val="1800"/>
              <a:buAutoNum type="arabicPeriod"/>
            </a:pPr>
            <a:r>
              <a:rPr lang="en" dirty="0"/>
              <a:t>Rachel: proposal, research question 1.</a:t>
            </a:r>
          </a:p>
          <a:p>
            <a:pPr lvl="1" algn="just">
              <a:lnSpc>
                <a:spcPct val="150000"/>
              </a:lnSpc>
              <a:spcBef>
                <a:spcPts val="0"/>
              </a:spcBef>
              <a:buSzPts val="1800"/>
              <a:buAutoNum type="arabicPeriod"/>
            </a:pPr>
            <a:r>
              <a:rPr lang="en" dirty="0"/>
              <a:t>Julian: data cleaning, retrieval, research question 2.</a:t>
            </a:r>
          </a:p>
          <a:p>
            <a:pPr lvl="1" algn="just">
              <a:lnSpc>
                <a:spcPct val="150000"/>
              </a:lnSpc>
              <a:spcBef>
                <a:spcPts val="0"/>
              </a:spcBef>
              <a:buSzPts val="1800"/>
              <a:buAutoNum type="arabicPeriod"/>
            </a:pPr>
            <a:r>
              <a:rPr lang="en" dirty="0"/>
              <a:t>Monica: created repo, yfinance library, research question 3. </a:t>
            </a:r>
          </a:p>
          <a:p>
            <a:pPr marL="114300" lvl="0" indent="0" algn="l" rtl="0">
              <a:lnSpc>
                <a:spcPct val="150000"/>
              </a:lnSpc>
              <a:spcBef>
                <a:spcPts val="0"/>
              </a:spcBef>
              <a:spcAft>
                <a:spcPts val="0"/>
              </a:spcAft>
              <a:buSzPts val="1800"/>
              <a:buNone/>
            </a:pPr>
            <a:r>
              <a:rPr lang="en" dirty="0"/>
              <a:t>**team worked together in addition to individual tasks</a:t>
            </a:r>
          </a:p>
          <a:p>
            <a:pPr>
              <a:lnSpc>
                <a:spcPct val="150000"/>
              </a:lnSpc>
            </a:pPr>
            <a:r>
              <a:rPr lang="en" i="1" dirty="0">
                <a:solidFill>
                  <a:schemeClr val="tx1"/>
                </a:solidFill>
              </a:rPr>
              <a:t>Challenges</a:t>
            </a:r>
            <a:r>
              <a:rPr lang="en" dirty="0"/>
              <a:t>: GitHub Branches, Understanding Y</a:t>
            </a:r>
            <a:r>
              <a:rPr lang="en-US" dirty="0"/>
              <a:t>f</a:t>
            </a:r>
            <a:r>
              <a:rPr lang="en" dirty="0"/>
              <a:t>inance library parameters</a:t>
            </a:r>
            <a:endParaRPr dirty="0"/>
          </a:p>
          <a:p>
            <a:pPr marL="457200" lvl="0" indent="-342900" algn="l" rtl="0">
              <a:lnSpc>
                <a:spcPct val="150000"/>
              </a:lnSpc>
              <a:spcBef>
                <a:spcPts val="0"/>
              </a:spcBef>
              <a:spcAft>
                <a:spcPts val="0"/>
              </a:spcAft>
              <a:buSzPts val="1800"/>
              <a:buChar char="●"/>
            </a:pPr>
            <a:r>
              <a:rPr lang="en" i="1" dirty="0">
                <a:solidFill>
                  <a:schemeClr val="tx1"/>
                </a:solidFill>
              </a:rPr>
              <a:t>Successes</a:t>
            </a:r>
            <a:r>
              <a:rPr lang="en" dirty="0"/>
              <a:t>: Working together, utlizing resources available to us, and using a new library.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11700" y="284017"/>
            <a:ext cx="8520600" cy="429490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Next Julian Will Demo How to Retrieve Data Utlizing Y</a:t>
            </a:r>
            <a:r>
              <a:rPr lang="en-US" dirty="0"/>
              <a:t>f</a:t>
            </a:r>
            <a:r>
              <a:rPr lang="en" dirty="0"/>
              <a:t>inance Library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6495A4A0-F9D9-E650-C85E-50DB0AD26E63}"/>
              </a:ext>
            </a:extLst>
          </p:cNvPr>
          <p:cNvPicPr>
            <a:picLocks noChangeAspect="1"/>
          </p:cNvPicPr>
          <p:nvPr/>
        </p:nvPicPr>
        <p:blipFill>
          <a:blip r:embed="rId3"/>
          <a:stretch>
            <a:fillRect/>
          </a:stretch>
        </p:blipFill>
        <p:spPr>
          <a:xfrm>
            <a:off x="1350085" y="813854"/>
            <a:ext cx="6443830" cy="4232243"/>
          </a:xfrm>
          <a:prstGeom prst="rect">
            <a:avLst/>
          </a:prstGeom>
        </p:spPr>
      </p:pic>
      <p:sp>
        <p:nvSpPr>
          <p:cNvPr id="8" name="TextBox 7">
            <a:extLst>
              <a:ext uri="{FF2B5EF4-FFF2-40B4-BE49-F238E27FC236}">
                <a16:creationId xmlns:a16="http://schemas.microsoft.com/office/drawing/2014/main" id="{3DFBAFD4-A27D-84D8-14C9-77411F89096B}"/>
              </a:ext>
            </a:extLst>
          </p:cNvPr>
          <p:cNvSpPr txBox="1"/>
          <p:nvPr/>
        </p:nvSpPr>
        <p:spPr>
          <a:xfrm>
            <a:off x="2506531" y="430305"/>
            <a:ext cx="4130937" cy="307777"/>
          </a:xfrm>
          <a:prstGeom prst="rect">
            <a:avLst/>
          </a:prstGeom>
          <a:noFill/>
        </p:spPr>
        <p:txBody>
          <a:bodyPr wrap="square" rtlCol="0">
            <a:spAutoFit/>
          </a:bodyPr>
          <a:lstStyle/>
          <a:p>
            <a:pPr algn="ctr"/>
            <a:r>
              <a:rPr lang="en-US" dirty="0"/>
              <a:t>YFINANCE 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0BCF-35FC-2D8E-384B-0173C2615846}"/>
              </a:ext>
            </a:extLst>
          </p:cNvPr>
          <p:cNvSpPr>
            <a:spLocks noGrp="1"/>
          </p:cNvSpPr>
          <p:nvPr>
            <p:ph type="title"/>
          </p:nvPr>
        </p:nvSpPr>
        <p:spPr/>
        <p:txBody>
          <a:bodyPr/>
          <a:lstStyle/>
          <a:p>
            <a:pPr algn="ctr"/>
            <a:r>
              <a:rPr lang="en-US" dirty="0"/>
              <a:t>Make Info Readable</a:t>
            </a:r>
          </a:p>
        </p:txBody>
      </p:sp>
      <p:pic>
        <p:nvPicPr>
          <p:cNvPr id="5" name="Picture 4" descr="A screenshot of a computer&#10;&#10;Description automatically generated">
            <a:extLst>
              <a:ext uri="{FF2B5EF4-FFF2-40B4-BE49-F238E27FC236}">
                <a16:creationId xmlns:a16="http://schemas.microsoft.com/office/drawing/2014/main" id="{3929EB0C-0B5C-B3E9-FC6F-F92338F52ED5}"/>
              </a:ext>
            </a:extLst>
          </p:cNvPr>
          <p:cNvPicPr>
            <a:picLocks noChangeAspect="1"/>
          </p:cNvPicPr>
          <p:nvPr/>
        </p:nvPicPr>
        <p:blipFill>
          <a:blip r:embed="rId2"/>
          <a:stretch>
            <a:fillRect/>
          </a:stretch>
        </p:blipFill>
        <p:spPr>
          <a:xfrm>
            <a:off x="1178771" y="1017725"/>
            <a:ext cx="6786457" cy="4044025"/>
          </a:xfrm>
          <a:prstGeom prst="rect">
            <a:avLst/>
          </a:prstGeom>
        </p:spPr>
      </p:pic>
    </p:spTree>
    <p:extLst>
      <p:ext uri="{BB962C8B-B14F-4D97-AF65-F5344CB8AC3E}">
        <p14:creationId xmlns:p14="http://schemas.microsoft.com/office/powerpoint/2010/main" val="170370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C901-5CBA-03B0-7D1C-00AD499EC011}"/>
              </a:ext>
            </a:extLst>
          </p:cNvPr>
          <p:cNvSpPr>
            <a:spLocks noGrp="1"/>
          </p:cNvSpPr>
          <p:nvPr>
            <p:ph type="title"/>
          </p:nvPr>
        </p:nvSpPr>
        <p:spPr/>
        <p:txBody>
          <a:bodyPr/>
          <a:lstStyle/>
          <a:p>
            <a:pPr algn="ctr"/>
            <a:r>
              <a:rPr lang="en-US" dirty="0"/>
              <a:t>Getting Historical Price Data</a:t>
            </a:r>
          </a:p>
        </p:txBody>
      </p:sp>
      <p:pic>
        <p:nvPicPr>
          <p:cNvPr id="5" name="Picture 4" descr="A screenshot of a computer">
            <a:extLst>
              <a:ext uri="{FF2B5EF4-FFF2-40B4-BE49-F238E27FC236}">
                <a16:creationId xmlns:a16="http://schemas.microsoft.com/office/drawing/2014/main" id="{62D44F8E-6DB3-534E-5E71-D1615622A599}"/>
              </a:ext>
            </a:extLst>
          </p:cNvPr>
          <p:cNvPicPr>
            <a:picLocks noChangeAspect="1"/>
          </p:cNvPicPr>
          <p:nvPr/>
        </p:nvPicPr>
        <p:blipFill>
          <a:blip r:embed="rId2"/>
          <a:stretch>
            <a:fillRect/>
          </a:stretch>
        </p:blipFill>
        <p:spPr>
          <a:xfrm>
            <a:off x="1752901" y="1098184"/>
            <a:ext cx="5462655" cy="3936396"/>
          </a:xfrm>
          <a:prstGeom prst="rect">
            <a:avLst/>
          </a:prstGeom>
        </p:spPr>
      </p:pic>
    </p:spTree>
    <p:extLst>
      <p:ext uri="{BB962C8B-B14F-4D97-AF65-F5344CB8AC3E}">
        <p14:creationId xmlns:p14="http://schemas.microsoft.com/office/powerpoint/2010/main" val="235959574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446</TotalTime>
  <Words>588</Words>
  <Application>Microsoft Office PowerPoint</Application>
  <PresentationFormat>On-screen Show (16:9)</PresentationFormat>
  <Paragraphs>45</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Century Gothic</vt:lpstr>
      <vt:lpstr>Wingdings 3</vt:lpstr>
      <vt:lpstr>Slice</vt:lpstr>
      <vt:lpstr>PowerPoint Presentation</vt:lpstr>
      <vt:lpstr>Executive Summary: The analysis of the pandemics impact to finance. Utilizing a faux portfolio comprised of leading stocks of each economic sector (Pharmaceutical, Real Estate, Tech, Crypto, Retail, and Natural Resources (Gold/Oil)</vt:lpstr>
      <vt:lpstr>Concept</vt:lpstr>
      <vt:lpstr>Data Techniques</vt:lpstr>
      <vt:lpstr>Approach</vt:lpstr>
      <vt:lpstr>Next Julian Will Demo How to Retrieve Data Utlizing Yfinance Library</vt:lpstr>
      <vt:lpstr>PowerPoint Presentation</vt:lpstr>
      <vt:lpstr>Make Info Readable</vt:lpstr>
      <vt:lpstr>Getting Historical Price Data</vt:lpstr>
      <vt:lpstr>Bitcoin and Ethereum Prices Compared to U.S. Dollar</vt:lpstr>
      <vt:lpstr>Demo</vt:lpstr>
      <vt:lpstr>Cumulative Daily Returns</vt:lpstr>
      <vt:lpstr>Individual Stock Risk Pre-Pandemic vs Pandemic Time</vt:lpstr>
      <vt:lpstr>PowerPoint Presentation</vt:lpstr>
      <vt:lpstr>Q: What does a mutual fund compromising of key economic sectors tell us? * How did they perform individually and together as a mutual fund       Demonstrated to the right is our portfolio performance for three categories: moderate risk, high risk tolerance, and low risk tolerance, respectively.</vt:lpstr>
      <vt:lpstr>Were able to see that even with different weights (to demonstrate risk tolerance), our portfolio appears to still do well. However, that is in a vacuum; How does it perform in comparison to a major portfolio. Here is the SP500’s portfolio (red) against RJM portfolio (blue).    Being able to review the Datasets and performance, if there were to be another global pandemic, how would you manage your portfolio? Would you make any changes?  </vt:lpstr>
      <vt:lpstr>Next Steps</vt:lpstr>
      <vt:lpstr>Links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monica davis</dc:creator>
  <cp:lastModifiedBy>monica davis</cp:lastModifiedBy>
  <cp:revision>8</cp:revision>
  <dcterms:modified xsi:type="dcterms:W3CDTF">2023-07-17T22:20:11Z</dcterms:modified>
</cp:coreProperties>
</file>