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57" r:id="rId5"/>
    <p:sldId id="259" r:id="rId6"/>
    <p:sldId id="258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index.html#download-lin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Typescript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2.2 </a:t>
            </a:r>
            <a:r>
              <a:rPr lang="en-IN" b="1" dirty="0" smtClean="0"/>
              <a:t>String, </a:t>
            </a:r>
            <a:r>
              <a:rPr lang="en-IN" b="1" dirty="0" err="1" smtClean="0"/>
              <a:t>aRRAY</a:t>
            </a:r>
            <a:r>
              <a:rPr lang="en-IN" b="1" dirty="0" smtClean="0"/>
              <a:t>, Union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Welcome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39270" y="4366315"/>
            <a:ext cx="6096001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//array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hai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"Thanks"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271" y="5751507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</a:t>
            </a:r>
            <a:r>
              <a:rPr lang="en-IN" sz="1600" b="1" dirty="0" err="1"/>
              <a:t>hai</a:t>
            </a:r>
            <a:r>
              <a:rPr lang="en-IN" sz="1600" b="1" dirty="0"/>
              <a:t>', 'welcome', 'Thanks' ]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2835" y="2180708"/>
            <a:ext cx="5221941" cy="175432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//union</a:t>
            </a:r>
            <a:endParaRPr lang="en-IN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"numeric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"This is a string"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"string value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835" y="4104705"/>
            <a:ext cx="522194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two</a:t>
            </a:r>
          </a:p>
          <a:p>
            <a:r>
              <a:rPr lang="en-IN" sz="1600" b="1" dirty="0"/>
              <a:t>numeric value of </a:t>
            </a:r>
            <a:r>
              <a:rPr lang="en-IN" sz="1600" b="1" dirty="0" err="1"/>
              <a:t>val</a:t>
            </a:r>
            <a:r>
              <a:rPr lang="en-IN" sz="1600" b="1" dirty="0"/>
              <a:t> 12</a:t>
            </a:r>
          </a:p>
          <a:p>
            <a:r>
              <a:rPr lang="en-IN" sz="1600" b="1" dirty="0"/>
              <a:t>string value of </a:t>
            </a:r>
            <a:r>
              <a:rPr lang="en-IN" sz="1600" b="1" dirty="0" err="1"/>
              <a:t>val</a:t>
            </a:r>
            <a:r>
              <a:rPr lang="en-IN" sz="1600" b="1" dirty="0"/>
              <a:t> This is a string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179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2.3 </a:t>
            </a:r>
            <a:r>
              <a:rPr lang="en-IN" b="1" dirty="0" err="1" smtClean="0"/>
              <a:t>tUPLE</a:t>
            </a:r>
            <a:r>
              <a:rPr lang="en-IN" b="1" dirty="0" smtClean="0"/>
              <a:t> &amp; </a:t>
            </a:r>
            <a:r>
              <a:rPr lang="en-IN" b="1" dirty="0" err="1" smtClean="0"/>
              <a:t>Enum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//tuple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212" y="231920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'one', 1 ]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2" y="3396861"/>
            <a:ext cx="6096000" cy="317009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enum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sachin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Dhoni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no: 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4212" y="3658036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</a:t>
            </a:r>
            <a:r>
              <a:rPr lang="en-IN" sz="1600" b="1" dirty="0" err="1"/>
              <a:t>jersy</a:t>
            </a:r>
            <a:r>
              <a:rPr lang="en-IN" sz="1600" b="1" dirty="0"/>
              <a:t> no: 12</a:t>
            </a:r>
          </a:p>
        </p:txBody>
      </p:sp>
    </p:spTree>
    <p:extLst>
      <p:ext uri="{BB962C8B-B14F-4D97-AF65-F5344CB8AC3E}">
        <p14:creationId xmlns:p14="http://schemas.microsoft.com/office/powerpoint/2010/main" val="11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2.4 Any, void &amp; type assertion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18249" y="3525413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//void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6466" y="3525413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myUndefinedVar</a:t>
            </a:r>
            <a:r>
              <a:rPr lang="en-IN" sz="1600" b="1" dirty="0"/>
              <a:t> undefined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249" y="4934145"/>
            <a:ext cx="6096000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//type assertion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6466" y="4934145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number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18249" y="1995180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//any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6466" y="198968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two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9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457200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interfaces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3388659"/>
            <a:ext cx="10144654" cy="1259541"/>
          </a:xfrm>
        </p:spPr>
        <p:txBody>
          <a:bodyPr>
            <a:noAutofit/>
          </a:bodyPr>
          <a:lstStyle/>
          <a:p>
            <a:r>
              <a:rPr lang="en-IN" dirty="0" smtClean="0"/>
              <a:t>3.1 : Interface</a:t>
            </a:r>
          </a:p>
          <a:p>
            <a:r>
              <a:rPr lang="en-IN" dirty="0" smtClean="0"/>
              <a:t>3.2 : Optional in interface</a:t>
            </a:r>
          </a:p>
          <a:p>
            <a:r>
              <a:rPr lang="en-IN" dirty="0" smtClean="0"/>
              <a:t>3.3 : Interface implementation</a:t>
            </a:r>
          </a:p>
          <a:p>
            <a:r>
              <a:rPr lang="en-IN" dirty="0" smtClean="0"/>
              <a:t>3.4 : Multiple Interfaces</a:t>
            </a:r>
            <a:endParaRPr lang="en-IN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4467" y="1405410"/>
            <a:ext cx="10144654" cy="186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An interface is a syntactical contract that an entity should conform </a:t>
            </a:r>
            <a:r>
              <a:rPr lang="en-IN" dirty="0" smtClean="0"/>
              <a:t>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Interfaces define properties, methods, and events, which are the members of the interface.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Interfaces </a:t>
            </a:r>
            <a:r>
              <a:rPr lang="en-IN" dirty="0"/>
              <a:t>contain only the declaration of the members.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It </a:t>
            </a:r>
            <a:r>
              <a:rPr lang="en-IN" dirty="0"/>
              <a:t>is the responsibility of the deriving class to define the members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It often helps in providing a standard structure that the deriving classes would follow.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2036" y="2057401"/>
            <a:ext cx="11461375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giveDetails</a:t>
            </a:r>
            <a:r>
              <a:rPr lang="en-I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jersyNo: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035" y="5412532"/>
            <a:ext cx="6916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957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optional in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6687669" cy="480131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"Details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:"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7259" y="2171790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 smtClean="0"/>
              <a:t>Virat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355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interface implementation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7185211" cy="477053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Details :"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506" y="1967156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interfaceImpl.ts</a:t>
            </a:r>
            <a:endParaRPr lang="en-IN" sz="1600" dirty="0" smtClean="0"/>
          </a:p>
          <a:p>
            <a:r>
              <a:rPr lang="en-IN" sz="1600" dirty="0" smtClean="0"/>
              <a:t>PS </a:t>
            </a:r>
            <a:r>
              <a:rPr lang="en-IN" sz="1600" dirty="0"/>
              <a:t>D:\Angular\Typescript\TS_WK&gt; node </a:t>
            </a:r>
            <a:r>
              <a:rPr lang="en-IN" sz="1600" dirty="0" smtClean="0"/>
              <a:t>interfaceImpl.js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Details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</a:p>
        </p:txBody>
      </p:sp>
    </p:spTree>
    <p:extLst>
      <p:ext uri="{BB962C8B-B14F-4D97-AF65-F5344CB8AC3E}">
        <p14:creationId xmlns:p14="http://schemas.microsoft.com/office/powerpoint/2010/main" val="20246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multiple interfaces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90" y="1815354"/>
            <a:ext cx="5746376" cy="427809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//will 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518" y="1815354"/>
            <a:ext cx="490369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&gt;{};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Hardhik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Pandya"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"Right hand"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"Speed"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2518" y="4143608"/>
            <a:ext cx="4903694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multipleInterfaces.ts</a:t>
            </a:r>
            <a:endParaRPr lang="en-IN" sz="1600" dirty="0"/>
          </a:p>
          <a:p>
            <a:r>
              <a:rPr lang="en-IN" sz="1600" dirty="0"/>
              <a:t>PS D:\Angular\Typescript\TS_WK&gt; node multipleInterfaces.js</a:t>
            </a:r>
          </a:p>
          <a:p>
            <a:r>
              <a:rPr lang="en-IN" sz="1600" b="1" dirty="0"/>
              <a:t>{ name: '</a:t>
            </a:r>
            <a:r>
              <a:rPr lang="en-IN" sz="1600" b="1" dirty="0" err="1"/>
              <a:t>Hardhik</a:t>
            </a:r>
            <a:r>
              <a:rPr lang="en-IN" sz="1600" b="1" dirty="0"/>
              <a:t> Pandya',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jersyNo</a:t>
            </a:r>
            <a:r>
              <a:rPr lang="en-IN" sz="1600" b="1" dirty="0"/>
              <a:t>: 33,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battingStyle</a:t>
            </a:r>
            <a:r>
              <a:rPr lang="en-IN" sz="1600" b="1" dirty="0"/>
              <a:t>: 'Right hand',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bowlingStyle</a:t>
            </a:r>
            <a:r>
              <a:rPr lang="en-IN" sz="1600" b="1" dirty="0"/>
              <a:t>: 'Speed' }</a:t>
            </a:r>
          </a:p>
        </p:txBody>
      </p:sp>
    </p:spTree>
    <p:extLst>
      <p:ext uri="{BB962C8B-B14F-4D97-AF65-F5344CB8AC3E}">
        <p14:creationId xmlns:p14="http://schemas.microsoft.com/office/powerpoint/2010/main" val="216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4 : classes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2155691"/>
            <a:ext cx="10144654" cy="99988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 class in terms of OOP is a blueprint for creating objects.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A </a:t>
            </a:r>
            <a:r>
              <a:rPr lang="en-IN" sz="2000" dirty="0"/>
              <a:t>class encapsulates data for the object.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gives built in support for this concept called class.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JavaScript </a:t>
            </a:r>
            <a:r>
              <a:rPr lang="en-IN" sz="2000" dirty="0"/>
              <a:t>ES5 or earlier didn’t support classes.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Typescript </a:t>
            </a:r>
            <a:r>
              <a:rPr lang="en-IN" sz="2000" dirty="0"/>
              <a:t>gets this feature from ES6.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1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smtClean="0"/>
              <a:t>classes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10130116" cy="403187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2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272" y="5932083"/>
            <a:ext cx="87002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classes.ts</a:t>
            </a:r>
            <a:endParaRPr lang="en-IN" sz="1600" dirty="0"/>
          </a:p>
          <a:p>
            <a:r>
              <a:rPr lang="en-IN" sz="1600" dirty="0"/>
              <a:t>PS D:\Angular\Typescript\TS_WK&gt; node classes.js</a:t>
            </a:r>
          </a:p>
          <a:p>
            <a:r>
              <a:rPr lang="en-IN" sz="1600" b="1" dirty="0"/>
              <a:t>Overall score of the match is 350 runs in 300 balls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TYPESCRIPT </a:t>
            </a:r>
            <a:r>
              <a:rPr lang="en-IN" dirty="0" smtClean="0"/>
              <a:t>is an Open-Source programming language developed by MICROSOFT</a:t>
            </a:r>
          </a:p>
          <a:p>
            <a:r>
              <a:rPr lang="en-IN" b="1" dirty="0" smtClean="0"/>
              <a:t>TYPESCRIPT</a:t>
            </a:r>
            <a:r>
              <a:rPr lang="en-IN" dirty="0" smtClean="0"/>
              <a:t> is a </a:t>
            </a:r>
            <a:r>
              <a:rPr lang="en-IN" b="1" dirty="0" smtClean="0">
                <a:solidFill>
                  <a:srgbClr val="C00000"/>
                </a:solidFill>
              </a:rPr>
              <a:t>typed</a:t>
            </a:r>
            <a:r>
              <a:rPr lang="en-IN" dirty="0" smtClean="0"/>
              <a:t> superset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(A Wrapper or Layer with more features)</a:t>
            </a:r>
          </a:p>
          <a:p>
            <a:r>
              <a:rPr lang="en-IN" b="1" dirty="0" smtClean="0"/>
              <a:t>TYPESCRIPT </a:t>
            </a:r>
            <a:r>
              <a:rPr lang="en-IN" dirty="0" smtClean="0"/>
              <a:t>compiled down to </a:t>
            </a:r>
            <a:r>
              <a:rPr lang="en-IN" dirty="0" err="1" smtClean="0"/>
              <a:t>Javascript</a:t>
            </a:r>
            <a:r>
              <a:rPr lang="en-IN" dirty="0" smtClean="0"/>
              <a:t> (</a:t>
            </a:r>
            <a:r>
              <a:rPr lang="en-IN" dirty="0" err="1" smtClean="0"/>
              <a:t>Hello.ts</a:t>
            </a:r>
            <a:r>
              <a:rPr lang="en-IN" dirty="0" smtClean="0"/>
              <a:t>  </a:t>
            </a:r>
            <a:r>
              <a:rPr lang="en-IN" dirty="0" smtClean="0">
                <a:sym typeface="Wingdings" panose="05000000000000000000" pitchFamily="2" charset="2"/>
              </a:rPr>
              <a:t> Hello.js)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r>
              <a:rPr lang="en-IN" dirty="0" smtClean="0">
                <a:sym typeface="Wingdings" panose="05000000000000000000" pitchFamily="2" charset="2"/>
              </a:rPr>
              <a:t> is EC5 (</a:t>
            </a:r>
            <a:r>
              <a:rPr lang="en-IN" dirty="0" err="1" smtClean="0">
                <a:sym typeface="Wingdings" panose="05000000000000000000" pitchFamily="2" charset="2"/>
              </a:rPr>
              <a:t>EcmaScript</a:t>
            </a:r>
            <a:r>
              <a:rPr lang="en-IN" dirty="0" smtClean="0">
                <a:sym typeface="Wingdings" panose="05000000000000000000" pitchFamily="2" charset="2"/>
              </a:rPr>
              <a:t>) which is understand by Browsers, Now new versions are released like EC6 and EC7. But still supports EC5 only because of </a:t>
            </a:r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Typescript</a:t>
            </a:r>
            <a:r>
              <a:rPr lang="en-IN" dirty="0" smtClean="0">
                <a:sym typeface="Wingdings" panose="05000000000000000000" pitchFamily="2" charset="2"/>
              </a:rPr>
              <a:t> Uses EC6 and compiled to </a:t>
            </a:r>
            <a:r>
              <a:rPr lang="en-IN" dirty="0" err="1" smtClean="0">
                <a:sym typeface="Wingdings" panose="05000000000000000000" pitchFamily="2" charset="2"/>
              </a:rPr>
              <a:t>Javascript</a:t>
            </a:r>
            <a:r>
              <a:rPr lang="en-IN" dirty="0" smtClean="0">
                <a:sym typeface="Wingdings" panose="05000000000000000000" pitchFamily="2" charset="2"/>
              </a:rPr>
              <a:t> to send for Browser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multiple </a:t>
            </a:r>
            <a:r>
              <a:rPr lang="en-IN" b="1" dirty="0" smtClean="0"/>
              <a:t>classes(1)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245659"/>
            <a:ext cx="11313456" cy="236988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	balls"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4.2 multiple </a:t>
            </a:r>
            <a:r>
              <a:rPr lang="en-IN" b="1" dirty="0" smtClean="0"/>
              <a:t>classes(2)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8590" y="5418345"/>
            <a:ext cx="6661895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90" y="1783890"/>
            <a:ext cx="11732555" cy="35394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 having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fours and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sixes"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900" y="5049014"/>
            <a:ext cx="46863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MultipleClasses.ts</a:t>
            </a:r>
            <a:endParaRPr lang="en-IN" sz="1600" dirty="0"/>
          </a:p>
          <a:p>
            <a:r>
              <a:rPr lang="en-IN" sz="1600" dirty="0"/>
              <a:t>PS D:\Angular\Typescript\TS_WK&gt; node  MultipleClasses.js</a:t>
            </a:r>
          </a:p>
          <a:p>
            <a:r>
              <a:rPr lang="en-IN" sz="1600" b="1" dirty="0"/>
              <a:t>Overall score of the match is 570 runs in 600 balls having 14 fours and 5 sixes</a:t>
            </a:r>
          </a:p>
        </p:txBody>
      </p:sp>
    </p:spTree>
    <p:extLst>
      <p:ext uri="{BB962C8B-B14F-4D97-AF65-F5344CB8AC3E}">
        <p14:creationId xmlns:p14="http://schemas.microsoft.com/office/powerpoint/2010/main" val="1610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5 </a:t>
            </a:r>
            <a:r>
              <a:rPr lang="en-IN" b="1" dirty="0" smtClean="0"/>
              <a:t>: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2155691"/>
            <a:ext cx="10144654" cy="99988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An </a:t>
            </a:r>
            <a:r>
              <a:rPr lang="en-IN" sz="2000" b="1" dirty="0"/>
              <a:t>object</a:t>
            </a:r>
            <a:r>
              <a:rPr lang="en-IN" sz="2000" dirty="0"/>
              <a:t> is an instance which contains set of key value pairs.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The </a:t>
            </a:r>
            <a:r>
              <a:rPr lang="en-IN" sz="2000" dirty="0"/>
              <a:t>values can be scalar values or functions or even array of other objects.</a:t>
            </a:r>
            <a:endParaRPr lang="en-IN" sz="20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4467" y="3388659"/>
            <a:ext cx="10144654" cy="1259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5.1 : Object Notation</a:t>
            </a:r>
          </a:p>
          <a:p>
            <a:r>
              <a:rPr lang="en-IN" dirty="0" smtClean="0"/>
              <a:t>5.2 : Object as function parameter</a:t>
            </a:r>
          </a:p>
          <a:p>
            <a:r>
              <a:rPr lang="en-IN" dirty="0" smtClean="0"/>
              <a:t>5.3 : Anonymous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</a:t>
            </a:r>
            <a:r>
              <a:rPr lang="en-IN" b="1" dirty="0" smtClean="0"/>
              <a:t>.1 object Notation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364863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contains property</a:t>
            </a:r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2367" y="1800109"/>
            <a:ext cx="51681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</a:t>
            </a:r>
            <a:r>
              <a:rPr lang="en-IN" sz="1600" dirty="0" err="1" smtClean="0"/>
              <a:t>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</a:t>
            </a:r>
            <a:r>
              <a:rPr lang="en-IN" sz="1600" dirty="0" smtClean="0"/>
              <a:t>.js</a:t>
            </a:r>
            <a:endParaRPr lang="en-IN" sz="1600" dirty="0"/>
          </a:p>
          <a:p>
            <a:r>
              <a:rPr lang="en-IN" sz="1600" b="1" dirty="0"/>
              <a:t>Monicka</a:t>
            </a:r>
          </a:p>
          <a:p>
            <a:r>
              <a:rPr lang="en-IN" sz="1600" b="1" dirty="0"/>
              <a:t>Akilan</a:t>
            </a:r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208" y="3913063"/>
            <a:ext cx="6593541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contains property and function</a:t>
            </a:r>
            <a:endParaRPr lang="en-IN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"function says: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3" y="3934879"/>
            <a:ext cx="466612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</a:t>
            </a:r>
            <a:r>
              <a:rPr lang="en-IN" sz="1600" dirty="0" err="1" smtClean="0"/>
              <a:t>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</a:t>
            </a:r>
            <a:r>
              <a:rPr lang="en-IN" sz="1600" dirty="0" smtClean="0"/>
              <a:t>.js</a:t>
            </a:r>
            <a:endParaRPr lang="en-IN" sz="1600" dirty="0"/>
          </a:p>
          <a:p>
            <a:r>
              <a:rPr lang="en-IN" sz="1600" b="1" dirty="0"/>
              <a:t>function says: Monicka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6684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7" y="764373"/>
            <a:ext cx="10027024" cy="1293028"/>
          </a:xfrm>
        </p:spPr>
        <p:txBody>
          <a:bodyPr>
            <a:normAutofit/>
          </a:bodyPr>
          <a:lstStyle/>
          <a:p>
            <a:r>
              <a:rPr lang="en-IN" b="1" dirty="0" smtClean="0"/>
              <a:t>5</a:t>
            </a:r>
            <a:r>
              <a:rPr lang="en-IN" b="1" dirty="0" smtClean="0"/>
              <a:t>.2 </a:t>
            </a:r>
            <a:r>
              <a:rPr lang="en-IN" b="1" dirty="0"/>
              <a:t>Objects as function </a:t>
            </a:r>
            <a:r>
              <a:rPr lang="en-IN" b="1" dirty="0" smtClean="0"/>
              <a:t>parameters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7830669" cy="507831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//object as function parameters</a:t>
            </a:r>
          </a:p>
          <a:p>
            <a:r>
              <a:rPr lang="en-IN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callPerson2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"callPerson2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"callPerson2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callPerson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callPerson2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3720" y="1921132"/>
            <a:ext cx="3567951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</a:t>
            </a:r>
            <a:r>
              <a:rPr lang="en-IN" sz="1600" dirty="0" err="1" smtClean="0"/>
              <a:t>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</a:t>
            </a:r>
            <a:r>
              <a:rPr lang="en-IN" sz="1600" dirty="0" smtClean="0"/>
              <a:t>.js</a:t>
            </a:r>
            <a:endParaRPr lang="en-IN" sz="1600" dirty="0"/>
          </a:p>
          <a:p>
            <a:r>
              <a:rPr lang="en-IN" sz="1600" b="1" dirty="0" err="1"/>
              <a:t>callPerson</a:t>
            </a:r>
            <a:r>
              <a:rPr lang="en-IN" sz="1600" b="1" dirty="0"/>
              <a:t>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 err="1"/>
              <a:t>callPerson</a:t>
            </a:r>
            <a:r>
              <a:rPr lang="en-IN" sz="1600" b="1" dirty="0"/>
              <a:t>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</a:p>
          <a:p>
            <a:r>
              <a:rPr lang="en-IN" sz="1600" b="1" dirty="0"/>
              <a:t>callPerson2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/>
              <a:t>callPerson2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5</a:t>
            </a:r>
            <a:r>
              <a:rPr lang="en-IN" b="1" dirty="0" smtClean="0"/>
              <a:t>.3 </a:t>
            </a:r>
            <a:r>
              <a:rPr lang="en-IN" b="1" dirty="0" smtClean="0"/>
              <a:t>Anonymous</a:t>
            </a:r>
            <a:r>
              <a:rPr lang="en-IN" dirty="0" smtClean="0"/>
              <a:t>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057401"/>
            <a:ext cx="6391834" cy="181588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//Anonymous Objects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callPerson3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"callPerson3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"callPerson3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callPerson3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"Monicka"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"Akilan"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2" y="4089093"/>
            <a:ext cx="51681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object</a:t>
            </a:r>
            <a:r>
              <a:rPr lang="en-IN" sz="1600" dirty="0" err="1" smtClean="0"/>
              <a:t>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object</a:t>
            </a:r>
            <a:r>
              <a:rPr lang="en-IN" sz="1600" dirty="0" smtClean="0"/>
              <a:t>.js</a:t>
            </a:r>
            <a:endParaRPr lang="en-IN" sz="1600" dirty="0"/>
          </a:p>
          <a:p>
            <a:r>
              <a:rPr lang="en-IN" sz="1600" b="1" dirty="0"/>
              <a:t>callPerson3 </a:t>
            </a:r>
            <a:r>
              <a:rPr lang="en-IN" sz="1600" b="1" dirty="0" err="1"/>
              <a:t>firstName</a:t>
            </a:r>
            <a:r>
              <a:rPr lang="en-IN" sz="1600" b="1" dirty="0"/>
              <a:t>: Monicka</a:t>
            </a:r>
          </a:p>
          <a:p>
            <a:r>
              <a:rPr lang="en-IN" sz="1600" b="1" dirty="0"/>
              <a:t>callPerson3 </a:t>
            </a:r>
            <a:r>
              <a:rPr lang="en-IN" sz="1600" b="1" dirty="0" err="1"/>
              <a:t>lastName</a:t>
            </a:r>
            <a:r>
              <a:rPr lang="en-IN" sz="1600" b="1" dirty="0"/>
              <a:t>: Akilan</a:t>
            </a:r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6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Namespace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2155691"/>
            <a:ext cx="10144654" cy="209358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 namespace is a way to logically group related code. </a:t>
            </a: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/>
              <a:t>This </a:t>
            </a:r>
            <a:r>
              <a:rPr lang="en-IN" sz="2000" dirty="0"/>
              <a:t>is inbuilt into </a:t>
            </a:r>
            <a:r>
              <a:rPr lang="en-IN" sz="2000" dirty="0" err="1"/>
              <a:t>TypeScript</a:t>
            </a:r>
            <a:r>
              <a:rPr lang="en-IN" sz="2000" dirty="0"/>
              <a:t> unlike in JavaScript where variables declarations go into a global scope and if multiple JavaScript files are used within same project there will be possibility of overwriting or misconstruing the same variables, which will lead to the “</a:t>
            </a:r>
            <a:r>
              <a:rPr lang="en-IN" sz="2000" b="1" dirty="0"/>
              <a:t>global namespace pollution problem</a:t>
            </a:r>
            <a:r>
              <a:rPr lang="en-IN" sz="2000" dirty="0"/>
              <a:t>” in JavaScript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2935" y="4249271"/>
            <a:ext cx="10144654" cy="1259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5.1 : Object Notation</a:t>
            </a:r>
          </a:p>
          <a:p>
            <a:r>
              <a:rPr lang="en-IN" dirty="0" smtClean="0"/>
              <a:t>5.2 : Object as function parameter</a:t>
            </a:r>
          </a:p>
          <a:p>
            <a:r>
              <a:rPr lang="en-IN" dirty="0" smtClean="0"/>
              <a:t>5.3 : Anonymous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1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</a:t>
            </a:r>
            <a:r>
              <a:rPr lang="en-IN" b="1" dirty="0" smtClean="0"/>
              <a:t> </a:t>
            </a:r>
            <a:r>
              <a:rPr lang="en-IN" b="1" dirty="0"/>
              <a:t>Defining a </a:t>
            </a:r>
            <a:r>
              <a:rPr lang="en-IN" b="1" dirty="0" smtClean="0"/>
              <a:t>Namespace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224" y="1949824"/>
            <a:ext cx="110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namespace definition begins with the keyword </a:t>
            </a:r>
            <a:r>
              <a:rPr lang="en-IN" b="1" dirty="0"/>
              <a:t>namespace</a:t>
            </a:r>
            <a:r>
              <a:rPr lang="en-IN" dirty="0"/>
              <a:t> followed by the namespace name as follows −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742" y="2609654"/>
            <a:ext cx="5572038" cy="133234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SomeNameSpaceName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ISomeInterfaceName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}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SomeClassName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} 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612" y="3941999"/>
            <a:ext cx="1102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classes or interfaces which should be accessed outside the namespace should be marked with keyword </a:t>
            </a:r>
            <a:r>
              <a:rPr lang="en-IN" b="1" dirty="0"/>
              <a:t>export</a:t>
            </a:r>
            <a:r>
              <a:rPr lang="en-IN" dirty="0"/>
              <a:t>.</a:t>
            </a:r>
          </a:p>
          <a:p>
            <a:r>
              <a:rPr lang="en-IN" dirty="0"/>
              <a:t>To access the class or interface in another namespace, the syntax will be </a:t>
            </a:r>
            <a:r>
              <a:rPr lang="en-IN" dirty="0" err="1"/>
              <a:t>namespaceName.className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73742" y="5142328"/>
            <a:ext cx="4237057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SomeNameSpaceName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SomeClassName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612" y="5620589"/>
            <a:ext cx="111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+mj-lt"/>
              </a:rPr>
              <a:t>If the first namespace is in separate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TypeScript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file, then it should be referenced using triple slash reference syntax.</a:t>
            </a:r>
            <a:endParaRPr lang="en-IN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612" y="6266920"/>
            <a:ext cx="5700600" cy="52322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46B8A8"/>
                </a:solidFill>
                <a:latin typeface="Consolas" panose="020B0609020204030204" pitchFamily="49" charset="0"/>
              </a:rPr>
              <a:t>/// &lt;reference path = "</a:t>
            </a:r>
            <a:r>
              <a:rPr lang="en-US" altLang="en-US" dirty="0" err="1">
                <a:solidFill>
                  <a:srgbClr val="46B8A8"/>
                </a:solidFill>
                <a:latin typeface="Consolas" panose="020B0609020204030204" pitchFamily="49" charset="0"/>
              </a:rPr>
              <a:t>SomeFileName.ts</a:t>
            </a:r>
            <a:r>
              <a:rPr lang="en-US" altLang="en-US" dirty="0">
                <a:solidFill>
                  <a:srgbClr val="46B8A8"/>
                </a:solidFill>
                <a:latin typeface="Consolas" panose="020B0609020204030204" pitchFamily="49" charset="0"/>
              </a:rPr>
              <a:t>" /&gt;</a:t>
            </a:r>
            <a:r>
              <a:rPr lang="en-US" altLang="en-US" sz="2800" dirty="0">
                <a:solidFill>
                  <a:srgbClr val="46B8A8"/>
                </a:solidFill>
                <a:latin typeface="Consolas" panose="020B0609020204030204" pitchFamily="49" charset="0"/>
              </a:rPr>
              <a:t> </a:t>
            </a:r>
            <a:endParaRPr lang="en-US" altLang="en-US" sz="4400" dirty="0">
              <a:solidFill>
                <a:srgbClr val="46B8A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1264023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7 </a:t>
            </a:r>
            <a:r>
              <a:rPr lang="en-IN" b="1" dirty="0" smtClean="0"/>
              <a:t>: </a:t>
            </a:r>
            <a:r>
              <a:rPr lang="en-IN" b="1" dirty="0" smtClean="0"/>
              <a:t>modules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024467" y="2155691"/>
            <a:ext cx="10144654" cy="1528803"/>
          </a:xfrm>
        </p:spPr>
        <p:txBody>
          <a:bodyPr>
            <a:noAutofit/>
          </a:bodyPr>
          <a:lstStyle/>
          <a:p>
            <a:r>
              <a:rPr lang="en-IN" sz="2000" dirty="0"/>
              <a:t>A module is designed with the idea to organize code written in </a:t>
            </a:r>
            <a:r>
              <a:rPr lang="en-IN" sz="2000" dirty="0" err="1"/>
              <a:t>TypeScript</a:t>
            </a:r>
            <a:r>
              <a:rPr lang="en-IN" sz="2000" dirty="0"/>
              <a:t>. Modules are broadly divided into −</a:t>
            </a:r>
          </a:p>
          <a:p>
            <a:pPr marL="631825" indent="-363538">
              <a:buFont typeface="Wingdings" panose="05000000000000000000" pitchFamily="2" charset="2"/>
              <a:buChar char="q"/>
            </a:pPr>
            <a:r>
              <a:rPr lang="en-IN" sz="2000" dirty="0"/>
              <a:t>Internal Modules</a:t>
            </a:r>
          </a:p>
          <a:p>
            <a:pPr marL="631825" indent="-363538">
              <a:buFont typeface="Wingdings" panose="05000000000000000000" pitchFamily="2" charset="2"/>
              <a:buChar char="q"/>
            </a:pPr>
            <a:r>
              <a:rPr lang="en-IN" sz="2000" dirty="0"/>
              <a:t>External Modules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22934" y="3806090"/>
            <a:ext cx="10528089" cy="2850203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B0F0"/>
                </a:solidFill>
              </a:rPr>
              <a:t>Internal modules came in earlier version of Typescript.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This </a:t>
            </a:r>
            <a:r>
              <a:rPr lang="en-IN" sz="2000" dirty="0">
                <a:solidFill>
                  <a:srgbClr val="00B0F0"/>
                </a:solidFill>
              </a:rPr>
              <a:t>was used to logically group classes, interfaces, functions into one unit and can be exported in another module.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This </a:t>
            </a:r>
            <a:r>
              <a:rPr lang="en-IN" sz="2000" dirty="0">
                <a:solidFill>
                  <a:srgbClr val="00B0F0"/>
                </a:solidFill>
              </a:rPr>
              <a:t>logical grouping is named namespace in latest version of </a:t>
            </a:r>
            <a:r>
              <a:rPr lang="en-IN" sz="2000" dirty="0" err="1">
                <a:solidFill>
                  <a:srgbClr val="00B0F0"/>
                </a:solidFill>
              </a:rPr>
              <a:t>TypeScript</a:t>
            </a:r>
            <a:r>
              <a:rPr lang="en-IN" sz="2000" dirty="0">
                <a:solidFill>
                  <a:srgbClr val="00B0F0"/>
                </a:solidFill>
              </a:rPr>
              <a:t>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So </a:t>
            </a:r>
            <a:r>
              <a:rPr lang="en-IN" sz="2000" dirty="0">
                <a:solidFill>
                  <a:srgbClr val="00B0F0"/>
                </a:solidFill>
              </a:rPr>
              <a:t>internal modules are obsolete instead we can use namespace.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B0F0"/>
                </a:solidFill>
              </a:rPr>
              <a:t>Internal </a:t>
            </a:r>
            <a:r>
              <a:rPr lang="en-IN" sz="2000" dirty="0">
                <a:solidFill>
                  <a:srgbClr val="00B0F0"/>
                </a:solidFill>
              </a:rPr>
              <a:t>modules are still supported, but its recommended to use namespace over internal modules.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7.1</a:t>
            </a:r>
            <a:r>
              <a:rPr lang="en-IN" b="1" dirty="0" smtClean="0"/>
              <a:t> </a:t>
            </a:r>
            <a:r>
              <a:rPr lang="en-IN" b="1" dirty="0" smtClean="0"/>
              <a:t>External module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224" y="1949824"/>
            <a:ext cx="11026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External modules in </a:t>
            </a:r>
            <a:r>
              <a:rPr lang="en-IN" dirty="0" err="1"/>
              <a:t>TypeScript</a:t>
            </a:r>
            <a:r>
              <a:rPr lang="en-IN" dirty="0"/>
              <a:t> exists to specify and load dependencies between multiple external </a:t>
            </a:r>
            <a:r>
              <a:rPr lang="en-IN" b="1" dirty="0" err="1"/>
              <a:t>js</a:t>
            </a:r>
            <a:r>
              <a:rPr lang="en-IN" dirty="0"/>
              <a:t> files.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If </a:t>
            </a:r>
            <a:r>
              <a:rPr lang="en-IN" dirty="0"/>
              <a:t>there is only one </a:t>
            </a:r>
            <a:r>
              <a:rPr lang="en-IN" b="1" dirty="0" err="1"/>
              <a:t>js</a:t>
            </a:r>
            <a:r>
              <a:rPr lang="en-IN" dirty="0"/>
              <a:t> file used, then external modules are not relevant. Traditionally dependency management between JavaScript files was done using browser script tags (&lt;script&gt;&lt;/script&gt;). </a:t>
            </a:r>
            <a:r>
              <a:rPr lang="en-IN" dirty="0" smtClean="0"/>
              <a:t>But </a:t>
            </a:r>
            <a:r>
              <a:rPr lang="en-IN" dirty="0"/>
              <a:t>that’s not extendable, as its very linear while loading modules.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That </a:t>
            </a:r>
            <a:r>
              <a:rPr lang="en-IN" dirty="0"/>
              <a:t>means instead of loading files one after other there is no asynchronous option to load modules.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When </a:t>
            </a:r>
            <a:r>
              <a:rPr lang="en-IN" dirty="0"/>
              <a:t>you are programming </a:t>
            </a:r>
            <a:r>
              <a:rPr lang="en-IN" dirty="0" err="1"/>
              <a:t>js</a:t>
            </a:r>
            <a:r>
              <a:rPr lang="en-IN" dirty="0"/>
              <a:t> for the server for example </a:t>
            </a:r>
            <a:r>
              <a:rPr lang="en-IN" dirty="0" err="1"/>
              <a:t>NodeJs</a:t>
            </a:r>
            <a:r>
              <a:rPr lang="en-IN" dirty="0"/>
              <a:t> you don’t even have script tags.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two scenarios for loading dependents </a:t>
            </a:r>
            <a:r>
              <a:rPr lang="en-IN" b="1" dirty="0" err="1"/>
              <a:t>js</a:t>
            </a:r>
            <a:r>
              <a:rPr lang="en-IN" dirty="0"/>
              <a:t> files from a single main JavaScript file.</a:t>
            </a:r>
          </a:p>
          <a:p>
            <a:pPr marL="268288" lvl="1"/>
            <a:r>
              <a:rPr lang="en-IN" dirty="0"/>
              <a:t>Client Side - </a:t>
            </a:r>
            <a:r>
              <a:rPr lang="en-IN" dirty="0" err="1"/>
              <a:t>RequireJs</a:t>
            </a:r>
            <a:endParaRPr lang="en-IN" dirty="0"/>
          </a:p>
          <a:p>
            <a:pPr marL="268288" lvl="1"/>
            <a:r>
              <a:rPr lang="en-IN" dirty="0"/>
              <a:t>Server Side - </a:t>
            </a:r>
            <a:r>
              <a:rPr lang="en-IN" dirty="0" err="1"/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dirty="0" err="1" smtClean="0"/>
              <a:t>Javascript</a:t>
            </a:r>
            <a:r>
              <a:rPr lang="en-IN" dirty="0" smtClean="0"/>
              <a:t> frameworks are there like coffee script</a:t>
            </a:r>
          </a:p>
          <a:p>
            <a:endParaRPr lang="en-IN" dirty="0"/>
          </a:p>
          <a:p>
            <a:r>
              <a:rPr lang="en-IN" dirty="0" smtClean="0"/>
              <a:t>Angular – </a:t>
            </a:r>
            <a:r>
              <a:rPr lang="en-IN" dirty="0" err="1" smtClean="0"/>
              <a:t>Javascript</a:t>
            </a:r>
            <a:r>
              <a:rPr lang="en-IN" dirty="0" smtClean="0"/>
              <a:t> Framework (Google)</a:t>
            </a:r>
          </a:p>
          <a:p>
            <a:r>
              <a:rPr lang="en-IN" dirty="0" smtClean="0"/>
              <a:t>React – Facebook Framework</a:t>
            </a:r>
          </a:p>
          <a:p>
            <a:r>
              <a:rPr lang="en-IN" dirty="0" err="1" smtClean="0"/>
              <a:t>Vue</a:t>
            </a:r>
            <a:r>
              <a:rPr lang="en-IN" dirty="0" smtClean="0"/>
              <a:t> - 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http://</a:t>
            </a:r>
            <a:r>
              <a:rPr lang="en-IN" sz="2000" dirty="0" smtClean="0">
                <a:hlinkClick r:id="rId2"/>
              </a:rPr>
              <a:t>www.typescriptlang.org/index.html#download-links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Install Node JS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Install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npm</a:t>
            </a:r>
            <a:r>
              <a:rPr lang="en-IN" sz="2000" dirty="0">
                <a:solidFill>
                  <a:srgbClr val="7030A0"/>
                </a:solidFill>
              </a:rPr>
              <a:t> install -g </a:t>
            </a:r>
            <a:r>
              <a:rPr lang="en-IN" sz="2000" dirty="0" smtClean="0">
                <a:solidFill>
                  <a:srgbClr val="7030A0"/>
                </a:solidFill>
              </a:rPr>
              <a:t>typescript</a:t>
            </a:r>
          </a:p>
          <a:p>
            <a:pPr marL="0" indent="0">
              <a:buNone/>
            </a:pPr>
            <a:endParaRPr lang="en-I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Compile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tsc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IN" sz="2000" dirty="0" err="1">
                <a:solidFill>
                  <a:srgbClr val="7030A0"/>
                </a:solidFill>
              </a:rPr>
              <a:t>helloworld.ts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100" b="1" dirty="0"/>
              <a:t>Run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Node helloworld.js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 Hello world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8489576" cy="290848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Method to get string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 and store in content variable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print the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content variable value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in console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//call the method to execute the function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1" y="5360911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hello.ts</a:t>
            </a:r>
            <a:endParaRPr lang="en-IN" dirty="0"/>
          </a:p>
          <a:p>
            <a:r>
              <a:rPr lang="en-IN" dirty="0"/>
              <a:t>PS D:\Angular\Typescript\TS_WK&gt; node hello.js</a:t>
            </a:r>
          </a:p>
          <a:p>
            <a:r>
              <a:rPr lang="en-IN" b="1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basic types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Boolean : True/false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Number: 1,2,3,4,5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String: “anything”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Array: [1,2,3,4,5</a:t>
            </a:r>
            <a:r>
              <a:rPr lang="en-IN" sz="2000" dirty="0" smtClean="0"/>
              <a:t>]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Union: Multiple datatype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sz="2000" dirty="0" smtClean="0"/>
              <a:t>Tuple: {“1”:”hai”}</a:t>
            </a:r>
          </a:p>
          <a:p>
            <a:pPr marL="342900" indent="-342900">
              <a:buAutoNum type="arabicPeriod"/>
            </a:pPr>
            <a:r>
              <a:rPr lang="en-IN" sz="2000" dirty="0" err="1" smtClean="0"/>
              <a:t>Enum</a:t>
            </a:r>
            <a:r>
              <a:rPr lang="en-IN" sz="2000" dirty="0" smtClean="0"/>
              <a:t>: Object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Any: No datatype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Void: no return type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Type assertion: Convert one datatype into another</a:t>
            </a:r>
          </a:p>
          <a:p>
            <a:pPr marL="342900" indent="-3429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Variable declaration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0306" y="2057401"/>
            <a:ext cx="11295529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1. Declare a variable with type &amp; data</a:t>
            </a:r>
          </a:p>
          <a:p>
            <a:pPr lvl="1"/>
            <a:r>
              <a:rPr lang="en-IN" sz="2000" b="1" dirty="0" err="1" smtClean="0"/>
              <a:t>Var</a:t>
            </a:r>
            <a:r>
              <a:rPr lang="en-IN" sz="2000" b="1" dirty="0" smtClean="0"/>
              <a:t> [Identifier] : [type] = [value];</a:t>
            </a:r>
          </a:p>
          <a:p>
            <a:pPr lvl="1"/>
            <a:r>
              <a:rPr lang="en-IN" sz="1600" b="1" dirty="0" err="1" smtClean="0">
                <a:solidFill>
                  <a:srgbClr val="FF0000"/>
                </a:solidFill>
              </a:rPr>
              <a:t>var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err="1" smtClean="0">
                <a:solidFill>
                  <a:srgbClr val="FF0000"/>
                </a:solidFill>
              </a:rPr>
              <a:t>studentName</a:t>
            </a:r>
            <a:r>
              <a:rPr lang="en-IN" sz="1600" b="1" dirty="0" smtClean="0">
                <a:solidFill>
                  <a:srgbClr val="FF0000"/>
                </a:solidFill>
              </a:rPr>
              <a:t>: string = “Madhavan”;</a:t>
            </a:r>
          </a:p>
          <a:p>
            <a:pPr lvl="1"/>
            <a:endParaRPr lang="en-IN" sz="1600" dirty="0"/>
          </a:p>
          <a:p>
            <a:r>
              <a:rPr lang="en-IN" sz="2000" dirty="0"/>
              <a:t>2</a:t>
            </a:r>
            <a:r>
              <a:rPr lang="en-IN" sz="2000" dirty="0" smtClean="0"/>
              <a:t>. </a:t>
            </a:r>
            <a:r>
              <a:rPr lang="en-IN" sz="2000" dirty="0"/>
              <a:t>Declare a variable </a:t>
            </a:r>
            <a:r>
              <a:rPr lang="en-IN" sz="2000" dirty="0" smtClean="0"/>
              <a:t>with type &amp; without data</a:t>
            </a:r>
            <a:endParaRPr lang="en-IN" sz="2000" dirty="0"/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: [type</a:t>
            </a:r>
            <a:r>
              <a:rPr lang="en-IN" sz="2000" b="1" dirty="0" smtClean="0"/>
              <a:t>];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: </a:t>
            </a:r>
            <a:r>
              <a:rPr lang="en-IN" sz="1600" b="1" dirty="0" smtClean="0"/>
              <a:t>string;</a:t>
            </a:r>
          </a:p>
          <a:p>
            <a:pPr lvl="1"/>
            <a:endParaRPr lang="en-IN" sz="1600" dirty="0" smtClean="0"/>
          </a:p>
          <a:p>
            <a:r>
              <a:rPr lang="en-IN" sz="2000" dirty="0" smtClean="0"/>
              <a:t>3. </a:t>
            </a:r>
            <a:r>
              <a:rPr lang="en-IN" sz="2000" dirty="0"/>
              <a:t>Declare a variable </a:t>
            </a:r>
            <a:r>
              <a:rPr lang="en-IN" sz="2000" dirty="0" smtClean="0"/>
              <a:t>without </a:t>
            </a:r>
            <a:r>
              <a:rPr lang="en-IN" sz="2000" dirty="0"/>
              <a:t>type &amp; </a:t>
            </a:r>
            <a:r>
              <a:rPr lang="en-IN" sz="2000" dirty="0" smtClean="0"/>
              <a:t>with </a:t>
            </a:r>
            <a:r>
              <a:rPr lang="en-IN" sz="2000" dirty="0"/>
              <a:t>data</a:t>
            </a:r>
          </a:p>
          <a:p>
            <a:pPr lvl="1"/>
            <a:r>
              <a:rPr lang="en-IN" sz="2000" b="1" dirty="0" err="1"/>
              <a:t>Var</a:t>
            </a:r>
            <a:r>
              <a:rPr lang="en-IN" sz="2000" b="1" dirty="0"/>
              <a:t> [Identifier] </a:t>
            </a:r>
            <a:r>
              <a:rPr lang="en-IN" sz="2000" b="1" dirty="0" smtClean="0"/>
              <a:t>= [value]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 smtClean="0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= 1;</a:t>
            </a:r>
          </a:p>
          <a:p>
            <a:pPr lvl="1"/>
            <a:endParaRPr lang="en-IN" sz="1600" dirty="0"/>
          </a:p>
          <a:p>
            <a:r>
              <a:rPr lang="en-IN" sz="2000" dirty="0" smtClean="0"/>
              <a:t>4. </a:t>
            </a:r>
            <a:r>
              <a:rPr lang="en-IN" sz="2000" dirty="0"/>
              <a:t>Declare a variable </a:t>
            </a:r>
            <a:endParaRPr lang="en-IN" sz="2000" dirty="0" smtClean="0"/>
          </a:p>
          <a:p>
            <a:r>
              <a:rPr lang="en-IN" sz="2000" b="1" dirty="0"/>
              <a:t>	</a:t>
            </a:r>
            <a:r>
              <a:rPr lang="en-IN" sz="2000" b="1" dirty="0" err="1" smtClean="0"/>
              <a:t>Var</a:t>
            </a:r>
            <a:r>
              <a:rPr lang="en-IN" sz="2000" b="1" dirty="0" smtClean="0"/>
              <a:t> </a:t>
            </a:r>
            <a:r>
              <a:rPr lang="en-IN" sz="2000" b="1" dirty="0"/>
              <a:t>[Identifier] </a:t>
            </a:r>
            <a:r>
              <a:rPr lang="en-IN" sz="2000" b="1" dirty="0" smtClean="0"/>
              <a:t>;</a:t>
            </a:r>
            <a:endParaRPr lang="en-IN" sz="2000" b="1" dirty="0"/>
          </a:p>
          <a:p>
            <a:pPr lvl="1"/>
            <a:r>
              <a:rPr lang="en-IN" sz="1600" b="1" dirty="0" err="1"/>
              <a:t>Var</a:t>
            </a:r>
            <a:r>
              <a:rPr lang="en-IN" sz="1600" b="1" dirty="0"/>
              <a:t> </a:t>
            </a:r>
            <a:r>
              <a:rPr lang="en-IN" sz="1600" b="1" dirty="0" err="1"/>
              <a:t>studentName</a:t>
            </a:r>
            <a:r>
              <a:rPr lang="en-IN" sz="1600" b="1" dirty="0"/>
              <a:t> </a:t>
            </a:r>
            <a:r>
              <a:rPr lang="en-IN" sz="1600" b="1" dirty="0" smtClean="0"/>
              <a:t>;</a:t>
            </a:r>
            <a:endParaRPr lang="en-IN" sz="1600" b="1" dirty="0"/>
          </a:p>
          <a:p>
            <a:pPr lvl="1"/>
            <a:endParaRPr lang="en-IN" sz="1600" dirty="0" smtClean="0"/>
          </a:p>
          <a:p>
            <a:pPr lvl="1"/>
            <a:endParaRPr lang="en-IN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99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2.1 Boolean &amp; </a:t>
            </a:r>
            <a:r>
              <a:rPr lang="en-IN" b="1" dirty="0" err="1" smtClean="0"/>
              <a:t>NUmber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/>
              <a:t>true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271" y="4366315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1" y="5505285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 smtClean="0"/>
              <a:t>22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8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1301</TotalTime>
  <Words>1587</Words>
  <Application>Microsoft Office PowerPoint</Application>
  <PresentationFormat>Widescreen</PresentationFormat>
  <Paragraphs>385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Consolas</vt:lpstr>
      <vt:lpstr>Wingdings</vt:lpstr>
      <vt:lpstr>Vapor Trail</vt:lpstr>
      <vt:lpstr>Typescript </vt:lpstr>
      <vt:lpstr>Introduction</vt:lpstr>
      <vt:lpstr>Why TYpescript</vt:lpstr>
      <vt:lpstr>installation</vt:lpstr>
      <vt:lpstr>Chapter 1 : hello world</vt:lpstr>
      <vt:lpstr>1. Hello world</vt:lpstr>
      <vt:lpstr>Chapter 2 : basic types</vt:lpstr>
      <vt:lpstr>Variable declaration</vt:lpstr>
      <vt:lpstr>2.1 Boolean &amp; NUmber</vt:lpstr>
      <vt:lpstr>2.2 String, aRRAY, Union</vt:lpstr>
      <vt:lpstr>2.3 tUPLE &amp; Enum </vt:lpstr>
      <vt:lpstr>2.4 Any, void &amp; type assertion</vt:lpstr>
      <vt:lpstr>Chapter 3 : interfaces</vt:lpstr>
      <vt:lpstr>3.1 interface</vt:lpstr>
      <vt:lpstr>3.2 optional in interface</vt:lpstr>
      <vt:lpstr>3.2 interface implementation</vt:lpstr>
      <vt:lpstr>3.2 multiple interfaces</vt:lpstr>
      <vt:lpstr>Chapter 4 : classes</vt:lpstr>
      <vt:lpstr>4.1 classes</vt:lpstr>
      <vt:lpstr>4.2 multiple classes(1)</vt:lpstr>
      <vt:lpstr>4.2 multiple classes(2)</vt:lpstr>
      <vt:lpstr>Chapter 5 : object</vt:lpstr>
      <vt:lpstr>5.1 object Notation</vt:lpstr>
      <vt:lpstr>5.2 Objects as function parameters</vt:lpstr>
      <vt:lpstr>5.3 Anonymous object</vt:lpstr>
      <vt:lpstr>Chapter 6 : Namespace</vt:lpstr>
      <vt:lpstr>6.1 Defining a Namespace</vt:lpstr>
      <vt:lpstr>Chapter 7 : modules</vt:lpstr>
      <vt:lpstr>7.1 External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70</cp:revision>
  <dcterms:created xsi:type="dcterms:W3CDTF">2019-04-20T05:19:46Z</dcterms:created>
  <dcterms:modified xsi:type="dcterms:W3CDTF">2019-05-01T04:48:38Z</dcterms:modified>
</cp:coreProperties>
</file>