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ypescriptlang.org/index.html#download-link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>Typescript</a:t>
            </a:r>
            <a:r>
              <a:rPr lang="en-IN" dirty="0" smtClean="0"/>
              <a:t>	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872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2935" y="25818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3 : interfaces</a:t>
            </a:r>
            <a:endParaRPr lang="en-IN" b="1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3.1 : Interface</a:t>
            </a:r>
          </a:p>
          <a:p>
            <a:r>
              <a:rPr lang="en-IN" dirty="0" smtClean="0"/>
              <a:t>3.2 : Optional in interface</a:t>
            </a:r>
          </a:p>
          <a:p>
            <a:r>
              <a:rPr lang="en-IN" dirty="0" smtClean="0"/>
              <a:t>3.3 : Interface implementation</a:t>
            </a:r>
          </a:p>
          <a:p>
            <a:r>
              <a:rPr lang="en-IN" dirty="0" smtClean="0"/>
              <a:t>3.4 : Multiple Interfaces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924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3.1 interface</a:t>
            </a:r>
            <a:endParaRPr lang="en-IN" b="1" dirty="0"/>
          </a:p>
        </p:txBody>
      </p:sp>
      <p:sp>
        <p:nvSpPr>
          <p:cNvPr id="9" name="Rectangle 8"/>
          <p:cNvSpPr/>
          <p:nvPr/>
        </p:nvSpPr>
        <p:spPr>
          <a:xfrm>
            <a:off x="372036" y="2057401"/>
            <a:ext cx="11461375" cy="3139321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4EC9B0"/>
                </a:solidFill>
                <a:latin typeface="Consolas" panose="020B0609020204030204" pitchFamily="49" charset="0"/>
              </a:rPr>
              <a:t>iCricInfo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IN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jersyNo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IN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player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info</a:t>
            </a:r>
            <a:r>
              <a:rPr lang="en-IN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IN" dirty="0" err="1">
                <a:solidFill>
                  <a:srgbClr val="4EC9B0"/>
                </a:solidFill>
                <a:latin typeface="Consolas" panose="020B0609020204030204" pitchFamily="49" charset="0"/>
              </a:rPr>
              <a:t>iCricInfo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dirty="0" smtClean="0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en-I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"The cricket player name is "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+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info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 and his 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jersy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 no is "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info</a:t>
            </a:r>
            <a:r>
              <a:rPr lang="en-IN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jersyNo</a:t>
            </a: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viratDetails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player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({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name: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Virat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jersyNo: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IN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"Details of 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Virat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 :"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viratDetails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2035" y="5412532"/>
            <a:ext cx="6916271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1600" dirty="0"/>
              <a:t>PS D:\Angular\Typescript\TS_WK&gt; </a:t>
            </a:r>
            <a:r>
              <a:rPr lang="en-IN" sz="1600" dirty="0" err="1"/>
              <a:t>tsc</a:t>
            </a:r>
            <a:r>
              <a:rPr lang="en-IN" sz="1600" dirty="0"/>
              <a:t> </a:t>
            </a:r>
            <a:r>
              <a:rPr lang="en-IN" sz="1600" dirty="0" err="1" smtClean="0"/>
              <a:t>interface.ts</a:t>
            </a:r>
            <a:endParaRPr lang="en-IN" sz="1600" dirty="0"/>
          </a:p>
          <a:p>
            <a:r>
              <a:rPr lang="en-IN" sz="1600" dirty="0"/>
              <a:t>PS D:\Angular\Typescript\TS_WK&gt; node </a:t>
            </a:r>
            <a:r>
              <a:rPr lang="en-IN" sz="1600" dirty="0" smtClean="0"/>
              <a:t>interface.js</a:t>
            </a:r>
            <a:endParaRPr lang="en-IN" sz="1600" dirty="0"/>
          </a:p>
          <a:p>
            <a:r>
              <a:rPr lang="en-IN" sz="1600" b="1" dirty="0"/>
              <a:t>Details of </a:t>
            </a:r>
            <a:r>
              <a:rPr lang="en-IN" sz="1600" b="1" dirty="0" err="1"/>
              <a:t>Virat</a:t>
            </a:r>
            <a:r>
              <a:rPr lang="en-IN" sz="1600" b="1" dirty="0"/>
              <a:t> :The cricket player name is </a:t>
            </a:r>
            <a:r>
              <a:rPr lang="en-IN" sz="1600" b="1" dirty="0" err="1"/>
              <a:t>Virat</a:t>
            </a:r>
            <a:r>
              <a:rPr lang="en-IN" sz="1600" b="1" dirty="0"/>
              <a:t> and his </a:t>
            </a:r>
            <a:r>
              <a:rPr lang="en-IN" sz="1600" b="1" dirty="0" err="1"/>
              <a:t>jersy</a:t>
            </a:r>
            <a:r>
              <a:rPr lang="en-IN" sz="1600" b="1" dirty="0"/>
              <a:t> no is 12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295706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3.2 optional in interface</a:t>
            </a:r>
            <a:endParaRPr lang="en-IN" b="1" dirty="0"/>
          </a:p>
        </p:txBody>
      </p:sp>
      <p:sp>
        <p:nvSpPr>
          <p:cNvPr id="9" name="Rectangle 8"/>
          <p:cNvSpPr/>
          <p:nvPr/>
        </p:nvSpPr>
        <p:spPr>
          <a:xfrm>
            <a:off x="358589" y="1815354"/>
            <a:ext cx="6687669" cy="4801314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4EC9B0"/>
                </a:solidFill>
                <a:latin typeface="Consolas" panose="020B0609020204030204" pitchFamily="49" charset="0"/>
              </a:rPr>
              <a:t>iCricInfo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IN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jersyNo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? : </a:t>
            </a:r>
            <a:r>
              <a:rPr lang="en-IN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player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info</a:t>
            </a:r>
            <a:r>
              <a:rPr lang="en-IN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IN" dirty="0" err="1">
                <a:solidFill>
                  <a:srgbClr val="4EC9B0"/>
                </a:solidFill>
                <a:latin typeface="Consolas" panose="020B0609020204030204" pitchFamily="49" charset="0"/>
              </a:rPr>
              <a:t>iCricInfo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dirty="0" smtClean="0">
                <a:solidFill>
                  <a:srgbClr val="C586C0"/>
                </a:solidFill>
                <a:latin typeface="Consolas" panose="020B0609020204030204" pitchFamily="49" charset="0"/>
              </a:rPr>
              <a:t>	if</a:t>
            </a:r>
            <a:r>
              <a:rPr lang="en-I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info</a:t>
            </a:r>
            <a:r>
              <a:rPr lang="en-IN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jersyNo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dirty="0" smtClean="0">
                <a:solidFill>
                  <a:srgbClr val="C586C0"/>
                </a:solidFill>
                <a:latin typeface="Consolas" panose="020B0609020204030204" pitchFamily="49" charset="0"/>
              </a:rPr>
              <a:t>		return</a:t>
            </a:r>
            <a:r>
              <a:rPr lang="en-I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"The cricket player name is "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		+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info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 and his 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jersy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 no is "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info</a:t>
            </a:r>
            <a:r>
              <a:rPr lang="en-IN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jersyNo</a:t>
            </a: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} </a:t>
            </a:r>
            <a:r>
              <a:rPr lang="en-IN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dirty="0" smtClean="0">
                <a:solidFill>
                  <a:srgbClr val="C586C0"/>
                </a:solidFill>
                <a:latin typeface="Consolas" panose="020B0609020204030204" pitchFamily="49" charset="0"/>
              </a:rPr>
              <a:t>		return</a:t>
            </a:r>
            <a:r>
              <a:rPr lang="en-I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"The cricket player name is "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+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info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viratDetails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player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({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name: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Virat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IN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"Details of 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Virat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 :"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viratDetails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427259" y="2171790"/>
            <a:ext cx="3760694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1600" dirty="0"/>
              <a:t>PS D:\Angular\Typescript\TS_WK&gt; </a:t>
            </a:r>
            <a:r>
              <a:rPr lang="en-IN" sz="1600" dirty="0" err="1"/>
              <a:t>tsc</a:t>
            </a:r>
            <a:r>
              <a:rPr lang="en-IN" sz="1600" dirty="0"/>
              <a:t> </a:t>
            </a:r>
            <a:r>
              <a:rPr lang="en-IN" sz="1600" dirty="0" err="1" smtClean="0"/>
              <a:t>interface.ts</a:t>
            </a:r>
            <a:endParaRPr lang="en-IN" sz="1600" dirty="0"/>
          </a:p>
          <a:p>
            <a:r>
              <a:rPr lang="en-IN" sz="1600" dirty="0"/>
              <a:t>PS D:\Angular\Typescript\TS_WK&gt; node </a:t>
            </a:r>
            <a:r>
              <a:rPr lang="en-IN" sz="1600" dirty="0" smtClean="0"/>
              <a:t>interface.js</a:t>
            </a:r>
            <a:endParaRPr lang="en-IN" sz="1600" dirty="0"/>
          </a:p>
          <a:p>
            <a:r>
              <a:rPr lang="en-IN" sz="1600" b="1" dirty="0"/>
              <a:t>Details of </a:t>
            </a:r>
            <a:r>
              <a:rPr lang="en-IN" sz="1600" b="1" dirty="0" err="1"/>
              <a:t>Virat</a:t>
            </a:r>
            <a:r>
              <a:rPr lang="en-IN" sz="1600" b="1" dirty="0"/>
              <a:t> :The cricket player name is </a:t>
            </a:r>
            <a:r>
              <a:rPr lang="en-IN" sz="1600" b="1" dirty="0" err="1" smtClean="0"/>
              <a:t>Virat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153557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3.2 interface implementation</a:t>
            </a:r>
            <a:endParaRPr lang="en-IN" b="1" dirty="0"/>
          </a:p>
        </p:txBody>
      </p:sp>
      <p:sp>
        <p:nvSpPr>
          <p:cNvPr id="9" name="Rectangle 8"/>
          <p:cNvSpPr/>
          <p:nvPr/>
        </p:nvSpPr>
        <p:spPr>
          <a:xfrm>
            <a:off x="358589" y="1815354"/>
            <a:ext cx="7185211" cy="4770537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iCricInfo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jersyNo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? : </a:t>
            </a:r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I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getInfo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(): </a:t>
            </a:r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cricketer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implements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iCricInfo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	constructor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jersyNo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{}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getInfo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IN" sz="16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"The cricket player name is 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 and his </a:t>
            </a:r>
            <a:r>
              <a:rPr lang="en-I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jersy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 no is 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+</a:t>
            </a:r>
            <a:r>
              <a:rPr lang="en-I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jersyNo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virat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cricketer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Virat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Virat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 Details :"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virat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getInfo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745506" y="1967156"/>
            <a:ext cx="3760694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1600" dirty="0"/>
              <a:t>PS D:\Angular\Typescript\TS_WK&gt; </a:t>
            </a:r>
            <a:r>
              <a:rPr lang="en-IN" sz="1600" dirty="0" err="1"/>
              <a:t>tsc</a:t>
            </a:r>
            <a:r>
              <a:rPr lang="en-IN" sz="1600" dirty="0"/>
              <a:t> </a:t>
            </a:r>
            <a:r>
              <a:rPr lang="en-IN" sz="1600" dirty="0" err="1" smtClean="0"/>
              <a:t>interfaceImpl.ts</a:t>
            </a:r>
            <a:endParaRPr lang="en-IN" sz="1600" dirty="0" smtClean="0"/>
          </a:p>
          <a:p>
            <a:r>
              <a:rPr lang="en-IN" sz="1600" dirty="0" smtClean="0"/>
              <a:t>PS </a:t>
            </a:r>
            <a:r>
              <a:rPr lang="en-IN" sz="1600" dirty="0"/>
              <a:t>D:\Angular\Typescript\TS_WK&gt; node </a:t>
            </a:r>
            <a:r>
              <a:rPr lang="en-IN" sz="1600" dirty="0" smtClean="0"/>
              <a:t>interfaceImpl.js</a:t>
            </a:r>
          </a:p>
          <a:p>
            <a:r>
              <a:rPr lang="en-IN" sz="1600" b="1" dirty="0" err="1"/>
              <a:t>Virat</a:t>
            </a:r>
            <a:r>
              <a:rPr lang="en-IN" sz="1600" b="1" dirty="0"/>
              <a:t> Details :The cricket player name is </a:t>
            </a:r>
            <a:r>
              <a:rPr lang="en-IN" sz="1600" b="1" dirty="0" err="1"/>
              <a:t>Virat</a:t>
            </a:r>
            <a:r>
              <a:rPr lang="en-IN" sz="1600" b="1" dirty="0"/>
              <a:t> and his </a:t>
            </a:r>
            <a:r>
              <a:rPr lang="en-IN" sz="1600" b="1" dirty="0" err="1"/>
              <a:t>jersy</a:t>
            </a:r>
            <a:r>
              <a:rPr lang="en-IN" sz="1600" b="1" dirty="0"/>
              <a:t> no is 12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202463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3.2 multiple interfaces</a:t>
            </a:r>
            <a:endParaRPr lang="en-IN" b="1" dirty="0"/>
          </a:p>
        </p:txBody>
      </p:sp>
      <p:sp>
        <p:nvSpPr>
          <p:cNvPr id="9" name="Rectangle 8"/>
          <p:cNvSpPr/>
          <p:nvPr/>
        </p:nvSpPr>
        <p:spPr>
          <a:xfrm>
            <a:off x="358590" y="1815354"/>
            <a:ext cx="5746376" cy="4278094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iPlayerDetails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jersyNo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? : </a:t>
            </a:r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iBatsman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iPlayerDetails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n-IN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battingStyle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iBowler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iPlayerDetails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n-IN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bowlingStyle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iAllrounder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iBatsman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iBowler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//will </a:t>
            </a:r>
            <a:r>
              <a:rPr lang="en-IN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cont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…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72518" y="1815354"/>
            <a:ext cx="4903694" cy="2062103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endParaRPr lang="en-IN" sz="1600" dirty="0" smtClean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IN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allRounder1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&lt;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iAllrounder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&gt;{};</a:t>
            </a:r>
          </a:p>
          <a:p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allRounder1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Hardhik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 Pandya"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allRounder1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jersyNo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B5CEA8"/>
                </a:solidFill>
                <a:latin typeface="Consolas" panose="020B0609020204030204" pitchFamily="49" charset="0"/>
              </a:rPr>
              <a:t>33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allRounder1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battingStyle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"Right hand"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allRounder1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bowlingStyle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"Speed"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allRounder1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72518" y="4143608"/>
            <a:ext cx="4903694" cy="20928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1600" dirty="0"/>
              <a:t>PS D:\Angular\Typescript\TS_WK&gt; </a:t>
            </a:r>
            <a:r>
              <a:rPr lang="en-IN" sz="1600" dirty="0" err="1"/>
              <a:t>tsc</a:t>
            </a:r>
            <a:r>
              <a:rPr lang="en-IN" sz="1600" dirty="0"/>
              <a:t> </a:t>
            </a:r>
            <a:r>
              <a:rPr lang="en-IN" sz="1600" dirty="0" err="1"/>
              <a:t>multipleInterfaces.ts</a:t>
            </a:r>
            <a:endParaRPr lang="en-IN" sz="1600" dirty="0"/>
          </a:p>
          <a:p>
            <a:r>
              <a:rPr lang="en-IN" sz="1600" dirty="0"/>
              <a:t>PS D:\Angular\Typescript\TS_WK&gt; node multipleInterfaces.js</a:t>
            </a:r>
          </a:p>
          <a:p>
            <a:r>
              <a:rPr lang="en-IN" sz="1600" b="1" dirty="0"/>
              <a:t>{ name: '</a:t>
            </a:r>
            <a:r>
              <a:rPr lang="en-IN" sz="1600" b="1" dirty="0" err="1"/>
              <a:t>Hardhik</a:t>
            </a:r>
            <a:r>
              <a:rPr lang="en-IN" sz="1600" b="1" dirty="0"/>
              <a:t> Pandya',</a:t>
            </a:r>
          </a:p>
          <a:p>
            <a:r>
              <a:rPr lang="en-IN" sz="1600" b="1" dirty="0"/>
              <a:t>  </a:t>
            </a:r>
            <a:r>
              <a:rPr lang="en-IN" sz="1600" b="1" dirty="0" err="1"/>
              <a:t>jersyNo</a:t>
            </a:r>
            <a:r>
              <a:rPr lang="en-IN" sz="1600" b="1" dirty="0"/>
              <a:t>: 33,</a:t>
            </a:r>
          </a:p>
          <a:p>
            <a:r>
              <a:rPr lang="en-IN" sz="1600" b="1" dirty="0"/>
              <a:t>  </a:t>
            </a:r>
            <a:r>
              <a:rPr lang="en-IN" sz="1600" b="1" dirty="0" err="1"/>
              <a:t>battingStyle</a:t>
            </a:r>
            <a:r>
              <a:rPr lang="en-IN" sz="1600" b="1" dirty="0"/>
              <a:t>: 'Right hand',</a:t>
            </a:r>
          </a:p>
          <a:p>
            <a:r>
              <a:rPr lang="en-IN" sz="1600" b="1" dirty="0"/>
              <a:t>  </a:t>
            </a:r>
            <a:r>
              <a:rPr lang="en-IN" sz="1600" b="1" dirty="0" err="1"/>
              <a:t>bowlingStyle</a:t>
            </a:r>
            <a:r>
              <a:rPr lang="en-IN" sz="1600" b="1" dirty="0"/>
              <a:t>: 'Speed' }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21686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2935" y="25818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4 : classes</a:t>
            </a:r>
            <a:endParaRPr lang="en-IN" b="1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196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4 classes</a:t>
            </a:r>
            <a:endParaRPr lang="en-IN" b="1" dirty="0"/>
          </a:p>
        </p:txBody>
      </p:sp>
      <p:sp>
        <p:nvSpPr>
          <p:cNvPr id="9" name="Rectangle 8"/>
          <p:cNvSpPr/>
          <p:nvPr/>
        </p:nvSpPr>
        <p:spPr>
          <a:xfrm>
            <a:off x="439272" y="1707777"/>
            <a:ext cx="10130116" cy="4031873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Score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runs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balls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{}</a:t>
            </a:r>
          </a:p>
          <a:p>
            <a:pPr lvl="1"/>
            <a:r>
              <a:rPr lang="en-I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addRuns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newScore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Score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IN" sz="16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Score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runs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newScore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runs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balls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newScore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balls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totalScore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(){</a:t>
            </a:r>
          </a:p>
          <a:p>
            <a:pPr lvl="2"/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"Overall score of the match is 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+</a:t>
            </a:r>
            <a:r>
              <a:rPr lang="en-I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runs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 runs in 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I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balls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 balls"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initialScore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Score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600" dirty="0">
                <a:solidFill>
                  <a:srgbClr val="B5CEA8"/>
                </a:solidFill>
                <a:latin typeface="Consolas" panose="020B0609020204030204" pitchFamily="49" charset="0"/>
              </a:rPr>
              <a:t>150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B5CEA8"/>
                </a:solidFill>
                <a:latin typeface="Consolas" panose="020B0609020204030204" pitchFamily="49" charset="0"/>
              </a:rPr>
              <a:t>150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newScore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Score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B5CEA8"/>
                </a:solidFill>
                <a:latin typeface="Consolas" panose="020B0609020204030204" pitchFamily="49" charset="0"/>
              </a:rPr>
              <a:t>200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B5CEA8"/>
                </a:solidFill>
                <a:latin typeface="Consolas" panose="020B0609020204030204" pitchFamily="49" charset="0"/>
              </a:rPr>
              <a:t>150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finalScore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initialScore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addRuns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newScore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finalScore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totalScore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9272" y="5932083"/>
            <a:ext cx="8700247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1600" dirty="0"/>
              <a:t>PS D:\Angular\Typescript\TS_WK&gt; </a:t>
            </a:r>
            <a:r>
              <a:rPr lang="en-IN" sz="1600" dirty="0" err="1"/>
              <a:t>tsc</a:t>
            </a:r>
            <a:r>
              <a:rPr lang="en-IN" sz="1600" dirty="0"/>
              <a:t> </a:t>
            </a:r>
            <a:r>
              <a:rPr lang="en-IN" sz="1600" dirty="0" err="1"/>
              <a:t>classes.ts</a:t>
            </a:r>
            <a:endParaRPr lang="en-IN" sz="1600" dirty="0"/>
          </a:p>
          <a:p>
            <a:r>
              <a:rPr lang="en-IN" sz="1600" dirty="0"/>
              <a:t>PS D:\Angular\Typescript\TS_WK&gt; node classes.js</a:t>
            </a:r>
          </a:p>
          <a:p>
            <a:r>
              <a:rPr lang="en-IN" sz="1600" b="1" dirty="0"/>
              <a:t>Overall score of the match is 350 runs in 300 balls</a:t>
            </a:r>
            <a:endParaRPr lang="en-IN" sz="1600" b="1" dirty="0"/>
          </a:p>
        </p:txBody>
      </p:sp>
      <p:sp>
        <p:nvSpPr>
          <p:cNvPr id="5" name="Rectangle 4"/>
          <p:cNvSpPr/>
          <p:nvPr/>
        </p:nvSpPr>
        <p:spPr>
          <a:xfrm>
            <a:off x="3048000" y="75134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14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4.2 multiple classes</a:t>
            </a:r>
            <a:endParaRPr lang="en-IN" b="1" dirty="0"/>
          </a:p>
        </p:txBody>
      </p:sp>
      <p:sp>
        <p:nvSpPr>
          <p:cNvPr id="9" name="Rectangle 8"/>
          <p:cNvSpPr/>
          <p:nvPr/>
        </p:nvSpPr>
        <p:spPr>
          <a:xfrm>
            <a:off x="439272" y="2245659"/>
            <a:ext cx="11313456" cy="2369880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ScoreBoard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IN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runs</a:t>
            </a:r>
            <a:r>
              <a:rPr lang="en-IN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balls</a:t>
            </a:r>
            <a:r>
              <a:rPr lang="en-IN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 {}</a:t>
            </a:r>
          </a:p>
          <a:p>
            <a:pPr lvl="1"/>
            <a:r>
              <a:rPr lang="en-IN" sz="16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addRuns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newScore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IN" sz="16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ScoreBoard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IN" sz="16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ScoreBoard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IN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runs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IN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newScore</a:t>
            </a:r>
            <a:r>
              <a:rPr lang="en-IN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runs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IN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balls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IN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newScore</a:t>
            </a:r>
            <a:r>
              <a:rPr lang="en-IN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balls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IN" sz="16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totalScore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(){</a:t>
            </a:r>
          </a:p>
          <a:p>
            <a:pPr lvl="1"/>
            <a:r>
              <a:rPr lang="en-IN" sz="16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"Overall score of the match is "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+</a:t>
            </a:r>
            <a:r>
              <a:rPr lang="en-IN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IN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runs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IN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 runs in "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IN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IN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balls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IN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 	balls"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0" y="75134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00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4.2 multiple </a:t>
            </a:r>
            <a:r>
              <a:rPr lang="en-IN" b="1" dirty="0" smtClean="0"/>
              <a:t>classes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58590" y="5418345"/>
            <a:ext cx="6661895" cy="1200329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match1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4EC9B0"/>
                </a:solidFill>
                <a:latin typeface="Consolas" panose="020B0609020204030204" pitchFamily="49" charset="0"/>
              </a:rPr>
              <a:t>FullScoreBoard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320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300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match2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4EC9B0"/>
                </a:solidFill>
                <a:latin typeface="Consolas" panose="020B0609020204030204" pitchFamily="49" charset="0"/>
              </a:rPr>
              <a:t>FullScoreBoard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250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300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totalScore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match1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addRuns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</a:rPr>
              <a:t>match2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totalScore</a:t>
            </a:r>
            <a:r>
              <a:rPr lang="en-IN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</a:rPr>
              <a:t>totalScore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8590" y="1783890"/>
            <a:ext cx="11732555" cy="3539430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FullScoreBoard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ScoreBoard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runs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balls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fours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sixes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runs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balls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I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addRuns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newScore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FullScoreBoard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IN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en-IN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prevScore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addRuns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newScore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IN" sz="16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FullScoreBoard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prevScore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runs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prevScore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balls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IN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fours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newScore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fours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IN" sz="16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IN" sz="16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sixes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newScore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sixes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IN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totalScore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(){</a:t>
            </a:r>
          </a:p>
          <a:p>
            <a:pPr lvl="1"/>
            <a:r>
              <a:rPr lang="en-IN" sz="16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	return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"Overall score of the match is 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+</a:t>
            </a:r>
            <a:r>
              <a:rPr lang="en-I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runs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 runs in 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I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balls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 balls having 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+</a:t>
            </a:r>
            <a:r>
              <a:rPr lang="en-I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fours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 fours and 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+</a:t>
            </a:r>
            <a:r>
              <a:rPr lang="en-IN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IN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sixes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 sixes"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00900" y="5049014"/>
            <a:ext cx="4686300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1600" dirty="0"/>
              <a:t>PS D:\Angular\Typescript\TS_WK&gt; </a:t>
            </a:r>
            <a:r>
              <a:rPr lang="en-IN" sz="1600" dirty="0" err="1"/>
              <a:t>tsc</a:t>
            </a:r>
            <a:r>
              <a:rPr lang="en-IN" sz="1600" dirty="0"/>
              <a:t> </a:t>
            </a:r>
            <a:r>
              <a:rPr lang="en-IN" sz="1600" dirty="0" err="1"/>
              <a:t>MultipleClasses.ts</a:t>
            </a:r>
            <a:endParaRPr lang="en-IN" sz="1600" dirty="0"/>
          </a:p>
          <a:p>
            <a:r>
              <a:rPr lang="en-IN" sz="1600" dirty="0"/>
              <a:t>PS D:\Angular\Typescript\TS_WK&gt; node  MultipleClasses.js</a:t>
            </a:r>
          </a:p>
          <a:p>
            <a:r>
              <a:rPr lang="en-IN" sz="1600" b="1" dirty="0"/>
              <a:t>Overall score of the match is 570 runs in 600 balls having 14 fours and 5 sixes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161052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installation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000" dirty="0">
                <a:hlinkClick r:id="rId2"/>
              </a:rPr>
              <a:t>http://</a:t>
            </a:r>
            <a:r>
              <a:rPr lang="en-IN" sz="2000" dirty="0" smtClean="0">
                <a:hlinkClick r:id="rId2"/>
              </a:rPr>
              <a:t>www.typescriptlang.org/index.html#download-links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b="1" dirty="0" smtClean="0">
                <a:solidFill>
                  <a:srgbClr val="00B050"/>
                </a:solidFill>
              </a:rPr>
              <a:t>Install Node JS</a:t>
            </a:r>
          </a:p>
          <a:p>
            <a:pPr marL="0" indent="0">
              <a:buNone/>
            </a:pPr>
            <a:endParaRPr lang="en-IN" sz="2000" b="1" dirty="0" smtClean="0"/>
          </a:p>
          <a:p>
            <a:pPr marL="0" indent="0">
              <a:buNone/>
            </a:pPr>
            <a:r>
              <a:rPr lang="en-IN" sz="2000" b="1" dirty="0" smtClean="0"/>
              <a:t>Install</a:t>
            </a:r>
          </a:p>
          <a:p>
            <a:pPr marL="0" indent="0">
              <a:buNone/>
            </a:pPr>
            <a:r>
              <a:rPr lang="en-IN" sz="2000" dirty="0" err="1">
                <a:solidFill>
                  <a:srgbClr val="7030A0"/>
                </a:solidFill>
              </a:rPr>
              <a:t>npm</a:t>
            </a:r>
            <a:r>
              <a:rPr lang="en-IN" sz="2000" dirty="0">
                <a:solidFill>
                  <a:srgbClr val="7030A0"/>
                </a:solidFill>
              </a:rPr>
              <a:t> install -g </a:t>
            </a:r>
            <a:r>
              <a:rPr lang="en-IN" sz="2000" dirty="0" smtClean="0">
                <a:solidFill>
                  <a:srgbClr val="7030A0"/>
                </a:solidFill>
              </a:rPr>
              <a:t>typescript</a:t>
            </a:r>
          </a:p>
          <a:p>
            <a:pPr marL="0" indent="0">
              <a:buNone/>
            </a:pPr>
            <a:endParaRPr lang="en-IN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IN" sz="2000" b="1" dirty="0" smtClean="0"/>
              <a:t>Compile</a:t>
            </a:r>
          </a:p>
          <a:p>
            <a:pPr marL="0" indent="0">
              <a:buNone/>
            </a:pPr>
            <a:r>
              <a:rPr lang="en-IN" sz="2000" dirty="0" err="1">
                <a:solidFill>
                  <a:srgbClr val="7030A0"/>
                </a:solidFill>
              </a:rPr>
              <a:t>tsc</a:t>
            </a:r>
            <a:r>
              <a:rPr lang="en-IN" sz="2000" dirty="0">
                <a:solidFill>
                  <a:srgbClr val="7030A0"/>
                </a:solidFill>
              </a:rPr>
              <a:t> </a:t>
            </a:r>
            <a:r>
              <a:rPr lang="en-IN" sz="2000" dirty="0" err="1">
                <a:solidFill>
                  <a:srgbClr val="7030A0"/>
                </a:solidFill>
              </a:rPr>
              <a:t>helloworld.ts</a:t>
            </a:r>
            <a:endParaRPr lang="en-IN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IN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IN" sz="2100" b="1" dirty="0"/>
              <a:t>Run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7030A0"/>
                </a:solidFill>
              </a:rPr>
              <a:t>Node helloworld.js</a:t>
            </a:r>
            <a:endParaRPr lang="en-IN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88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Chapter 1 : hello world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 smtClean="0"/>
              <a:t>Your first typescript application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890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1. Hello world</a:t>
            </a:r>
            <a:endParaRPr lang="en-IN" b="1" dirty="0"/>
          </a:p>
        </p:txBody>
      </p:sp>
      <p:sp>
        <p:nvSpPr>
          <p:cNvPr id="5" name="Rectangle 4"/>
          <p:cNvSpPr/>
          <p:nvPr/>
        </p:nvSpPr>
        <p:spPr>
          <a:xfrm>
            <a:off x="439272" y="2180708"/>
            <a:ext cx="8489576" cy="2908489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6A9955"/>
                </a:solidFill>
                <a:latin typeface="Consolas" panose="020B0609020204030204" pitchFamily="49" charset="0"/>
              </a:rPr>
              <a:t>// Method to get string </a:t>
            </a:r>
            <a:r>
              <a:rPr lang="en-IN" sz="20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value and store in content variable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sayHello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IN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IN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IN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endParaRPr lang="en-IN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	// </a:t>
            </a:r>
            <a:r>
              <a:rPr lang="en-IN" sz="2000" dirty="0">
                <a:solidFill>
                  <a:srgbClr val="6A9955"/>
                </a:solidFill>
                <a:latin typeface="Consolas" panose="020B0609020204030204" pitchFamily="49" charset="0"/>
              </a:rPr>
              <a:t>print the </a:t>
            </a:r>
            <a:r>
              <a:rPr lang="en-IN" sz="20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content variable value </a:t>
            </a:r>
            <a:r>
              <a:rPr lang="en-IN" sz="2000" dirty="0">
                <a:solidFill>
                  <a:srgbClr val="6A9955"/>
                </a:solidFill>
                <a:latin typeface="Consolas" panose="020B0609020204030204" pitchFamily="49" charset="0"/>
              </a:rPr>
              <a:t>in console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	console</a:t>
            </a:r>
            <a:r>
              <a:rPr lang="en-IN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IN" sz="2000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IN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IN" sz="20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IN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endParaRPr lang="en-IN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2000" dirty="0">
                <a:solidFill>
                  <a:srgbClr val="6A9955"/>
                </a:solidFill>
                <a:latin typeface="Consolas" panose="020B0609020204030204" pitchFamily="49" charset="0"/>
              </a:rPr>
              <a:t>//call the method to execute the function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sayHello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CE9178"/>
                </a:solidFill>
                <a:latin typeface="Consolas" panose="020B0609020204030204" pitchFamily="49" charset="0"/>
              </a:rPr>
              <a:t>"HELLO WORLD"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9271" y="5360911"/>
            <a:ext cx="609600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IN" dirty="0"/>
              <a:t>PS D:\Angular\Typescript\TS_WK&gt; </a:t>
            </a:r>
            <a:r>
              <a:rPr lang="en-IN" dirty="0" err="1"/>
              <a:t>tsc</a:t>
            </a:r>
            <a:r>
              <a:rPr lang="en-IN" dirty="0"/>
              <a:t> </a:t>
            </a:r>
            <a:r>
              <a:rPr lang="en-IN" dirty="0" err="1"/>
              <a:t>hello.ts</a:t>
            </a:r>
            <a:endParaRPr lang="en-IN" dirty="0"/>
          </a:p>
          <a:p>
            <a:r>
              <a:rPr lang="en-IN" dirty="0"/>
              <a:t>PS D:\Angular\Typescript\TS_WK&gt; node hello.js</a:t>
            </a:r>
          </a:p>
          <a:p>
            <a:r>
              <a:rPr lang="en-IN" b="1" dirty="0"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102243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467" y="753035"/>
            <a:ext cx="10146186" cy="705077"/>
          </a:xfrm>
        </p:spPr>
        <p:txBody>
          <a:bodyPr/>
          <a:lstStyle/>
          <a:p>
            <a:r>
              <a:rPr lang="en-IN" b="1" dirty="0" smtClean="0"/>
              <a:t>Chapter 2 : basic types</a:t>
            </a:r>
            <a:endParaRPr lang="en-IN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024467" y="1613647"/>
            <a:ext cx="10144654" cy="3034553"/>
          </a:xfrm>
        </p:spPr>
        <p:txBody>
          <a:bodyPr>
            <a:normAutofit lnSpcReduction="10000"/>
          </a:bodyPr>
          <a:lstStyle/>
          <a:p>
            <a:pPr marL="342900" indent="-342900">
              <a:buAutoNum type="arabicPeriod"/>
            </a:pPr>
            <a:r>
              <a:rPr lang="en-IN" dirty="0" err="1" smtClean="0"/>
              <a:t>boolean</a:t>
            </a:r>
            <a:endParaRPr lang="en-IN" dirty="0" smtClean="0"/>
          </a:p>
          <a:p>
            <a:pPr marL="342900" indent="-342900">
              <a:buAutoNum type="arabicPeriod"/>
            </a:pPr>
            <a:r>
              <a:rPr lang="en-IN" dirty="0" smtClean="0"/>
              <a:t>Number</a:t>
            </a:r>
          </a:p>
          <a:p>
            <a:pPr marL="342900" indent="-342900">
              <a:buAutoNum type="arabicPeriod"/>
            </a:pPr>
            <a:r>
              <a:rPr lang="en-IN" dirty="0" smtClean="0"/>
              <a:t>String</a:t>
            </a:r>
          </a:p>
          <a:p>
            <a:pPr marL="342900" indent="-342900">
              <a:buAutoNum type="arabicPeriod"/>
            </a:pPr>
            <a:r>
              <a:rPr lang="en-IN" dirty="0" smtClean="0"/>
              <a:t>Array</a:t>
            </a:r>
          </a:p>
          <a:p>
            <a:pPr marL="342900" indent="-342900">
              <a:buAutoNum type="arabicPeriod"/>
            </a:pPr>
            <a:r>
              <a:rPr lang="en-IN" dirty="0" smtClean="0"/>
              <a:t>Tuple</a:t>
            </a:r>
          </a:p>
          <a:p>
            <a:pPr marL="342900" indent="-342900">
              <a:buAutoNum type="arabicPeriod"/>
            </a:pPr>
            <a:r>
              <a:rPr lang="en-IN" dirty="0" err="1" smtClean="0"/>
              <a:t>Enum</a:t>
            </a:r>
            <a:endParaRPr lang="en-IN" dirty="0" smtClean="0"/>
          </a:p>
          <a:p>
            <a:pPr marL="342900" indent="-342900">
              <a:buAutoNum type="arabicPeriod"/>
            </a:pPr>
            <a:r>
              <a:rPr lang="en-IN" dirty="0" smtClean="0"/>
              <a:t>Any</a:t>
            </a:r>
          </a:p>
          <a:p>
            <a:pPr marL="342900" indent="-342900">
              <a:buAutoNum type="arabicPeriod"/>
            </a:pPr>
            <a:r>
              <a:rPr lang="en-IN" dirty="0" smtClean="0"/>
              <a:t>Void</a:t>
            </a:r>
          </a:p>
          <a:p>
            <a:pPr marL="342900" indent="-342900">
              <a:buAutoNum type="arabicPeriod"/>
            </a:pPr>
            <a:r>
              <a:rPr lang="en-IN" dirty="0" smtClean="0"/>
              <a:t>Type assertion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34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2.1 Boolean &amp; </a:t>
            </a:r>
            <a:r>
              <a:rPr lang="en-IN" b="1" dirty="0" err="1" smtClean="0"/>
              <a:t>NUmber</a:t>
            </a:r>
            <a:endParaRPr lang="en-IN" b="1" dirty="0"/>
          </a:p>
        </p:txBody>
      </p:sp>
      <p:sp>
        <p:nvSpPr>
          <p:cNvPr id="5" name="Rectangle 4"/>
          <p:cNvSpPr/>
          <p:nvPr/>
        </p:nvSpPr>
        <p:spPr>
          <a:xfrm>
            <a:off x="439272" y="2180708"/>
            <a:ext cx="6096000" cy="1015663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IN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boolean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isHuman</a:t>
            </a:r>
            <a:r>
              <a:rPr lang="en-IN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IN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boolean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2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0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isHuman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9271" y="3319678"/>
            <a:ext cx="609600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IN" dirty="0"/>
              <a:t>PS D:\Angular\Typescript\TS_WK&gt; </a:t>
            </a:r>
            <a:r>
              <a:rPr lang="en-IN" dirty="0" err="1"/>
              <a:t>tsc</a:t>
            </a:r>
            <a:r>
              <a:rPr lang="en-IN" dirty="0"/>
              <a:t> </a:t>
            </a:r>
            <a:r>
              <a:rPr lang="en-IN" dirty="0" err="1"/>
              <a:t>basictypes.ts</a:t>
            </a:r>
            <a:endParaRPr lang="en-IN" dirty="0"/>
          </a:p>
          <a:p>
            <a:r>
              <a:rPr lang="en-IN" dirty="0"/>
              <a:t>PS D:\Angular\Typescript\TS_WK&gt; node basictypes.js</a:t>
            </a:r>
          </a:p>
          <a:p>
            <a:r>
              <a:rPr lang="en-IN" b="1" dirty="0"/>
              <a:t>true</a:t>
            </a:r>
            <a:endParaRPr lang="en-IN" b="1" dirty="0"/>
          </a:p>
        </p:txBody>
      </p:sp>
      <p:sp>
        <p:nvSpPr>
          <p:cNvPr id="4" name="Rectangle 3"/>
          <p:cNvSpPr/>
          <p:nvPr/>
        </p:nvSpPr>
        <p:spPr>
          <a:xfrm>
            <a:off x="439271" y="4366315"/>
            <a:ext cx="6096000" cy="1015663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r>
              <a:rPr lang="en-IN" sz="2000" dirty="0">
                <a:solidFill>
                  <a:srgbClr val="6A9955"/>
                </a:solidFill>
                <a:latin typeface="Consolas" panose="020B0609020204030204" pitchFamily="49" charset="0"/>
              </a:rPr>
              <a:t>//number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myNumber</a:t>
            </a:r>
            <a:r>
              <a:rPr lang="en-IN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IN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sz="2000" dirty="0">
                <a:solidFill>
                  <a:srgbClr val="B5CEA8"/>
                </a:solidFill>
                <a:latin typeface="Consolas" panose="020B0609020204030204" pitchFamily="49" charset="0"/>
              </a:rPr>
              <a:t>22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0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myNumber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9271" y="5505285"/>
            <a:ext cx="609600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IN" dirty="0"/>
              <a:t>PS D:\Angular\Typescript\TS_WK&gt; </a:t>
            </a:r>
            <a:r>
              <a:rPr lang="en-IN" dirty="0" err="1"/>
              <a:t>tsc</a:t>
            </a:r>
            <a:r>
              <a:rPr lang="en-IN" dirty="0"/>
              <a:t> </a:t>
            </a:r>
            <a:r>
              <a:rPr lang="en-IN" dirty="0" err="1"/>
              <a:t>basictypes.ts</a:t>
            </a:r>
            <a:endParaRPr lang="en-IN" dirty="0"/>
          </a:p>
          <a:p>
            <a:r>
              <a:rPr lang="en-IN" dirty="0"/>
              <a:t>PS D:\Angular\Typescript\TS_WK&gt; node basictypes.js</a:t>
            </a:r>
          </a:p>
          <a:p>
            <a:r>
              <a:rPr lang="en-IN" b="1" dirty="0" smtClean="0"/>
              <a:t>22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28857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2.2 String &amp; </a:t>
            </a:r>
            <a:r>
              <a:rPr lang="en-IN" b="1" dirty="0" err="1" smtClean="0"/>
              <a:t>aRRAY</a:t>
            </a:r>
            <a:endParaRPr lang="en-IN" b="1" dirty="0"/>
          </a:p>
        </p:txBody>
      </p:sp>
      <p:sp>
        <p:nvSpPr>
          <p:cNvPr id="5" name="Rectangle 4"/>
          <p:cNvSpPr/>
          <p:nvPr/>
        </p:nvSpPr>
        <p:spPr>
          <a:xfrm>
            <a:off x="439272" y="2180708"/>
            <a:ext cx="6096000" cy="1015663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6A9955"/>
                </a:solidFill>
                <a:latin typeface="Consolas" panose="020B0609020204030204" pitchFamily="49" charset="0"/>
              </a:rPr>
              <a:t>//string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myString</a:t>
            </a:r>
            <a:r>
              <a:rPr lang="en-IN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IN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sz="2000" dirty="0">
                <a:solidFill>
                  <a:srgbClr val="CE9178"/>
                </a:solidFill>
                <a:latin typeface="Consolas" panose="020B0609020204030204" pitchFamily="49" charset="0"/>
              </a:rPr>
              <a:t>"Welcome"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0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myString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9271" y="3319678"/>
            <a:ext cx="6096000" cy="8617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IN" sz="1600" dirty="0"/>
              <a:t>PS D:\Angular\Typescript\TS_WK&gt; </a:t>
            </a:r>
            <a:r>
              <a:rPr lang="en-IN" sz="1600" dirty="0" err="1"/>
              <a:t>tsc</a:t>
            </a:r>
            <a:r>
              <a:rPr lang="en-IN" sz="1600" dirty="0"/>
              <a:t> </a:t>
            </a:r>
            <a:r>
              <a:rPr lang="en-IN" sz="1600" dirty="0" err="1"/>
              <a:t>basictypes.ts</a:t>
            </a:r>
            <a:endParaRPr lang="en-IN" sz="1600" dirty="0"/>
          </a:p>
          <a:p>
            <a:r>
              <a:rPr lang="en-IN" sz="1600" dirty="0"/>
              <a:t>PS D:\Angular\Typescript\TS_WK&gt; node basictypes.js</a:t>
            </a:r>
          </a:p>
          <a:p>
            <a:r>
              <a:rPr lang="en-IN" sz="1600" b="1" dirty="0" smtClean="0"/>
              <a:t>Welcome</a:t>
            </a:r>
            <a:endParaRPr lang="en-IN" sz="1600" b="1" dirty="0"/>
          </a:p>
        </p:txBody>
      </p:sp>
      <p:sp>
        <p:nvSpPr>
          <p:cNvPr id="8" name="Rectangle 7"/>
          <p:cNvSpPr/>
          <p:nvPr/>
        </p:nvSpPr>
        <p:spPr>
          <a:xfrm>
            <a:off x="439270" y="4366315"/>
            <a:ext cx="6096001" cy="1200329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//array</a:t>
            </a: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myArray</a:t>
            </a:r>
            <a:r>
              <a:rPr lang="en-IN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IN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[]=[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hai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"welcome"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"Thanks"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IN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myArray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9271" y="5751507"/>
            <a:ext cx="6096000" cy="8617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IN" sz="1600" dirty="0"/>
              <a:t>PS D:\Angular\Typescript\TS_WK&gt; </a:t>
            </a:r>
            <a:r>
              <a:rPr lang="en-IN" sz="1600" dirty="0" err="1"/>
              <a:t>tsc</a:t>
            </a:r>
            <a:r>
              <a:rPr lang="en-IN" sz="1600" dirty="0"/>
              <a:t> </a:t>
            </a:r>
            <a:r>
              <a:rPr lang="en-IN" sz="1600" dirty="0" err="1"/>
              <a:t>basictypes.ts</a:t>
            </a:r>
            <a:endParaRPr lang="en-IN" sz="1600" dirty="0"/>
          </a:p>
          <a:p>
            <a:r>
              <a:rPr lang="en-IN" sz="1600" dirty="0"/>
              <a:t>PS D:\Angular\Typescript\TS_WK&gt; node basictypes.js</a:t>
            </a:r>
          </a:p>
          <a:p>
            <a:r>
              <a:rPr lang="en-IN" sz="1600" b="1" dirty="0"/>
              <a:t>[ '</a:t>
            </a:r>
            <a:r>
              <a:rPr lang="en-IN" sz="1600" b="1" dirty="0" err="1"/>
              <a:t>hai</a:t>
            </a:r>
            <a:r>
              <a:rPr lang="en-IN" sz="1600" b="1" dirty="0"/>
              <a:t>', 'welcome', 'Thanks' ]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321796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2.3 </a:t>
            </a:r>
            <a:r>
              <a:rPr lang="en-IN" b="1" dirty="0" err="1" smtClean="0"/>
              <a:t>tUPLE</a:t>
            </a:r>
            <a:r>
              <a:rPr lang="en-IN" b="1" dirty="0" smtClean="0"/>
              <a:t> &amp; </a:t>
            </a:r>
            <a:r>
              <a:rPr lang="en-IN" b="1" dirty="0" err="1" smtClean="0"/>
              <a:t>Enum</a:t>
            </a:r>
            <a:r>
              <a:rPr lang="en-IN" b="1" dirty="0" smtClean="0"/>
              <a:t> </a:t>
            </a:r>
            <a:endParaRPr lang="en-IN" b="1" dirty="0"/>
          </a:p>
        </p:txBody>
      </p:sp>
      <p:sp>
        <p:nvSpPr>
          <p:cNvPr id="5" name="Rectangle 4"/>
          <p:cNvSpPr/>
          <p:nvPr/>
        </p:nvSpPr>
        <p:spPr>
          <a:xfrm>
            <a:off x="439272" y="2180708"/>
            <a:ext cx="6096000" cy="1015663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6A9955"/>
                </a:solidFill>
                <a:latin typeface="Consolas" panose="020B0609020204030204" pitchFamily="49" charset="0"/>
              </a:rPr>
              <a:t>//tuple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myTuple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:[</a:t>
            </a:r>
            <a:r>
              <a:rPr lang="en-IN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IN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] = [</a:t>
            </a:r>
            <a:r>
              <a:rPr lang="en-IN" sz="2000" dirty="0">
                <a:solidFill>
                  <a:srgbClr val="CE9178"/>
                </a:solidFill>
                <a:latin typeface="Consolas" panose="020B0609020204030204" pitchFamily="49" charset="0"/>
              </a:rPr>
              <a:t>"one"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IN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IN" sz="20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myTuple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04212" y="2319207"/>
            <a:ext cx="5230906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1600" dirty="0"/>
              <a:t>PS D:\Angular\Typescript\TS_WK&gt; </a:t>
            </a:r>
            <a:r>
              <a:rPr lang="en-IN" sz="1600" dirty="0" err="1"/>
              <a:t>tsc</a:t>
            </a:r>
            <a:r>
              <a:rPr lang="en-IN" sz="1600" dirty="0"/>
              <a:t> </a:t>
            </a:r>
            <a:r>
              <a:rPr lang="en-IN" sz="1600" dirty="0" err="1"/>
              <a:t>basictypes.ts</a:t>
            </a:r>
            <a:endParaRPr lang="en-IN" sz="1600" dirty="0"/>
          </a:p>
          <a:p>
            <a:r>
              <a:rPr lang="en-IN" sz="1600" dirty="0"/>
              <a:t>PS D:\Angular\Typescript\TS_WK&gt; node basictypes.js</a:t>
            </a:r>
          </a:p>
          <a:p>
            <a:r>
              <a:rPr lang="en-IN" sz="1600" b="1" dirty="0"/>
              <a:t>[ 'one', 1 ]</a:t>
            </a:r>
            <a:endParaRPr lang="en-IN" sz="1600" b="1" dirty="0"/>
          </a:p>
        </p:txBody>
      </p:sp>
      <p:sp>
        <p:nvSpPr>
          <p:cNvPr id="4" name="Rectangle 3"/>
          <p:cNvSpPr/>
          <p:nvPr/>
        </p:nvSpPr>
        <p:spPr>
          <a:xfrm>
            <a:off x="439272" y="3396861"/>
            <a:ext cx="6096000" cy="3170099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IN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enum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enum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4EC9B0"/>
                </a:solidFill>
                <a:latin typeface="Consolas" panose="020B0609020204030204" pitchFamily="49" charset="0"/>
              </a:rPr>
              <a:t>players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virat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2000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sachin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20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Dhoni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20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20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viratJersy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players</a:t>
            </a:r>
            <a:r>
              <a:rPr lang="en-IN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virat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0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virat</a:t>
            </a:r>
            <a:r>
              <a:rPr lang="en-IN" sz="20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jersy</a:t>
            </a:r>
            <a:r>
              <a:rPr lang="en-IN" sz="2000" dirty="0">
                <a:solidFill>
                  <a:srgbClr val="CE9178"/>
                </a:solidFill>
                <a:latin typeface="Consolas" panose="020B0609020204030204" pitchFamily="49" charset="0"/>
              </a:rPr>
              <a:t> no: '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viratJersy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04212" y="3658036"/>
            <a:ext cx="5230906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1600" dirty="0"/>
              <a:t>PS D:\Angular\Typescript\TS_WK&gt; </a:t>
            </a:r>
            <a:r>
              <a:rPr lang="en-IN" sz="1600" dirty="0" err="1"/>
              <a:t>tsc</a:t>
            </a:r>
            <a:r>
              <a:rPr lang="en-IN" sz="1600" dirty="0"/>
              <a:t> </a:t>
            </a:r>
            <a:r>
              <a:rPr lang="en-IN" sz="1600" dirty="0" err="1"/>
              <a:t>basictypes.ts</a:t>
            </a:r>
            <a:endParaRPr lang="en-IN" sz="1600" dirty="0"/>
          </a:p>
          <a:p>
            <a:r>
              <a:rPr lang="en-IN" sz="1600" dirty="0"/>
              <a:t>PS D:\Angular\Typescript\TS_WK&gt; node basictypes.js</a:t>
            </a:r>
          </a:p>
          <a:p>
            <a:r>
              <a:rPr lang="en-IN" sz="1600" b="1" dirty="0" err="1"/>
              <a:t>virat</a:t>
            </a:r>
            <a:r>
              <a:rPr lang="en-IN" sz="1600" b="1" dirty="0"/>
              <a:t> </a:t>
            </a:r>
            <a:r>
              <a:rPr lang="en-IN" sz="1600" b="1" dirty="0" err="1"/>
              <a:t>jersy</a:t>
            </a:r>
            <a:r>
              <a:rPr lang="en-IN" sz="1600" b="1" dirty="0"/>
              <a:t> no: 12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11968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2.4 Any, void &amp; type assertion</a:t>
            </a:r>
            <a:endParaRPr lang="en-IN" b="1" dirty="0"/>
          </a:p>
        </p:txBody>
      </p:sp>
      <p:sp>
        <p:nvSpPr>
          <p:cNvPr id="5" name="Rectangle 4"/>
          <p:cNvSpPr/>
          <p:nvPr/>
        </p:nvSpPr>
        <p:spPr>
          <a:xfrm>
            <a:off x="318249" y="3525413"/>
            <a:ext cx="6096000" cy="923330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//void</a:t>
            </a: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myUndefinedVar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IN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undefined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IN" dirty="0" err="1">
                <a:solidFill>
                  <a:srgbClr val="CE9178"/>
                </a:solidFill>
                <a:latin typeface="Consolas" panose="020B0609020204030204" pitchFamily="49" charset="0"/>
              </a:rPr>
              <a:t>myUndefinedVar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 '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myUndefinedVar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76466" y="3525413"/>
            <a:ext cx="5230906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1600" dirty="0"/>
              <a:t>PS D:\Angular\Typescript\TS_WK&gt; </a:t>
            </a:r>
            <a:r>
              <a:rPr lang="en-IN" sz="1600" dirty="0" err="1"/>
              <a:t>tsc</a:t>
            </a:r>
            <a:r>
              <a:rPr lang="en-IN" sz="1600" dirty="0"/>
              <a:t> </a:t>
            </a:r>
            <a:r>
              <a:rPr lang="en-IN" sz="1600" dirty="0" err="1"/>
              <a:t>basictypes.ts</a:t>
            </a:r>
            <a:endParaRPr lang="en-IN" sz="1600" dirty="0"/>
          </a:p>
          <a:p>
            <a:r>
              <a:rPr lang="en-IN" sz="1600" dirty="0"/>
              <a:t>PS D:\Angular\Typescript\TS_WK&gt; node basictypes.js</a:t>
            </a:r>
          </a:p>
          <a:p>
            <a:r>
              <a:rPr lang="en-IN" sz="1600" b="1" dirty="0" err="1"/>
              <a:t>myUndefinedVar</a:t>
            </a:r>
            <a:r>
              <a:rPr lang="en-IN" sz="1600" b="1" dirty="0"/>
              <a:t> undefined</a:t>
            </a:r>
            <a:endParaRPr lang="en-IN" sz="1600" b="1" dirty="0"/>
          </a:p>
        </p:txBody>
      </p:sp>
      <p:sp>
        <p:nvSpPr>
          <p:cNvPr id="4" name="Rectangle 3"/>
          <p:cNvSpPr/>
          <p:nvPr/>
        </p:nvSpPr>
        <p:spPr>
          <a:xfrm>
            <a:off x="318249" y="4934145"/>
            <a:ext cx="6096000" cy="1323439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6A9955"/>
                </a:solidFill>
                <a:latin typeface="Consolas" panose="020B0609020204030204" pitchFamily="49" charset="0"/>
              </a:rPr>
              <a:t>//type assertion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code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IN" sz="2000" dirty="0">
                <a:solidFill>
                  <a:srgbClr val="4EC9B0"/>
                </a:solidFill>
                <a:latin typeface="Consolas" panose="020B0609020204030204" pitchFamily="49" charset="0"/>
              </a:rPr>
              <a:t>any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2000" dirty="0">
                <a:solidFill>
                  <a:srgbClr val="B5CEA8"/>
                </a:solidFill>
                <a:latin typeface="Consolas" panose="020B0609020204030204" pitchFamily="49" charset="0"/>
              </a:rPr>
              <a:t>123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IN" sz="20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employeeCode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= &lt;</a:t>
            </a:r>
            <a:r>
              <a:rPr lang="en-IN" sz="2000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&gt; </a:t>
            </a:r>
            <a:r>
              <a:rPr lang="en-IN" sz="2000" dirty="0">
                <a:solidFill>
                  <a:srgbClr val="9CDCFE"/>
                </a:solidFill>
                <a:latin typeface="Consolas" panose="020B0609020204030204" pitchFamily="49" charset="0"/>
              </a:rPr>
              <a:t>code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IN" sz="20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typeof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employeeCode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)); 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76466" y="4934145"/>
            <a:ext cx="5230906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1600" dirty="0"/>
              <a:t>PS D:\Angular\Typescript\TS_WK&gt; </a:t>
            </a:r>
            <a:r>
              <a:rPr lang="en-IN" sz="1600" dirty="0" err="1"/>
              <a:t>tsc</a:t>
            </a:r>
            <a:r>
              <a:rPr lang="en-IN" sz="1600" dirty="0"/>
              <a:t> </a:t>
            </a:r>
            <a:r>
              <a:rPr lang="en-IN" sz="1600" dirty="0" err="1"/>
              <a:t>basictypes.ts</a:t>
            </a:r>
            <a:endParaRPr lang="en-IN" sz="1600" dirty="0"/>
          </a:p>
          <a:p>
            <a:r>
              <a:rPr lang="en-IN" sz="1600" dirty="0"/>
              <a:t>PS D:\Angular\Typescript\TS_WK&gt; node basictypes.js</a:t>
            </a:r>
          </a:p>
          <a:p>
            <a:r>
              <a:rPr lang="en-IN" sz="1600" b="1" dirty="0" smtClean="0"/>
              <a:t>number</a:t>
            </a:r>
            <a:endParaRPr lang="en-IN" sz="1600" b="1" dirty="0"/>
          </a:p>
        </p:txBody>
      </p:sp>
      <p:sp>
        <p:nvSpPr>
          <p:cNvPr id="9" name="Rectangle 8"/>
          <p:cNvSpPr/>
          <p:nvPr/>
        </p:nvSpPr>
        <p:spPr>
          <a:xfrm>
            <a:off x="318249" y="1995180"/>
            <a:ext cx="6096000" cy="923330"/>
          </a:xfrm>
          <a:prstGeom prst="rect">
            <a:avLst/>
          </a:prstGeom>
          <a:solidFill>
            <a:srgbClr val="002060"/>
          </a:solidFill>
        </p:spPr>
        <p:txBody>
          <a:bodyPr>
            <a:spAutoFit/>
          </a:bodyPr>
          <a:lstStyle/>
          <a:p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//any</a:t>
            </a:r>
            <a:endParaRPr lang="en-I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myNum</a:t>
            </a:r>
            <a:r>
              <a:rPr lang="en-IN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IN" dirty="0" err="1">
                <a:solidFill>
                  <a:srgbClr val="4EC9B0"/>
                </a:solidFill>
                <a:latin typeface="Consolas" panose="020B0609020204030204" pitchFamily="49" charset="0"/>
              </a:rPr>
              <a:t>any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"two"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</a:rPr>
              <a:t>myNum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76466" y="1989687"/>
            <a:ext cx="5230906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1600" dirty="0"/>
              <a:t>PS D:\Angular\Typescript\TS_WK&gt; </a:t>
            </a:r>
            <a:r>
              <a:rPr lang="en-IN" sz="1600" dirty="0" err="1"/>
              <a:t>tsc</a:t>
            </a:r>
            <a:r>
              <a:rPr lang="en-IN" sz="1600" dirty="0"/>
              <a:t> </a:t>
            </a:r>
            <a:r>
              <a:rPr lang="en-IN" sz="1600" dirty="0" err="1"/>
              <a:t>basictypes.ts</a:t>
            </a:r>
            <a:endParaRPr lang="en-IN" sz="1600" dirty="0"/>
          </a:p>
          <a:p>
            <a:r>
              <a:rPr lang="en-IN" sz="1600" dirty="0"/>
              <a:t>PS D:\Angular\Typescript\TS_WK&gt; node basictypes.js</a:t>
            </a:r>
          </a:p>
          <a:p>
            <a:r>
              <a:rPr lang="en-IN" sz="1600" b="1" dirty="0" smtClean="0"/>
              <a:t>two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293986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502</TotalTime>
  <Words>757</Words>
  <Application>Microsoft Office PowerPoint</Application>
  <PresentationFormat>Widescreen</PresentationFormat>
  <Paragraphs>230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Consolas</vt:lpstr>
      <vt:lpstr>Vapor Trail</vt:lpstr>
      <vt:lpstr>Typescript </vt:lpstr>
      <vt:lpstr>installation</vt:lpstr>
      <vt:lpstr>Chapter 1 : hello world</vt:lpstr>
      <vt:lpstr>1. Hello world</vt:lpstr>
      <vt:lpstr>Chapter 2 : basic types</vt:lpstr>
      <vt:lpstr>2.1 Boolean &amp; NUmber</vt:lpstr>
      <vt:lpstr>2.2 String &amp; aRRAY</vt:lpstr>
      <vt:lpstr>2.3 tUPLE &amp; Enum </vt:lpstr>
      <vt:lpstr>2.4 Any, void &amp; type assertion</vt:lpstr>
      <vt:lpstr>Chapter 3 : interfaces</vt:lpstr>
      <vt:lpstr>3.1 interface</vt:lpstr>
      <vt:lpstr>3.2 optional in interface</vt:lpstr>
      <vt:lpstr>3.2 interface implementation</vt:lpstr>
      <vt:lpstr>3.2 multiple interfaces</vt:lpstr>
      <vt:lpstr>Chapter 4 : classes</vt:lpstr>
      <vt:lpstr>4 classes</vt:lpstr>
      <vt:lpstr>4.2 multiple classes</vt:lpstr>
      <vt:lpstr>4.2 multiple classes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NIKITHRA</dc:creator>
  <cp:lastModifiedBy>NIKITHRA</cp:lastModifiedBy>
  <cp:revision>34</cp:revision>
  <dcterms:created xsi:type="dcterms:W3CDTF">2019-04-20T05:19:46Z</dcterms:created>
  <dcterms:modified xsi:type="dcterms:W3CDTF">2019-04-20T13:41:49Z</dcterms:modified>
</cp:coreProperties>
</file>