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9" r:id="rId4"/>
    <p:sldId id="260" r:id="rId5"/>
    <p:sldId id="261" r:id="rId6"/>
    <p:sldId id="262" r:id="rId7"/>
    <p:sldId id="265" r:id="rId8"/>
    <p:sldId id="266" r:id="rId9"/>
    <p:sldId id="267" r:id="rId10"/>
    <p:sldId id="269" r:id="rId11"/>
    <p:sldId id="270"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E5AE68-361F-439D-BB96-3D781BF71B9A}">
  <a:tblStyle styleId="{67E5AE68-361F-439D-BB96-3D781BF71B9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31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0cb516b9fb_0_2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9" name="Google Shape;209;g30cb516b9fb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0cb516b9fb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g30cb516b9f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1050877" y="1322386"/>
            <a:ext cx="103632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a:spcBef>
                <a:spcPts val="400"/>
              </a:spcBef>
              <a:spcAft>
                <a:spcPts val="0"/>
              </a:spcAft>
              <a:buClr>
                <a:srgbClr val="17365D"/>
              </a:buClr>
              <a:buSzPts val="2000"/>
              <a:buNone/>
              <a:defRPr sz="2000" b="1">
                <a:solidFill>
                  <a:srgbClr val="17365D"/>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1"/>
          <p:cNvSpPr txBox="1">
            <a:spLocks noGrp="1"/>
          </p:cNvSpPr>
          <p:nvPr>
            <p:ph type="body" idx="1"/>
          </p:nvPr>
        </p:nvSpPr>
        <p:spPr>
          <a:xfrm rot="5400000">
            <a:off x="3670302" y="-1714500"/>
            <a:ext cx="4952997" cy="106680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1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2"/>
          <p:cNvSpPr txBox="1">
            <a:spLocks noGrp="1"/>
          </p:cNvSpPr>
          <p:nvPr>
            <p:ph type="title"/>
          </p:nvPr>
        </p:nvSpPr>
        <p:spPr>
          <a:xfrm rot="5400000">
            <a:off x="7285038" y="1828804"/>
            <a:ext cx="5851525"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2"/>
          <p:cNvSpPr txBox="1">
            <a:spLocks noGrp="1"/>
          </p:cNvSpPr>
          <p:nvPr>
            <p:ph type="body" idx="1"/>
          </p:nvPr>
        </p:nvSpPr>
        <p:spPr>
          <a:xfrm rot="5400000">
            <a:off x="1697038" y="-812796"/>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4" name="Google Shape;84;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a:solidFill>
                  <a:schemeClr val="dk1"/>
                </a:solidFill>
              </a:defRPr>
            </a:lvl1pPr>
            <a:lvl2pPr marL="914400" lvl="1" indent="-355600" algn="l">
              <a:spcBef>
                <a:spcPts val="400"/>
              </a:spcBef>
              <a:spcAft>
                <a:spcPts val="0"/>
              </a:spcAft>
              <a:buClr>
                <a:schemeClr val="dk1"/>
              </a:buClr>
              <a:buSzPts val="2000"/>
              <a:buChar char="–"/>
              <a:defRPr>
                <a:solidFill>
                  <a:schemeClr val="dk1"/>
                </a:solidFill>
              </a:defRPr>
            </a:lvl2pPr>
            <a:lvl3pPr marL="1371600" lvl="2" indent="-342900" algn="l">
              <a:spcBef>
                <a:spcPts val="360"/>
              </a:spcBef>
              <a:spcAft>
                <a:spcPts val="0"/>
              </a:spcAft>
              <a:buClr>
                <a:schemeClr val="dk1"/>
              </a:buClr>
              <a:buSzPts val="1800"/>
              <a:buChar char="•"/>
              <a:defRPr>
                <a:solidFill>
                  <a:schemeClr val="dk1"/>
                </a:solidFill>
              </a:defRPr>
            </a:lvl3pPr>
            <a:lvl4pPr marL="1828800" lvl="3" indent="-330200" algn="l">
              <a:spcBef>
                <a:spcPts val="320"/>
              </a:spcBef>
              <a:spcAft>
                <a:spcPts val="0"/>
              </a:spcAft>
              <a:buClr>
                <a:schemeClr val="dk1"/>
              </a:buClr>
              <a:buSzPts val="1600"/>
              <a:buChar char="–"/>
              <a:defRPr>
                <a:solidFill>
                  <a:schemeClr val="dk1"/>
                </a:solidFill>
              </a:defRPr>
            </a:lvl4pPr>
            <a:lvl5pPr marL="2286000" lvl="4" indent="-330200" algn="l">
              <a:spcBef>
                <a:spcPts val="320"/>
              </a:spcBef>
              <a:spcAft>
                <a:spcPts val="0"/>
              </a:spcAft>
              <a:buClr>
                <a:schemeClr val="dk1"/>
              </a:buClr>
              <a:buSzPts val="1600"/>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FF0000"/>
              </a:buClr>
              <a:buSzPts val="4000"/>
              <a:buFont typeface="Verdana"/>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2" name="Google Shape;32;p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609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5"/>
          <p:cNvSpPr txBox="1">
            <a:spLocks noGrp="1"/>
          </p:cNvSpPr>
          <p:nvPr>
            <p:ph type="body" idx="2"/>
          </p:nvPr>
        </p:nvSpPr>
        <p:spPr>
          <a:xfrm>
            <a:off x="6197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9" name="Google Shape;39;p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859368" y="304800"/>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6"/>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3860800" y="274638"/>
            <a:ext cx="77216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6" name="Google Shape;56;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0000"/>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9"/>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4" name="Google Shape;64;p9"/>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0000"/>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0"/>
          <p:cNvSpPr>
            <a:spLocks noGrp="1"/>
          </p:cNvSpPr>
          <p:nvPr>
            <p:ph type="pic" idx="2"/>
          </p:nvPr>
        </p:nvSpPr>
        <p:spPr>
          <a:xfrm>
            <a:off x="2389717" y="612775"/>
            <a:ext cx="7315200" cy="4114800"/>
          </a:xfrm>
          <a:prstGeom prst="rect">
            <a:avLst/>
          </a:prstGeom>
          <a:noFill/>
          <a:ln>
            <a:noFill/>
          </a:ln>
        </p:spPr>
      </p:sp>
      <p:sp>
        <p:nvSpPr>
          <p:cNvPr id="71" name="Google Shape;71;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2" name="Google Shape;72;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2" name="Google Shape;12;p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3" name="Google Shape;13;p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4" name="Google Shape;14;p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6" name="Google Shape;16;p1"/>
          <p:cNvPicPr preferRelativeResize="0"/>
          <p:nvPr/>
        </p:nvPicPr>
        <p:blipFill rotWithShape="1">
          <a:blip r:embed="rId13">
            <a:alphaModFix/>
          </a:blip>
          <a:srcRect b="18045"/>
          <a:stretch/>
        </p:blipFill>
        <p:spPr>
          <a:xfrm>
            <a:off x="0" y="5991366"/>
            <a:ext cx="12192000"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sz="3600" dirty="0">
                <a:solidFill>
                  <a:schemeClr val="tx1"/>
                </a:solidFill>
                <a:latin typeface="Cambria" panose="02040503050406030204" pitchFamily="18" charset="0"/>
                <a:ea typeface="Cambria" panose="02040503050406030204" pitchFamily="18" charset="0"/>
              </a:rPr>
              <a:t>Finger Vein Authentication Using Siamese Networks and Autoencoders</a:t>
            </a:r>
            <a:endParaRPr sz="3600" dirty="0">
              <a:solidFill>
                <a:schemeClr val="dk1"/>
              </a:solidFill>
              <a:latin typeface="Cambria"/>
              <a:ea typeface="Cambria"/>
              <a:cs typeface="Cambria"/>
              <a:sym typeface="Cambria"/>
            </a:endParaRPr>
          </a:p>
        </p:txBody>
      </p:sp>
      <p:sp>
        <p:nvSpPr>
          <p:cNvPr id="92" name="Google Shape;92;p13"/>
          <p:cNvSpPr txBox="1">
            <a:spLocks noGrp="1"/>
          </p:cNvSpPr>
          <p:nvPr>
            <p:ph type="subTitle" idx="1"/>
          </p:nvPr>
        </p:nvSpPr>
        <p:spPr>
          <a:xfrm>
            <a:off x="730084" y="2031999"/>
            <a:ext cx="3970500" cy="39855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US" dirty="0">
                <a:latin typeface="Cambria"/>
                <a:ea typeface="Cambria"/>
                <a:cs typeface="Cambria"/>
                <a:sym typeface="Cambria"/>
              </a:rPr>
              <a:t>Batch Number: CSG – G06</a:t>
            </a:r>
            <a:endParaRPr dirty="0"/>
          </a:p>
          <a:p>
            <a:pPr marL="0" lvl="0" indent="0" algn="l" rtl="0">
              <a:spcBef>
                <a:spcPts val="0"/>
              </a:spcBef>
              <a:spcAft>
                <a:spcPts val="0"/>
              </a:spcAft>
              <a:buClr>
                <a:srgbClr val="17365D"/>
              </a:buClr>
              <a:buSzPts val="2000"/>
              <a:buNone/>
            </a:pPr>
            <a:endParaRPr dirty="0">
              <a:latin typeface="Cambria"/>
              <a:ea typeface="Cambria"/>
              <a:cs typeface="Cambria"/>
              <a:sym typeface="Cambria"/>
            </a:endParaRPr>
          </a:p>
          <a:p>
            <a:pPr marL="0" lvl="0" indent="0" algn="l" rtl="0">
              <a:spcBef>
                <a:spcPts val="400"/>
              </a:spcBef>
              <a:spcAft>
                <a:spcPts val="0"/>
              </a:spcAft>
              <a:buClr>
                <a:srgbClr val="17365D"/>
              </a:buClr>
              <a:buSzPts val="2000"/>
              <a:buNone/>
            </a:pPr>
            <a:endParaRPr dirty="0">
              <a:latin typeface="Cambria"/>
              <a:ea typeface="Cambria"/>
              <a:cs typeface="Cambria"/>
              <a:sym typeface="Cambria"/>
            </a:endParaRPr>
          </a:p>
        </p:txBody>
      </p:sp>
      <p:graphicFrame>
        <p:nvGraphicFramePr>
          <p:cNvPr id="93" name="Google Shape;93;p13"/>
          <p:cNvGraphicFramePr/>
          <p:nvPr>
            <p:extLst>
              <p:ext uri="{D42A27DB-BD31-4B8C-83A1-F6EECF244321}">
                <p14:modId xmlns:p14="http://schemas.microsoft.com/office/powerpoint/2010/main" val="1832940703"/>
              </p:ext>
            </p:extLst>
          </p:nvPr>
        </p:nvGraphicFramePr>
        <p:xfrm>
          <a:off x="553347" y="2477521"/>
          <a:ext cx="5418675" cy="2316540"/>
        </p:xfrm>
        <a:graphic>
          <a:graphicData uri="http://schemas.openxmlformats.org/drawingml/2006/table">
            <a:tbl>
              <a:tblPr>
                <a:noFill/>
                <a:tableStyleId>{67E5AE68-361F-439D-BB96-3D781BF71B9A}</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50">
                <a:tc>
                  <a:txBody>
                    <a:bodyPr/>
                    <a:lstStyle/>
                    <a:p>
                      <a:pPr marL="0" marR="0" lvl="1" indent="0" algn="ctr" rtl="0">
                        <a:spcBef>
                          <a:spcPts val="0"/>
                        </a:spcBef>
                        <a:spcAft>
                          <a:spcPts val="0"/>
                        </a:spcAft>
                        <a:buClr>
                          <a:srgbClr val="17365D"/>
                        </a:buClr>
                        <a:buSzPts val="1800"/>
                        <a:buFont typeface="Bookman Old Style"/>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rgbClr val="17365D"/>
                        </a:buClr>
                        <a:buSzPts val="1800"/>
                        <a:buFont typeface="Bookman Old Style"/>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50">
                <a:tc>
                  <a:txBody>
                    <a:bodyPr/>
                    <a:lstStyle/>
                    <a:p>
                      <a:pPr marL="0" marR="0" lvl="0" indent="0" algn="ctr" rtl="0">
                        <a:spcBef>
                          <a:spcPts val="0"/>
                        </a:spcBef>
                        <a:spcAft>
                          <a:spcPts val="0"/>
                        </a:spcAft>
                        <a:buClr>
                          <a:schemeClr val="dk1"/>
                        </a:buClr>
                        <a:buSzPts val="2000"/>
                        <a:buFont typeface="Bookman Old Style"/>
                        <a:buNone/>
                      </a:pPr>
                      <a:endParaRPr sz="2000" u="none" strike="noStrike" cap="none" dirty="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Times New Roman"/>
                        <a:buNone/>
                      </a:pPr>
                      <a:endParaRPr sz="2000" u="none" strike="noStrike" cap="none" dirty="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13759">
                <a:tc>
                  <a:txBody>
                    <a:bodyPr/>
                    <a:lstStyle/>
                    <a:p>
                      <a:pPr marL="0" marR="0" lvl="0" indent="0" algn="ctr" rtl="0">
                        <a:spcBef>
                          <a:spcPts val="0"/>
                        </a:spcBef>
                        <a:spcAft>
                          <a:spcPts val="0"/>
                        </a:spcAft>
                        <a:buClr>
                          <a:schemeClr val="dk1"/>
                        </a:buClr>
                        <a:buSzPts val="2000"/>
                        <a:buFont typeface="Times New Roman"/>
                        <a:buNone/>
                      </a:pPr>
                      <a:endParaRPr sz="2000" u="none" strike="noStrike" cap="none" dirty="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Times New Roman"/>
                        <a:buNone/>
                      </a:pPr>
                      <a:endParaRPr sz="2000" u="none" strike="noStrike" cap="none" dirty="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50">
                <a:tc>
                  <a:txBody>
                    <a:bodyPr/>
                    <a:lstStyle/>
                    <a:p>
                      <a:pPr marL="0" marR="0" lvl="0" indent="0" algn="ctr" rtl="0">
                        <a:spcBef>
                          <a:spcPts val="0"/>
                        </a:spcBef>
                        <a:spcAft>
                          <a:spcPts val="0"/>
                        </a:spcAft>
                        <a:buClr>
                          <a:schemeClr val="dk1"/>
                        </a:buClr>
                        <a:buSzPts val="2000"/>
                        <a:buFont typeface="Times New Roman"/>
                        <a:buNone/>
                      </a:pPr>
                      <a:endParaRPr sz="2000" u="none" strike="noStrike" cap="none" dirty="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Times New Roman"/>
                        <a:buNone/>
                      </a:pPr>
                      <a:endParaRPr sz="2000" u="none" strike="noStrike" cap="none" dirty="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50">
                <a:tc>
                  <a:txBody>
                    <a:bodyPr/>
                    <a:lstStyle/>
                    <a:p>
                      <a:pPr marL="0" marR="0" lvl="0" indent="0" algn="ctr" rtl="0">
                        <a:spcBef>
                          <a:spcPts val="0"/>
                        </a:spcBef>
                        <a:spcAft>
                          <a:spcPts val="0"/>
                        </a:spcAft>
                        <a:buClr>
                          <a:schemeClr val="dk1"/>
                        </a:buClr>
                        <a:buSzPts val="2000"/>
                        <a:buFont typeface="Times New Roman"/>
                        <a:buNone/>
                      </a:pPr>
                      <a:endParaRPr sz="2000" u="none" strike="noStrike" cap="none" dirty="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2000"/>
                        <a:buFont typeface="Times New Roman"/>
                        <a:buNone/>
                      </a:pPr>
                      <a:endParaRPr sz="2000" u="none" strike="noStrike" cap="none" dirty="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50">
                <a:tc>
                  <a:txBody>
                    <a:bodyPr/>
                    <a:lstStyle/>
                    <a:p>
                      <a:pPr marL="0" marR="0" lvl="0" indent="0" algn="ctr" rtl="0">
                        <a:spcBef>
                          <a:spcPts val="0"/>
                        </a:spcBef>
                        <a:spcAft>
                          <a:spcPts val="0"/>
                        </a:spcAft>
                        <a:buClr>
                          <a:schemeClr val="dk1"/>
                        </a:buClr>
                        <a:buSzPts val="1800"/>
                        <a:buFont typeface="Bookman Old Style"/>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800"/>
                        <a:buFont typeface="Bookman Old Style"/>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4" name="Google Shape;94;p13"/>
          <p:cNvSpPr txBox="1"/>
          <p:nvPr/>
        </p:nvSpPr>
        <p:spPr>
          <a:xfrm>
            <a:off x="6441414" y="241872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US" sz="2000" b="1" i="0" u="none" strike="noStrike" cap="none" dirty="0">
                <a:solidFill>
                  <a:srgbClr val="17365D"/>
                </a:solidFill>
                <a:latin typeface="Cambria"/>
                <a:ea typeface="Cambria"/>
                <a:cs typeface="Cambria"/>
                <a:sym typeface="Cambria"/>
              </a:rPr>
              <a:t>Under the Supervision of</a:t>
            </a:r>
            <a:endParaRPr sz="2000" b="1" i="0" u="none" strike="noStrike" cap="none" dirty="0">
              <a:solidFill>
                <a:srgbClr val="17365D"/>
              </a:solidFill>
              <a:latin typeface="Cambria"/>
              <a:ea typeface="Cambria"/>
              <a:cs typeface="Cambria"/>
              <a:sym typeface="Cambria"/>
            </a:endParaRPr>
          </a:p>
          <a:p>
            <a:pPr marL="0" marR="0" lvl="0" indent="0" algn="just" rtl="0">
              <a:spcBef>
                <a:spcPts val="340"/>
              </a:spcBef>
              <a:spcAft>
                <a:spcPts val="0"/>
              </a:spcAft>
              <a:buNone/>
            </a:pPr>
            <a:r>
              <a:rPr lang="en-US" sz="1800" b="1" dirty="0">
                <a:solidFill>
                  <a:srgbClr val="17365D"/>
                </a:solidFill>
                <a:latin typeface="Times New Roman"/>
                <a:ea typeface="Cambria"/>
                <a:cs typeface="Times New Roman"/>
                <a:sym typeface="Times New Roman"/>
              </a:rPr>
              <a:t>Dr. </a:t>
            </a:r>
            <a:r>
              <a:rPr lang="en-US" sz="1800" b="1" dirty="0" err="1">
                <a:solidFill>
                  <a:srgbClr val="17365D"/>
                </a:solidFill>
                <a:latin typeface="Times New Roman"/>
                <a:ea typeface="Cambria"/>
                <a:cs typeface="Times New Roman"/>
                <a:sym typeface="Times New Roman"/>
              </a:rPr>
              <a:t>Madhusudhan</a:t>
            </a:r>
            <a:r>
              <a:rPr lang="en-US" sz="1800" b="1" dirty="0">
                <a:solidFill>
                  <a:srgbClr val="17365D"/>
                </a:solidFill>
                <a:latin typeface="Times New Roman"/>
                <a:ea typeface="Cambria"/>
                <a:cs typeface="Times New Roman"/>
                <a:sym typeface="Times New Roman"/>
              </a:rPr>
              <a:t> M V</a:t>
            </a:r>
            <a:endParaRPr sz="1800" b="0" i="0" u="none" strike="noStrike" cap="none" dirty="0">
              <a:solidFill>
                <a:schemeClr val="dk1"/>
              </a:solidFill>
              <a:latin typeface="Cambria"/>
              <a:ea typeface="Cambria"/>
              <a:cs typeface="Cambria"/>
              <a:sym typeface="Cambria"/>
            </a:endParaRPr>
          </a:p>
          <a:p>
            <a:pPr marL="0" marR="0" lvl="0" indent="0" algn="just"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a:ea typeface="Cambria"/>
                <a:cs typeface="Cambria"/>
                <a:sym typeface="Cambria"/>
              </a:rPr>
              <a:t>Professor/</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 /Assistant Professor</a:t>
            </a:r>
            <a:endParaRPr sz="1800" b="0" i="0" u="none" strike="noStrike" cap="none" dirty="0">
              <a:solidFill>
                <a:schemeClr val="dk1"/>
              </a:solidFill>
              <a:latin typeface="Cambria"/>
              <a:ea typeface="Cambria"/>
              <a:cs typeface="Cambria"/>
              <a:sym typeface="Cambria"/>
            </a:endParaRPr>
          </a:p>
          <a:p>
            <a:pPr marL="0" marR="0" lvl="0" indent="0" algn="just"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a:ea typeface="Cambria"/>
                <a:cs typeface="Cambria"/>
                <a:sym typeface="Cambria"/>
              </a:rPr>
              <a:t>School of Computer Science and Engineering</a:t>
            </a:r>
            <a:endParaRPr sz="1800" b="0" i="0" u="none" strike="noStrike" cap="none" dirty="0">
              <a:solidFill>
                <a:schemeClr val="dk1"/>
              </a:solidFill>
              <a:latin typeface="Cambria"/>
              <a:ea typeface="Cambria"/>
              <a:cs typeface="Cambria"/>
              <a:sym typeface="Cambria"/>
            </a:endParaRPr>
          </a:p>
          <a:p>
            <a:pPr marL="0" marR="0" lvl="0" indent="0" algn="just"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a:ea typeface="Cambria"/>
                <a:cs typeface="Cambria"/>
                <a:sym typeface="Cambria"/>
              </a:rPr>
              <a:t>Presidency University</a:t>
            </a:r>
            <a:endParaRPr sz="1800" b="0" i="0" u="none" strike="noStrike" cap="none" dirty="0">
              <a:solidFill>
                <a:schemeClr val="dk1"/>
              </a:solidFill>
              <a:latin typeface="Cambria"/>
              <a:ea typeface="Cambria"/>
              <a:cs typeface="Cambria"/>
              <a:sym typeface="Cambria"/>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a:ea typeface="Cambria"/>
              <a:cs typeface="Cambria"/>
              <a:sym typeface="Cambria"/>
            </a:endParaRPr>
          </a:p>
        </p:txBody>
      </p:sp>
      <p:sp>
        <p:nvSpPr>
          <p:cNvPr id="95" name="Google Shape;95;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lang="en-GB" sz="2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Final Viva Voce</a:t>
            </a:r>
          </a:p>
        </p:txBody>
      </p:sp>
      <p:sp>
        <p:nvSpPr>
          <p:cNvPr id="96" name="Google Shape;96;p13"/>
          <p:cNvSpPr txBox="1"/>
          <p:nvPr/>
        </p:nvSpPr>
        <p:spPr>
          <a:xfrm>
            <a:off x="1" y="4649988"/>
            <a:ext cx="12319906" cy="14460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dirty="0">
                <a:solidFill>
                  <a:schemeClr val="accent1"/>
                </a:solidFill>
                <a:latin typeface="Cambria"/>
                <a:ea typeface="Cambria"/>
                <a:cs typeface="Cambria"/>
                <a:sym typeface="Cambria"/>
              </a:rPr>
              <a:t>Name of the Program: </a:t>
            </a:r>
            <a:r>
              <a:rPr lang="en-US" sz="2000" b="1" i="0" u="none" strike="noStrike" cap="none" dirty="0">
                <a:solidFill>
                  <a:schemeClr val="dk1"/>
                </a:solidFill>
                <a:latin typeface="Times New Roman"/>
                <a:ea typeface="Times New Roman"/>
                <a:cs typeface="Times New Roman"/>
                <a:sym typeface="Times New Roman"/>
              </a:rPr>
              <a:t>B.Tech</a:t>
            </a:r>
            <a:endParaRPr sz="2000" b="1" i="0" u="none" strike="noStrike" cap="none" dirty="0">
              <a:solidFill>
                <a:schemeClr val="accent1"/>
              </a:solidFill>
              <a:latin typeface="Cambria"/>
              <a:ea typeface="Cambria"/>
              <a:cs typeface="Cambria"/>
              <a:sym typeface="Cambria"/>
            </a:endParaRPr>
          </a:p>
          <a:p>
            <a:pPr marL="0" marR="0" lvl="0" indent="0" algn="l" rtl="0">
              <a:spcBef>
                <a:spcPts val="0"/>
              </a:spcBef>
              <a:spcAft>
                <a:spcPts val="0"/>
              </a:spcAft>
              <a:buClr>
                <a:srgbClr val="17365D"/>
              </a:buClr>
              <a:buSzPts val="2000"/>
              <a:buFont typeface="Arial"/>
              <a:buNone/>
            </a:pPr>
            <a:r>
              <a:rPr lang="en-US" sz="2000" b="1" i="0" u="none" strike="noStrike" cap="none" dirty="0">
                <a:solidFill>
                  <a:schemeClr val="accent1"/>
                </a:solidFill>
                <a:latin typeface="Cambria"/>
                <a:ea typeface="Cambria"/>
                <a:cs typeface="Cambria"/>
                <a:sym typeface="Cambria"/>
              </a:rPr>
              <a:t>Name of the HoD: </a:t>
            </a:r>
            <a:endParaRPr sz="2000" b="1" i="0" u="none" strike="noStrike" cap="none" dirty="0">
              <a:solidFill>
                <a:schemeClr val="accent1"/>
              </a:solidFill>
              <a:latin typeface="Cambria"/>
              <a:ea typeface="Cambria"/>
              <a:cs typeface="Cambria"/>
              <a:sym typeface="Cambria"/>
            </a:endParaRPr>
          </a:p>
          <a:p>
            <a:pPr>
              <a:buClr>
                <a:srgbClr val="17365D"/>
              </a:buClr>
              <a:buSzPts val="2000"/>
            </a:pPr>
            <a:r>
              <a:rPr lang="en-US" sz="2000" b="1" i="0" u="none" strike="noStrike" cap="none" dirty="0">
                <a:solidFill>
                  <a:schemeClr val="accent1"/>
                </a:solidFill>
                <a:latin typeface="Cambria"/>
                <a:ea typeface="Cambria"/>
                <a:cs typeface="Cambria"/>
                <a:sym typeface="Cambria"/>
              </a:rPr>
              <a:t>Name of the Program Project Coordinator: </a:t>
            </a:r>
            <a:endParaRPr lang="en-US" sz="2000" dirty="0">
              <a:solidFill>
                <a:schemeClr val="tx1"/>
              </a:solidFill>
            </a:endParaRPr>
          </a:p>
          <a:p>
            <a:pPr>
              <a:buClr>
                <a:srgbClr val="17365D"/>
              </a:buClr>
              <a:buSzPts val="2000"/>
            </a:pPr>
            <a:r>
              <a:rPr lang="en-US" sz="2000" b="1" i="0" u="none" strike="noStrike" cap="none" dirty="0">
                <a:solidFill>
                  <a:schemeClr val="accent1"/>
                </a:solidFill>
                <a:latin typeface="Cambria"/>
                <a:ea typeface="Cambria"/>
                <a:cs typeface="Cambria"/>
                <a:sym typeface="Cambria"/>
              </a:rPr>
              <a:t> Name of the School Project Coordinators: </a:t>
            </a:r>
            <a:r>
              <a:rPr lang="en-US" sz="2000" b="1" i="0" u="none" strike="noStrike" cap="none" dirty="0">
                <a:solidFill>
                  <a:schemeClr val="dk1"/>
                </a:solidFill>
                <a:latin typeface="Cambria"/>
                <a:ea typeface="Cambria"/>
                <a:cs typeface="Cambria"/>
                <a:sym typeface="Cambria"/>
              </a:rPr>
              <a:t>Dr. Sampath A K / Dr. Abdul Khadar A / Mr. Md </a:t>
            </a:r>
            <a:r>
              <a:rPr lang="en-US" sz="2000" b="1" i="0" u="none" strike="noStrike" cap="none" dirty="0" err="1">
                <a:solidFill>
                  <a:schemeClr val="dk1"/>
                </a:solidFill>
                <a:latin typeface="Cambria"/>
                <a:ea typeface="Cambria"/>
                <a:cs typeface="Cambria"/>
                <a:sym typeface="Cambria"/>
              </a:rPr>
              <a:t>Ziaur</a:t>
            </a:r>
            <a:r>
              <a:rPr lang="en-US" sz="2000" b="1" i="0" u="none" strike="noStrike" cap="none" dirty="0">
                <a:solidFill>
                  <a:schemeClr val="dk1"/>
                </a:solidFill>
                <a:latin typeface="Cambria"/>
                <a:ea typeface="Cambria"/>
                <a:cs typeface="Cambria"/>
                <a:sym typeface="Cambria"/>
              </a:rPr>
              <a:t> Rahman</a:t>
            </a:r>
            <a:endParaRPr sz="2000" b="1" i="0" u="none" strike="noStrike" cap="none" dirty="0">
              <a:solidFill>
                <a:schemeClr val="dk1"/>
              </a:solidFill>
              <a:latin typeface="Cambria"/>
              <a:ea typeface="Cambria"/>
              <a:cs typeface="Cambria"/>
              <a:sym typeface="Cambria"/>
            </a:endParaRPr>
          </a:p>
        </p:txBody>
      </p:sp>
      <p:pic>
        <p:nvPicPr>
          <p:cNvPr id="2" name="table">
            <a:extLst>
              <a:ext uri="{FF2B5EF4-FFF2-40B4-BE49-F238E27FC236}">
                <a16:creationId xmlns:a16="http://schemas.microsoft.com/office/drawing/2014/main" id="{9743DE16-3581-ED96-4F00-AD7FD2DA9164}"/>
              </a:ext>
            </a:extLst>
          </p:cNvPr>
          <p:cNvPicPr>
            <a:picLocks noChangeAspect="1"/>
          </p:cNvPicPr>
          <p:nvPr/>
        </p:nvPicPr>
        <p:blipFill>
          <a:blip r:embed="rId3"/>
          <a:stretch>
            <a:fillRect/>
          </a:stretch>
        </p:blipFill>
        <p:spPr>
          <a:xfrm>
            <a:off x="730084" y="2408401"/>
            <a:ext cx="5347831" cy="21946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2800"/>
              <a:buNone/>
            </a:pPr>
            <a:r>
              <a:rPr lang="en-GB" dirty="0"/>
              <a:t>References</a:t>
            </a:r>
            <a:endParaRPr dirty="0">
              <a:latin typeface="Cambria"/>
              <a:ea typeface="Cambria"/>
              <a:cs typeface="Cambria"/>
              <a:sym typeface="Cambria"/>
            </a:endParaRPr>
          </a:p>
        </p:txBody>
      </p:sp>
      <p:sp>
        <p:nvSpPr>
          <p:cNvPr id="212" name="Google Shape;212;p26"/>
          <p:cNvSpPr txBox="1">
            <a:spLocks noGrp="1"/>
          </p:cNvSpPr>
          <p:nvPr>
            <p:ph type="body" idx="1"/>
          </p:nvPr>
        </p:nvSpPr>
        <p:spPr>
          <a:xfrm>
            <a:off x="812800" y="1143001"/>
            <a:ext cx="10668000" cy="4743449"/>
          </a:xfrm>
          <a:prstGeom prst="rect">
            <a:avLst/>
          </a:prstGeom>
          <a:noFill/>
          <a:ln>
            <a:noFill/>
          </a:ln>
        </p:spPr>
        <p:txBody>
          <a:bodyPr spcFirstLastPara="1" wrap="square" lIns="91425" tIns="45700" rIns="91425" bIns="45700" anchor="t" anchorCtr="0">
            <a:normAutofit/>
          </a:bodyPr>
          <a:lstStyle/>
          <a:p>
            <a:pPr marL="609600" lvl="0" indent="-457200" algn="just" rtl="0">
              <a:lnSpc>
                <a:spcPct val="100000"/>
              </a:lnSpc>
              <a:spcBef>
                <a:spcPts val="0"/>
              </a:spcBef>
              <a:spcAft>
                <a:spcPts val="0"/>
              </a:spcAft>
              <a:buSzPts val="2400"/>
              <a:buFont typeface="+mj-lt"/>
              <a:buAutoNum type="arabicPeriod"/>
            </a:pPr>
            <a:r>
              <a:rPr lang="en-US" dirty="0">
                <a:latin typeface="Times New Roman" panose="02020603050405020304" pitchFamily="18" charset="0"/>
                <a:ea typeface="Cambria"/>
                <a:cs typeface="Times New Roman" panose="02020603050405020304" pitchFamily="18" charset="0"/>
                <a:sym typeface="Cambria"/>
              </a:rPr>
              <a:t> Park et al. (1997): Hand vein patterns for personal identification.</a:t>
            </a:r>
          </a:p>
          <a:p>
            <a:pPr marL="609600" lvl="0" indent="-457200" algn="just" rtl="0">
              <a:lnSpc>
                <a:spcPct val="100000"/>
              </a:lnSpc>
              <a:spcBef>
                <a:spcPts val="0"/>
              </a:spcBef>
              <a:spcAft>
                <a:spcPts val="0"/>
              </a:spcAft>
              <a:buSzPts val="2400"/>
              <a:buFont typeface="+mj-lt"/>
              <a:buAutoNum type="arabicPeriod"/>
            </a:pPr>
            <a:r>
              <a:rPr lang="en-US" dirty="0">
                <a:latin typeface="Times New Roman" panose="02020603050405020304" pitchFamily="18" charset="0"/>
                <a:ea typeface="Cambria"/>
                <a:cs typeface="Times New Roman" panose="02020603050405020304" pitchFamily="18" charset="0"/>
                <a:sym typeface="Cambria"/>
              </a:rPr>
              <a:t>Qin et al. (2017): Deep learning for vein verification.</a:t>
            </a:r>
          </a:p>
          <a:p>
            <a:pPr marL="609600" lvl="0" indent="-457200" algn="just" rtl="0">
              <a:lnSpc>
                <a:spcPct val="100000"/>
              </a:lnSpc>
              <a:spcBef>
                <a:spcPts val="0"/>
              </a:spcBef>
              <a:spcAft>
                <a:spcPts val="0"/>
              </a:spcAft>
              <a:buSzPts val="2400"/>
              <a:buFont typeface="+mj-lt"/>
              <a:buAutoNum type="arabicPeriod"/>
            </a:pPr>
            <a:r>
              <a:rPr lang="en-US" dirty="0" err="1">
                <a:latin typeface="Times New Roman" panose="02020603050405020304" pitchFamily="18" charset="0"/>
                <a:ea typeface="Cambria"/>
                <a:cs typeface="Times New Roman" panose="02020603050405020304" pitchFamily="18" charset="0"/>
                <a:sym typeface="Cambria"/>
              </a:rPr>
              <a:t>Madhusudhan</a:t>
            </a:r>
            <a:r>
              <a:rPr lang="en-US" dirty="0">
                <a:latin typeface="Times New Roman" panose="02020603050405020304" pitchFamily="18" charset="0"/>
                <a:ea typeface="Cambria"/>
                <a:cs typeface="Times New Roman" panose="02020603050405020304" pitchFamily="18" charset="0"/>
                <a:sym typeface="Cambria"/>
              </a:rPr>
              <a:t> M V (2019, 2021): Secure human authentication using vein patterns.</a:t>
            </a:r>
          </a:p>
          <a:p>
            <a:pPr marL="609600" lvl="0" indent="-457200" algn="just" rtl="0">
              <a:lnSpc>
                <a:spcPct val="100000"/>
              </a:lnSpc>
              <a:spcBef>
                <a:spcPts val="0"/>
              </a:spcBef>
              <a:spcAft>
                <a:spcPts val="0"/>
              </a:spcAft>
              <a:buSzPts val="2400"/>
              <a:buFont typeface="+mj-lt"/>
              <a:buAutoNum type="arabicPeriod"/>
            </a:pPr>
            <a:r>
              <a:rPr lang="en-US" dirty="0">
                <a:latin typeface="Times New Roman" panose="02020603050405020304" pitchFamily="18" charset="0"/>
                <a:ea typeface="Cambria"/>
                <a:cs typeface="Times New Roman" panose="02020603050405020304" pitchFamily="18" charset="0"/>
                <a:sym typeface="Cambria"/>
              </a:rPr>
              <a:t>Koch et al. (2015): Siamese Networks for one-shot image recognition. </a:t>
            </a:r>
          </a:p>
          <a:p>
            <a:pPr marL="152400" lvl="0" indent="0" algn="just" rtl="0">
              <a:lnSpc>
                <a:spcPct val="100000"/>
              </a:lnSpc>
              <a:spcBef>
                <a:spcPts val="0"/>
              </a:spcBef>
              <a:spcAft>
                <a:spcPts val="0"/>
              </a:spcAft>
              <a:buSzPts val="2400"/>
              <a:buNone/>
            </a:pPr>
            <a:endParaRPr lang="en-US" dirty="0">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8" name="Google Shape;218;p27"/>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4400"/>
              <a:buNone/>
            </a:pPr>
            <a:endParaRPr sz="4400"/>
          </a:p>
          <a:p>
            <a:pPr marL="0" lvl="0" indent="0" algn="ctr" rtl="0">
              <a:spcBef>
                <a:spcPts val="880"/>
              </a:spcBef>
              <a:spcAft>
                <a:spcPts val="0"/>
              </a:spcAft>
              <a:buClr>
                <a:schemeClr val="dk1"/>
              </a:buClr>
              <a:buSzPts val="4400"/>
              <a:buNone/>
            </a:pPr>
            <a:endParaRPr sz="4400"/>
          </a:p>
          <a:p>
            <a:pPr marL="0" lvl="0" indent="0" algn="ctr" rtl="0">
              <a:spcBef>
                <a:spcPts val="1200"/>
              </a:spcBef>
              <a:spcAft>
                <a:spcPts val="0"/>
              </a:spcAft>
              <a:buClr>
                <a:schemeClr val="dk1"/>
              </a:buClr>
              <a:buSzPts val="6000"/>
              <a:buNone/>
            </a:pPr>
            <a:r>
              <a:rPr lang="en-US" sz="60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t>Introduction</a:t>
            </a:r>
            <a:endParaRPr dirty="0"/>
          </a:p>
        </p:txBody>
      </p:sp>
      <p:sp>
        <p:nvSpPr>
          <p:cNvPr id="102" name="Google Shape;102;p14"/>
          <p:cNvSpPr txBox="1">
            <a:spLocks noGrp="1"/>
          </p:cNvSpPr>
          <p:nvPr>
            <p:ph type="body" idx="1"/>
          </p:nvPr>
        </p:nvSpPr>
        <p:spPr>
          <a:xfrm>
            <a:off x="812800" y="1143001"/>
            <a:ext cx="10737970" cy="4472795"/>
          </a:xfrm>
          <a:prstGeom prst="rect">
            <a:avLst/>
          </a:prstGeom>
          <a:noFill/>
          <a:ln>
            <a:noFill/>
          </a:ln>
        </p:spPr>
        <p:txBody>
          <a:bodyPr spcFirstLastPara="1" wrap="square" lIns="91425" tIns="45700" rIns="91425" bIns="45700" anchor="t" anchorCtr="0">
            <a:normAutofit fontScale="47500" lnSpcReduction="20000"/>
          </a:bodyPr>
          <a:lstStyle/>
          <a:p>
            <a:pPr marL="342900" lvl="0" indent="-342900" algn="just" rtl="0">
              <a:spcBef>
                <a:spcPts val="0"/>
              </a:spcBef>
              <a:spcAft>
                <a:spcPts val="0"/>
              </a:spcAft>
              <a:buClr>
                <a:schemeClr val="dk1"/>
              </a:buClr>
              <a:buSzPct val="100000"/>
              <a:buChar char="•"/>
            </a:pPr>
            <a:r>
              <a:rPr lang="en-US" sz="4200" dirty="0">
                <a:latin typeface="Times New Roman" panose="02020603050405020304" pitchFamily="18" charset="0"/>
                <a:cs typeface="Times New Roman" panose="02020603050405020304" pitchFamily="18" charset="0"/>
              </a:rPr>
              <a:t>Biometric authentication uses unique physical or behavioral traits to verify identity, offering greater security compared to passwords or PINs, which can be stolen or forgotten. This approach ensures authentication is inherently tied to the individual, making it reliable for applications like banking and access control.</a:t>
            </a:r>
          </a:p>
          <a:p>
            <a:pPr marL="0" lvl="0" indent="0" algn="just" rtl="0">
              <a:spcBef>
                <a:spcPts val="0"/>
              </a:spcBef>
              <a:spcAft>
                <a:spcPts val="0"/>
              </a:spcAft>
              <a:buClr>
                <a:schemeClr val="dk1"/>
              </a:buClr>
              <a:buSzPct val="100000"/>
              <a:buNone/>
            </a:pPr>
            <a:endParaRPr lang="en-US" sz="4200" dirty="0">
              <a:latin typeface="Times New Roman" panose="02020603050405020304" pitchFamily="18" charset="0"/>
              <a:ea typeface="Times New Roman"/>
              <a:cs typeface="Times New Roman" panose="02020603050405020304" pitchFamily="18" charset="0"/>
              <a:sym typeface="Times New Roman"/>
            </a:endParaRPr>
          </a:p>
          <a:p>
            <a:pPr marL="342900" lvl="0" indent="-342900" algn="just" rtl="0">
              <a:spcBef>
                <a:spcPts val="392"/>
              </a:spcBef>
              <a:spcAft>
                <a:spcPts val="0"/>
              </a:spcAft>
              <a:buClr>
                <a:schemeClr val="dk1"/>
              </a:buClr>
              <a:buSzPct val="100000"/>
              <a:buChar char="•"/>
            </a:pPr>
            <a:r>
              <a:rPr lang="en-US" sz="4200" dirty="0">
                <a:latin typeface="Times New Roman" panose="02020603050405020304" pitchFamily="18" charset="0"/>
                <a:cs typeface="Times New Roman" panose="02020603050405020304" pitchFamily="18" charset="0"/>
              </a:rPr>
              <a:t>Finger vein authentication leverages near-infrared imaging to capture unique vein patterns beneath the skin. These patterns are highly distinctive and nearly impossible to forge. Since veins are internal, they remain unaffected by surface damage or duplication, providing a secure and tamper-proof solution.</a:t>
            </a:r>
          </a:p>
          <a:p>
            <a:pPr marL="342900" lvl="0" indent="-342900" algn="just" rtl="0">
              <a:spcBef>
                <a:spcPts val="392"/>
              </a:spcBef>
              <a:spcAft>
                <a:spcPts val="0"/>
              </a:spcAft>
              <a:buClr>
                <a:schemeClr val="dk1"/>
              </a:buClr>
              <a:buSzPct val="100000"/>
              <a:buChar char="•"/>
            </a:pPr>
            <a:endParaRPr sz="4200" dirty="0">
              <a:latin typeface="Times New Roman" panose="02020603050405020304" pitchFamily="18" charset="0"/>
              <a:ea typeface="Times New Roman"/>
              <a:cs typeface="Times New Roman" panose="02020603050405020304" pitchFamily="18" charset="0"/>
              <a:sym typeface="Times New Roman"/>
            </a:endParaRPr>
          </a:p>
          <a:p>
            <a:r>
              <a:rPr lang="en-US" sz="4200" dirty="0">
                <a:latin typeface="Times New Roman" panose="02020603050405020304" pitchFamily="18" charset="0"/>
                <a:cs typeface="Times New Roman" panose="02020603050405020304" pitchFamily="18" charset="0"/>
              </a:rPr>
              <a:t>Benefits Over Other Biometrics:</a:t>
            </a:r>
            <a:br>
              <a:rPr lang="en-US" sz="4200" dirty="0">
                <a:latin typeface="Times New Roman" panose="02020603050405020304" pitchFamily="18" charset="0"/>
                <a:cs typeface="Times New Roman" panose="02020603050405020304" pitchFamily="18" charset="0"/>
              </a:rPr>
            </a:br>
            <a:br>
              <a:rPr lang="en-US" sz="4200" dirty="0">
                <a:latin typeface="Times New Roman" panose="02020603050405020304" pitchFamily="18" charset="0"/>
                <a:cs typeface="Times New Roman" panose="02020603050405020304" pitchFamily="18" charset="0"/>
              </a:rPr>
            </a:br>
            <a:r>
              <a:rPr lang="en-US" sz="4200" dirty="0">
                <a:latin typeface="Times New Roman" panose="02020603050405020304" pitchFamily="18" charset="0"/>
                <a:cs typeface="Times New Roman" panose="02020603050405020304" pitchFamily="18" charset="0"/>
              </a:rPr>
              <a:t>1.</a:t>
            </a:r>
            <a:r>
              <a:rPr lang="en-US" sz="4200" b="1" dirty="0">
                <a:latin typeface="Times New Roman" panose="02020603050405020304" pitchFamily="18" charset="0"/>
                <a:cs typeface="Times New Roman" panose="02020603050405020304" pitchFamily="18" charset="0"/>
              </a:rPr>
              <a:t>Resilience to Environmental Factors</a:t>
            </a:r>
            <a:r>
              <a:rPr lang="en-US" sz="4200" dirty="0">
                <a:latin typeface="Times New Roman" panose="02020603050405020304" pitchFamily="18" charset="0"/>
                <a:cs typeface="Times New Roman" panose="02020603050405020304" pitchFamily="18" charset="0"/>
              </a:rPr>
              <a:t>: Unlike fingerprints or facial recognition, it isn’t affected by dirt, cuts, lighting, or expressions.</a:t>
            </a:r>
            <a:br>
              <a:rPr lang="en-US" sz="4200" dirty="0">
                <a:latin typeface="Times New Roman" panose="02020603050405020304" pitchFamily="18" charset="0"/>
                <a:cs typeface="Times New Roman" panose="02020603050405020304" pitchFamily="18" charset="0"/>
              </a:rPr>
            </a:br>
            <a:br>
              <a:rPr lang="en-US" sz="4200" dirty="0">
                <a:latin typeface="Times New Roman" panose="02020603050405020304" pitchFamily="18" charset="0"/>
                <a:cs typeface="Times New Roman" panose="02020603050405020304" pitchFamily="18" charset="0"/>
              </a:rPr>
            </a:br>
            <a:r>
              <a:rPr lang="en-US" sz="4200" dirty="0">
                <a:latin typeface="Times New Roman" panose="02020603050405020304" pitchFamily="18" charset="0"/>
                <a:cs typeface="Times New Roman" panose="02020603050405020304" pitchFamily="18" charset="0"/>
              </a:rPr>
              <a:t>2.</a:t>
            </a:r>
            <a:r>
              <a:rPr lang="en-US" sz="4200" b="1" dirty="0">
                <a:latin typeface="Times New Roman" panose="02020603050405020304" pitchFamily="18" charset="0"/>
                <a:cs typeface="Times New Roman" panose="02020603050405020304" pitchFamily="18" charset="0"/>
              </a:rPr>
              <a:t> Intrinsic Uniqueness</a:t>
            </a:r>
            <a:r>
              <a:rPr lang="en-US" sz="4200" dirty="0">
                <a:latin typeface="Times New Roman" panose="02020603050405020304" pitchFamily="18" charset="0"/>
                <a:cs typeface="Times New Roman" panose="02020603050405020304" pitchFamily="18" charset="0"/>
              </a:rPr>
              <a:t>: Vein patterns are internal and unique, even among identical twins,</a:t>
            </a:r>
            <a:r>
              <a:rPr lang="en-IN" sz="4200" dirty="0">
                <a:latin typeface="Times New Roman" panose="02020603050405020304" pitchFamily="18" charset="0"/>
                <a:cs typeface="Times New Roman" panose="02020603050405020304" pitchFamily="18" charset="0"/>
              </a:rPr>
              <a:t> enhancing reliability and security</a:t>
            </a:r>
            <a:r>
              <a:rPr lang="en-IN" sz="2000" dirty="0"/>
              <a:t>.</a:t>
            </a:r>
            <a:endParaRPr lang="en-US" sz="2600" dirty="0">
              <a:latin typeface="Times New Roman" panose="02020603050405020304" pitchFamily="18" charset="0"/>
              <a:cs typeface="Times New Roman" panose="02020603050405020304" pitchFamily="18" charset="0"/>
            </a:endParaRPr>
          </a:p>
          <a:p>
            <a:pPr marL="342900" lvl="0" indent="-218440" algn="just" rtl="0">
              <a:spcBef>
                <a:spcPts val="392"/>
              </a:spcBef>
              <a:spcAft>
                <a:spcPts val="0"/>
              </a:spcAft>
              <a:buClr>
                <a:schemeClr val="dk1"/>
              </a:buClr>
              <a:buSzPct val="100000"/>
              <a:buNone/>
            </a:pPr>
            <a:endParaRPr sz="28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IN" dirty="0"/>
              <a:t>Research Gaps Identified</a:t>
            </a:r>
            <a:endParaRPr dirty="0"/>
          </a:p>
        </p:txBody>
      </p:sp>
      <p:sp>
        <p:nvSpPr>
          <p:cNvPr id="114" name="Google Shape;114;p16"/>
          <p:cNvSpPr txBox="1">
            <a:spLocks noGrp="1"/>
          </p:cNvSpPr>
          <p:nvPr>
            <p:ph type="body" idx="1"/>
          </p:nvPr>
        </p:nvSpPr>
        <p:spPr>
          <a:xfrm>
            <a:off x="822325" y="1143001"/>
            <a:ext cx="10668000" cy="4952997"/>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200"/>
              <a:buChar char="•"/>
            </a:pPr>
            <a:r>
              <a:rPr lang="en-US" dirty="0">
                <a:latin typeface="Times New Roman" panose="02020603050405020304" pitchFamily="18" charset="0"/>
                <a:ea typeface="Times New Roman"/>
                <a:cs typeface="Times New Roman" panose="02020603050405020304" pitchFamily="18" charset="0"/>
                <a:sym typeface="Times New Roman"/>
              </a:rPr>
              <a:t>L</a:t>
            </a:r>
            <a:r>
              <a:rPr lang="en-US" dirty="0">
                <a:latin typeface="Times New Roman" panose="02020603050405020304" pitchFamily="18" charset="0"/>
                <a:cs typeface="Times New Roman" panose="02020603050405020304" pitchFamily="18" charset="0"/>
              </a:rPr>
              <a:t>imited accuracy in existing methods under varied conditions</a:t>
            </a:r>
          </a:p>
          <a:p>
            <a:pPr marL="342900" lvl="0" indent="-342900" algn="just" rtl="0">
              <a:spcBef>
                <a:spcPts val="0"/>
              </a:spcBef>
              <a:spcAft>
                <a:spcPts val="0"/>
              </a:spcAft>
              <a:buClr>
                <a:schemeClr val="dk1"/>
              </a:buClr>
              <a:buSzPts val="2200"/>
              <a:buChar char="•"/>
            </a:pPr>
            <a:r>
              <a:rPr lang="en-US" dirty="0">
                <a:latin typeface="Times New Roman" panose="02020603050405020304" pitchFamily="18" charset="0"/>
                <a:cs typeface="Times New Roman" panose="02020603050405020304" pitchFamily="18" charset="0"/>
              </a:rPr>
              <a:t>Dependence on large, high-quality datasets.</a:t>
            </a:r>
          </a:p>
          <a:p>
            <a:pPr marL="342900" lvl="0" indent="-342900" algn="just" rtl="0">
              <a:spcBef>
                <a:spcPts val="0"/>
              </a:spcBef>
              <a:spcAft>
                <a:spcPts val="0"/>
              </a:spcAft>
              <a:buClr>
                <a:schemeClr val="dk1"/>
              </a:buClr>
              <a:buSzPts val="2200"/>
              <a:buChar char="•"/>
            </a:pPr>
            <a:r>
              <a:rPr lang="en-US" dirty="0">
                <a:latin typeface="Times New Roman" panose="02020603050405020304" pitchFamily="18" charset="0"/>
                <a:cs typeface="Times New Roman" panose="02020603050405020304" pitchFamily="18" charset="0"/>
              </a:rPr>
              <a:t>High computational requirements for real-time applications</a:t>
            </a:r>
          </a:p>
          <a:p>
            <a:pPr marL="342900" indent="-342900" algn="just">
              <a:spcBef>
                <a:spcPts val="0"/>
              </a:spcBef>
              <a:buSzPts val="2200"/>
            </a:pPr>
            <a:r>
              <a:rPr lang="en-US" dirty="0">
                <a:latin typeface="Times New Roman" panose="02020603050405020304" pitchFamily="18" charset="0"/>
                <a:cs typeface="Times New Roman" panose="02020603050405020304" pitchFamily="18" charset="0"/>
              </a:rPr>
              <a:t>Lack of robustness against spoofing.</a:t>
            </a:r>
          </a:p>
          <a:p>
            <a:pPr marL="342900" lvl="0" indent="-342900" algn="just" rtl="0">
              <a:spcBef>
                <a:spcPts val="0"/>
              </a:spcBef>
              <a:spcAft>
                <a:spcPts val="0"/>
              </a:spcAft>
              <a:buClr>
                <a:schemeClr val="dk1"/>
              </a:buClr>
              <a:buSzPts val="2200"/>
              <a:buChar char="•"/>
            </a:pPr>
            <a:endParaRPr lang="en-US" sz="2200" dirty="0">
              <a:latin typeface="Times New Roman"/>
              <a:cs typeface="Times New Roman"/>
              <a:sym typeface="Times New Roman"/>
            </a:endParaRPr>
          </a:p>
          <a:p>
            <a:pPr marL="0" lvl="0" indent="0" algn="just" rtl="0">
              <a:spcBef>
                <a:spcPts val="0"/>
              </a:spcBef>
              <a:spcAft>
                <a:spcPts val="0"/>
              </a:spcAft>
              <a:buClr>
                <a:schemeClr val="dk1"/>
              </a:buClr>
              <a:buSzPts val="2200"/>
              <a:buNone/>
            </a:pPr>
            <a:endParaRPr sz="22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t>Proposed Method</a:t>
            </a:r>
            <a:endParaRPr dirty="0"/>
          </a:p>
        </p:txBody>
      </p:sp>
      <p:sp>
        <p:nvSpPr>
          <p:cNvPr id="3" name="Text Placeholder 2">
            <a:extLst>
              <a:ext uri="{FF2B5EF4-FFF2-40B4-BE49-F238E27FC236}">
                <a16:creationId xmlns:a16="http://schemas.microsoft.com/office/drawing/2014/main" id="{83F1F89A-7372-FFBD-07CE-047811F3EBEA}"/>
              </a:ext>
            </a:extLst>
          </p:cNvPr>
          <p:cNvSpPr>
            <a:spLocks noGrp="1" noChangeArrowheads="1"/>
          </p:cNvSpPr>
          <p:nvPr>
            <p:ph type="body" idx="1"/>
          </p:nvPr>
        </p:nvSpPr>
        <p:spPr bwMode="auto">
          <a:xfrm>
            <a:off x="812800" y="945712"/>
            <a:ext cx="9232014" cy="4724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Combination of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Siamese Networks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Autoencoders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Autoencoders compress and denoise images, retaining essential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Siamese Networks compare vein patterns to determine similarity.</a:t>
            </a:r>
          </a:p>
          <a:p>
            <a:pPr marL="76200" indent="0">
              <a:buNone/>
            </a:pPr>
            <a:r>
              <a:rPr lang="en-IN" dirty="0">
                <a:latin typeface="Times New Roman" panose="02020603050405020304" pitchFamily="18" charset="0"/>
                <a:cs typeface="Times New Roman" panose="02020603050405020304" pitchFamily="18" charset="0"/>
              </a:rPr>
              <a:t>Steps : </a:t>
            </a:r>
          </a:p>
          <a:p>
            <a:pPr marL="76200" indent="0">
              <a:buNone/>
            </a:pPr>
            <a:r>
              <a:rPr lang="en-IN" dirty="0">
                <a:latin typeface="Times New Roman" panose="02020603050405020304" pitchFamily="18" charset="0"/>
                <a:cs typeface="Times New Roman" panose="02020603050405020304" pitchFamily="18" charset="0"/>
              </a:rPr>
              <a:t>1. Image acquisition using infrared imaging.</a:t>
            </a:r>
          </a:p>
          <a:p>
            <a:pPr>
              <a:buFont typeface="+mj-lt"/>
              <a:buAutoNum type="arabicPeriod"/>
            </a:pPr>
            <a:r>
              <a:rPr lang="en-IN" dirty="0">
                <a:latin typeface="Times New Roman" panose="02020603050405020304" pitchFamily="18" charset="0"/>
                <a:cs typeface="Times New Roman" panose="02020603050405020304" pitchFamily="18" charset="0"/>
              </a:rPr>
              <a:t>Preprocessing for noise reduction.</a:t>
            </a:r>
          </a:p>
          <a:p>
            <a:pPr>
              <a:buFont typeface="+mj-lt"/>
              <a:buAutoNum type="arabicPeriod"/>
            </a:pPr>
            <a:r>
              <a:rPr lang="en-IN" dirty="0">
                <a:latin typeface="Times New Roman" panose="02020603050405020304" pitchFamily="18" charset="0"/>
                <a:cs typeface="Times New Roman" panose="02020603050405020304" pitchFamily="18" charset="0"/>
              </a:rPr>
              <a:t>Feature extraction via autoencoders.</a:t>
            </a:r>
          </a:p>
          <a:p>
            <a:pPr>
              <a:buFont typeface="+mj-lt"/>
              <a:buAutoNum type="arabicPeriod"/>
            </a:pPr>
            <a:r>
              <a:rPr lang="en-IN" dirty="0">
                <a:latin typeface="Times New Roman" panose="02020603050405020304" pitchFamily="18" charset="0"/>
                <a:cs typeface="Times New Roman" panose="02020603050405020304" pitchFamily="18" charset="0"/>
              </a:rPr>
              <a:t>Similarity measurement using Siamese Networks.</a:t>
            </a:r>
          </a:p>
          <a:p>
            <a:pPr>
              <a:buFont typeface="+mj-lt"/>
              <a:buAutoNum type="arabicPeriod"/>
            </a:pPr>
            <a:r>
              <a:rPr lang="en-IN" dirty="0">
                <a:latin typeface="Times New Roman" panose="02020603050405020304" pitchFamily="18" charset="0"/>
                <a:cs typeface="Times New Roman" panose="02020603050405020304" pitchFamily="18" charset="0"/>
              </a:rPr>
              <a:t>Decision-making based on Euclidean distance.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t>Objectives</a:t>
            </a:r>
            <a:endParaRPr dirty="0"/>
          </a:p>
        </p:txBody>
      </p:sp>
      <p:sp>
        <p:nvSpPr>
          <p:cNvPr id="126" name="Google Shape;126;p18"/>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 a secure and robust finger vein authentication system.</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Achieve high accuracy (above 95%) and low false acceptance/rejection rates.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Optimize computational efficiency for resource-constrained environments.</a:t>
            </a:r>
          </a:p>
          <a:p>
            <a:pPr marL="342900" lvl="0" indent="-342900" algn="just" rtl="0">
              <a:spcBef>
                <a:spcPts val="0"/>
              </a:spcBef>
              <a:spcAft>
                <a:spcPts val="0"/>
              </a:spcAft>
              <a:buClr>
                <a:schemeClr val="dk1"/>
              </a:buClr>
              <a:buSzPts val="2400"/>
              <a:buChar char="•"/>
            </a:pPr>
            <a:endParaRPr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ltLang="en-GB" dirty="0"/>
              <a:t>System Design and </a:t>
            </a:r>
            <a:r>
              <a:rPr lang="en-GB" dirty="0"/>
              <a:t>Methodology</a:t>
            </a:r>
            <a:endParaRPr lang="en-US" dirty="0"/>
          </a:p>
        </p:txBody>
      </p:sp>
      <p:sp>
        <p:nvSpPr>
          <p:cNvPr id="3" name="Text Placeholder 2">
            <a:extLst>
              <a:ext uri="{FF2B5EF4-FFF2-40B4-BE49-F238E27FC236}">
                <a16:creationId xmlns:a16="http://schemas.microsoft.com/office/drawing/2014/main" id="{342EDEF7-BA96-4A42-45D5-E51F54DDB6AA}"/>
              </a:ext>
            </a:extLst>
          </p:cNvPr>
          <p:cNvSpPr>
            <a:spLocks noGrp="1" noChangeArrowheads="1"/>
          </p:cNvSpPr>
          <p:nvPr>
            <p:ph type="body" idx="1"/>
          </p:nvPr>
        </p:nvSpPr>
        <p:spPr bwMode="auto">
          <a:xfrm>
            <a:off x="812800" y="936010"/>
            <a:ext cx="726833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Architecture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Infrared imaging for image acquisition.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Gaussian blur for preprocessing.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Autoencoders for latent feature extraction.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Siamese Networks for similarity measurement.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Technologies Used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3.9, TensorFlow, OpenCV.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43" name="Title 42">
            <a:extLst>
              <a:ext uri="{FF2B5EF4-FFF2-40B4-BE49-F238E27FC236}">
                <a16:creationId xmlns:a16="http://schemas.microsoft.com/office/drawing/2014/main" id="{EE4366BD-3503-A963-9373-764CD1208594}"/>
              </a:ext>
            </a:extLst>
          </p:cNvPr>
          <p:cNvSpPr>
            <a:spLocks noGrp="1"/>
          </p:cNvSpPr>
          <p:nvPr>
            <p:ph type="title"/>
          </p:nvPr>
        </p:nvSpPr>
        <p:spPr/>
        <p:txBody>
          <a:bodyPr/>
          <a:lstStyle/>
          <a:p>
            <a:r>
              <a:rPr lang="en-GB" dirty="0"/>
              <a:t>Timeline of Project</a:t>
            </a:r>
            <a:endParaRPr lang="en-IN" dirty="0"/>
          </a:p>
        </p:txBody>
      </p:sp>
      <p:sp>
        <p:nvSpPr>
          <p:cNvPr id="187" name="TextBox 186">
            <a:extLst>
              <a:ext uri="{FF2B5EF4-FFF2-40B4-BE49-F238E27FC236}">
                <a16:creationId xmlns:a16="http://schemas.microsoft.com/office/drawing/2014/main" id="{CDBAE714-2A52-8406-1F15-5CA0816204CF}"/>
              </a:ext>
            </a:extLst>
          </p:cNvPr>
          <p:cNvSpPr txBox="1"/>
          <p:nvPr/>
        </p:nvSpPr>
        <p:spPr>
          <a:xfrm>
            <a:off x="6960093" y="1470926"/>
            <a:ext cx="1589103"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Review</a:t>
            </a:r>
            <a:endParaRPr lang="en-IN" sz="2800" dirty="0">
              <a:solidFill>
                <a:schemeClr val="bg1"/>
              </a:solidFill>
              <a:latin typeface="Times New Roman" panose="02020603050405020304" pitchFamily="18" charset="0"/>
              <a:cs typeface="Times New Roman" panose="02020603050405020304" pitchFamily="18" charset="0"/>
            </a:endParaRPr>
          </a:p>
        </p:txBody>
      </p:sp>
      <p:grpSp>
        <p:nvGrpSpPr>
          <p:cNvPr id="188" name="Group 187">
            <a:extLst>
              <a:ext uri="{FF2B5EF4-FFF2-40B4-BE49-F238E27FC236}">
                <a16:creationId xmlns:a16="http://schemas.microsoft.com/office/drawing/2014/main" id="{8A423C66-B692-9055-7A15-B8B1F791A94C}"/>
              </a:ext>
            </a:extLst>
          </p:cNvPr>
          <p:cNvGrpSpPr/>
          <p:nvPr/>
        </p:nvGrpSpPr>
        <p:grpSpPr>
          <a:xfrm>
            <a:off x="6761" y="1303614"/>
            <a:ext cx="2157274" cy="3579104"/>
            <a:chOff x="0" y="1303614"/>
            <a:chExt cx="2157274" cy="3579104"/>
          </a:xfrm>
        </p:grpSpPr>
        <p:grpSp>
          <p:nvGrpSpPr>
            <p:cNvPr id="189" name="Group 188">
              <a:extLst>
                <a:ext uri="{FF2B5EF4-FFF2-40B4-BE49-F238E27FC236}">
                  <a16:creationId xmlns:a16="http://schemas.microsoft.com/office/drawing/2014/main" id="{558D09F9-4D81-A1FC-2962-45413A3B8DDB}"/>
                </a:ext>
              </a:extLst>
            </p:cNvPr>
            <p:cNvGrpSpPr/>
            <p:nvPr/>
          </p:nvGrpSpPr>
          <p:grpSpPr>
            <a:xfrm>
              <a:off x="284086" y="1303614"/>
              <a:ext cx="1589103" cy="475086"/>
              <a:chOff x="904350" y="1309349"/>
              <a:chExt cx="1589103" cy="475086"/>
            </a:xfrm>
          </p:grpSpPr>
          <p:sp>
            <p:nvSpPr>
              <p:cNvPr id="191" name="Rectangle 190">
                <a:extLst>
                  <a:ext uri="{FF2B5EF4-FFF2-40B4-BE49-F238E27FC236}">
                    <a16:creationId xmlns:a16="http://schemas.microsoft.com/office/drawing/2014/main" id="{3D3F3649-4876-C80B-0F85-74A9E1B66B58}"/>
                  </a:ext>
                </a:extLst>
              </p:cNvPr>
              <p:cNvSpPr/>
              <p:nvPr/>
            </p:nvSpPr>
            <p:spPr>
              <a:xfrm>
                <a:off x="904350" y="1322770"/>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92" name="TextBox 191">
                <a:extLst>
                  <a:ext uri="{FF2B5EF4-FFF2-40B4-BE49-F238E27FC236}">
                    <a16:creationId xmlns:a16="http://schemas.microsoft.com/office/drawing/2014/main" id="{7A352D43-0A3B-1BC8-88D3-63C9A9CB13A5}"/>
                  </a:ext>
                </a:extLst>
              </p:cNvPr>
              <p:cNvSpPr txBox="1"/>
              <p:nvPr/>
            </p:nvSpPr>
            <p:spPr>
              <a:xfrm>
                <a:off x="928147" y="1309349"/>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0</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190" name="Rectangle 189">
              <a:extLst>
                <a:ext uri="{FF2B5EF4-FFF2-40B4-BE49-F238E27FC236}">
                  <a16:creationId xmlns:a16="http://schemas.microsoft.com/office/drawing/2014/main" id="{34CED260-7295-4A49-4849-9D0EEDC05691}"/>
                </a:ext>
              </a:extLst>
            </p:cNvPr>
            <p:cNvSpPr/>
            <p:nvPr/>
          </p:nvSpPr>
          <p:spPr>
            <a:xfrm>
              <a:off x="0"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grpSp>
      <p:grpSp>
        <p:nvGrpSpPr>
          <p:cNvPr id="193" name="Group 192">
            <a:extLst>
              <a:ext uri="{FF2B5EF4-FFF2-40B4-BE49-F238E27FC236}">
                <a16:creationId xmlns:a16="http://schemas.microsoft.com/office/drawing/2014/main" id="{FA12CD09-EEF9-2432-DDF3-C92B18D8632F}"/>
              </a:ext>
            </a:extLst>
          </p:cNvPr>
          <p:cNvGrpSpPr/>
          <p:nvPr/>
        </p:nvGrpSpPr>
        <p:grpSpPr>
          <a:xfrm>
            <a:off x="2454786" y="1326686"/>
            <a:ext cx="2157274" cy="3556032"/>
            <a:chOff x="2461547" y="1326686"/>
            <a:chExt cx="2157274" cy="3556032"/>
          </a:xfrm>
        </p:grpSpPr>
        <p:grpSp>
          <p:nvGrpSpPr>
            <p:cNvPr id="194" name="Group 193">
              <a:extLst>
                <a:ext uri="{FF2B5EF4-FFF2-40B4-BE49-F238E27FC236}">
                  <a16:creationId xmlns:a16="http://schemas.microsoft.com/office/drawing/2014/main" id="{D37B9887-C609-C7CC-B0CA-2F375BA9FD28}"/>
                </a:ext>
              </a:extLst>
            </p:cNvPr>
            <p:cNvGrpSpPr/>
            <p:nvPr/>
          </p:nvGrpSpPr>
          <p:grpSpPr>
            <a:xfrm>
              <a:off x="2745633" y="1326686"/>
              <a:ext cx="1589103" cy="462798"/>
              <a:chOff x="3002994" y="1332422"/>
              <a:chExt cx="1589103" cy="462798"/>
            </a:xfrm>
          </p:grpSpPr>
          <p:sp>
            <p:nvSpPr>
              <p:cNvPr id="196" name="Rectangle 195">
                <a:extLst>
                  <a:ext uri="{FF2B5EF4-FFF2-40B4-BE49-F238E27FC236}">
                    <a16:creationId xmlns:a16="http://schemas.microsoft.com/office/drawing/2014/main" id="{037F551E-57C0-9BF1-FC86-AC6762914880}"/>
                  </a:ext>
                </a:extLst>
              </p:cNvPr>
              <p:cNvSpPr/>
              <p:nvPr/>
            </p:nvSpPr>
            <p:spPr>
              <a:xfrm>
                <a:off x="3002994" y="133242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97" name="TextBox 196">
                <a:extLst>
                  <a:ext uri="{FF2B5EF4-FFF2-40B4-BE49-F238E27FC236}">
                    <a16:creationId xmlns:a16="http://schemas.microsoft.com/office/drawing/2014/main" id="{650A9472-233D-7935-FB23-F3700135A025}"/>
                  </a:ext>
                </a:extLst>
              </p:cNvPr>
              <p:cNvSpPr txBox="1"/>
              <p:nvPr/>
            </p:nvSpPr>
            <p:spPr>
              <a:xfrm>
                <a:off x="3036970" y="1333555"/>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1</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195" name="Rectangle 194">
              <a:extLst>
                <a:ext uri="{FF2B5EF4-FFF2-40B4-BE49-F238E27FC236}">
                  <a16:creationId xmlns:a16="http://schemas.microsoft.com/office/drawing/2014/main" id="{923480D4-0ABD-536C-B9C2-03853E64742D}"/>
                </a:ext>
              </a:extLst>
            </p:cNvPr>
            <p:cNvSpPr/>
            <p:nvPr/>
          </p:nvSpPr>
          <p:spPr>
            <a:xfrm>
              <a:off x="2461547"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grpSp>
        <p:nvGrpSpPr>
          <p:cNvPr id="198" name="Group 197">
            <a:extLst>
              <a:ext uri="{FF2B5EF4-FFF2-40B4-BE49-F238E27FC236}">
                <a16:creationId xmlns:a16="http://schemas.microsoft.com/office/drawing/2014/main" id="{12E31B7C-EA31-3003-B655-0B45C06ADC31}"/>
              </a:ext>
            </a:extLst>
          </p:cNvPr>
          <p:cNvGrpSpPr/>
          <p:nvPr/>
        </p:nvGrpSpPr>
        <p:grpSpPr>
          <a:xfrm>
            <a:off x="5014867" y="1311299"/>
            <a:ext cx="2157274" cy="3571419"/>
            <a:chOff x="5017363" y="1311299"/>
            <a:chExt cx="2157274" cy="3571419"/>
          </a:xfrm>
        </p:grpSpPr>
        <p:grpSp>
          <p:nvGrpSpPr>
            <p:cNvPr id="199" name="Group 198">
              <a:extLst>
                <a:ext uri="{FF2B5EF4-FFF2-40B4-BE49-F238E27FC236}">
                  <a16:creationId xmlns:a16="http://schemas.microsoft.com/office/drawing/2014/main" id="{C030D757-DEA9-C738-19BF-91F8A694BC98}"/>
                </a:ext>
              </a:extLst>
            </p:cNvPr>
            <p:cNvGrpSpPr/>
            <p:nvPr/>
          </p:nvGrpSpPr>
          <p:grpSpPr>
            <a:xfrm>
              <a:off x="5301449" y="1311299"/>
              <a:ext cx="1589103" cy="477052"/>
              <a:chOff x="5038324" y="1322772"/>
              <a:chExt cx="1589103" cy="477052"/>
            </a:xfrm>
          </p:grpSpPr>
          <p:sp>
            <p:nvSpPr>
              <p:cNvPr id="201" name="Rectangle 200">
                <a:extLst>
                  <a:ext uri="{FF2B5EF4-FFF2-40B4-BE49-F238E27FC236}">
                    <a16:creationId xmlns:a16="http://schemas.microsoft.com/office/drawing/2014/main" id="{E17F6469-973A-7D3B-CE42-72C804517574}"/>
                  </a:ext>
                </a:extLst>
              </p:cNvPr>
              <p:cNvSpPr/>
              <p:nvPr/>
            </p:nvSpPr>
            <p:spPr>
              <a:xfrm>
                <a:off x="5038324" y="132277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02" name="TextBox 201">
                <a:extLst>
                  <a:ext uri="{FF2B5EF4-FFF2-40B4-BE49-F238E27FC236}">
                    <a16:creationId xmlns:a16="http://schemas.microsoft.com/office/drawing/2014/main" id="{7CE65461-BACF-ADFF-C4F6-67A45BC3F8A2}"/>
                  </a:ext>
                </a:extLst>
              </p:cNvPr>
              <p:cNvSpPr txBox="1"/>
              <p:nvPr/>
            </p:nvSpPr>
            <p:spPr>
              <a:xfrm>
                <a:off x="5062121" y="1338159"/>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2</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00" name="Rectangle 199">
              <a:extLst>
                <a:ext uri="{FF2B5EF4-FFF2-40B4-BE49-F238E27FC236}">
                  <a16:creationId xmlns:a16="http://schemas.microsoft.com/office/drawing/2014/main" id="{85D3509C-6534-380E-D8F0-ACD1DB44C5DF}"/>
                </a:ext>
              </a:extLst>
            </p:cNvPr>
            <p:cNvSpPr/>
            <p:nvPr/>
          </p:nvSpPr>
          <p:spPr>
            <a:xfrm>
              <a:off x="5017363"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grpSp>
        <p:nvGrpSpPr>
          <p:cNvPr id="203" name="Group 202">
            <a:extLst>
              <a:ext uri="{FF2B5EF4-FFF2-40B4-BE49-F238E27FC236}">
                <a16:creationId xmlns:a16="http://schemas.microsoft.com/office/drawing/2014/main" id="{DD73D122-E286-27B9-999F-11A62A0763A9}"/>
              </a:ext>
            </a:extLst>
          </p:cNvPr>
          <p:cNvGrpSpPr/>
          <p:nvPr/>
        </p:nvGrpSpPr>
        <p:grpSpPr>
          <a:xfrm>
            <a:off x="7449570" y="1300630"/>
            <a:ext cx="2157274" cy="3582088"/>
            <a:chOff x="7435919" y="1300630"/>
            <a:chExt cx="2157274" cy="3582088"/>
          </a:xfrm>
        </p:grpSpPr>
        <p:grpSp>
          <p:nvGrpSpPr>
            <p:cNvPr id="204" name="Group 203">
              <a:extLst>
                <a:ext uri="{FF2B5EF4-FFF2-40B4-BE49-F238E27FC236}">
                  <a16:creationId xmlns:a16="http://schemas.microsoft.com/office/drawing/2014/main" id="{FDC78BBC-35E9-670F-D0F7-337B0CCBBE5E}"/>
                </a:ext>
              </a:extLst>
            </p:cNvPr>
            <p:cNvGrpSpPr/>
            <p:nvPr/>
          </p:nvGrpSpPr>
          <p:grpSpPr>
            <a:xfrm>
              <a:off x="7709162" y="1300630"/>
              <a:ext cx="1610788" cy="472334"/>
              <a:chOff x="7286132" y="1312103"/>
              <a:chExt cx="1610788" cy="472334"/>
            </a:xfrm>
          </p:grpSpPr>
          <p:sp>
            <p:nvSpPr>
              <p:cNvPr id="206" name="Rectangle 205">
                <a:extLst>
                  <a:ext uri="{FF2B5EF4-FFF2-40B4-BE49-F238E27FC236}">
                    <a16:creationId xmlns:a16="http://schemas.microsoft.com/office/drawing/2014/main" id="{AD2B5F96-E317-6EFC-EA1D-5FE03036E1FE}"/>
                  </a:ext>
                </a:extLst>
              </p:cNvPr>
              <p:cNvSpPr/>
              <p:nvPr/>
            </p:nvSpPr>
            <p:spPr>
              <a:xfrm>
                <a:off x="7286132" y="132277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07" name="TextBox 206">
                <a:extLst>
                  <a:ext uri="{FF2B5EF4-FFF2-40B4-BE49-F238E27FC236}">
                    <a16:creationId xmlns:a16="http://schemas.microsoft.com/office/drawing/2014/main" id="{1DE2BCF2-BA18-B1CE-EC4A-CFB2982DAF3C}"/>
                  </a:ext>
                </a:extLst>
              </p:cNvPr>
              <p:cNvSpPr txBox="1"/>
              <p:nvPr/>
            </p:nvSpPr>
            <p:spPr>
              <a:xfrm>
                <a:off x="7286132" y="1312103"/>
                <a:ext cx="1610788" cy="461665"/>
              </a:xfrm>
              <a:prstGeom prst="rect">
                <a:avLst/>
              </a:prstGeom>
              <a:noFill/>
            </p:spPr>
            <p:txBody>
              <a:bodyPr wrap="square" rtlCol="0" anchor="ctr">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3</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05" name="Rectangle 204">
              <a:extLst>
                <a:ext uri="{FF2B5EF4-FFF2-40B4-BE49-F238E27FC236}">
                  <a16:creationId xmlns:a16="http://schemas.microsoft.com/office/drawing/2014/main" id="{03E925FC-E03F-6DBB-0523-667D181039D5}"/>
                </a:ext>
              </a:extLst>
            </p:cNvPr>
            <p:cNvSpPr/>
            <p:nvPr/>
          </p:nvSpPr>
          <p:spPr>
            <a:xfrm>
              <a:off x="7435919"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grpSp>
      <p:grpSp>
        <p:nvGrpSpPr>
          <p:cNvPr id="208" name="Group 207">
            <a:extLst>
              <a:ext uri="{FF2B5EF4-FFF2-40B4-BE49-F238E27FC236}">
                <a16:creationId xmlns:a16="http://schemas.microsoft.com/office/drawing/2014/main" id="{2D87DE9D-EF1F-4504-4D7C-14D063EC9845}"/>
              </a:ext>
            </a:extLst>
          </p:cNvPr>
          <p:cNvGrpSpPr/>
          <p:nvPr/>
        </p:nvGrpSpPr>
        <p:grpSpPr>
          <a:xfrm>
            <a:off x="9853391" y="1311298"/>
            <a:ext cx="2157274" cy="3571420"/>
            <a:chOff x="9854475" y="1311298"/>
            <a:chExt cx="2157274" cy="3571420"/>
          </a:xfrm>
        </p:grpSpPr>
        <p:grpSp>
          <p:nvGrpSpPr>
            <p:cNvPr id="209" name="Group 208">
              <a:extLst>
                <a:ext uri="{FF2B5EF4-FFF2-40B4-BE49-F238E27FC236}">
                  <a16:creationId xmlns:a16="http://schemas.microsoft.com/office/drawing/2014/main" id="{9B0DB241-C391-84A5-C25A-6D4A1F863208}"/>
                </a:ext>
              </a:extLst>
            </p:cNvPr>
            <p:cNvGrpSpPr/>
            <p:nvPr/>
          </p:nvGrpSpPr>
          <p:grpSpPr>
            <a:xfrm>
              <a:off x="10138561" y="1311298"/>
              <a:ext cx="1589103" cy="467401"/>
              <a:chOff x="9891697" y="1317034"/>
              <a:chExt cx="1589103" cy="467401"/>
            </a:xfrm>
          </p:grpSpPr>
          <p:sp>
            <p:nvSpPr>
              <p:cNvPr id="211" name="Rectangle 210">
                <a:extLst>
                  <a:ext uri="{FF2B5EF4-FFF2-40B4-BE49-F238E27FC236}">
                    <a16:creationId xmlns:a16="http://schemas.microsoft.com/office/drawing/2014/main" id="{07F979DA-2B28-1EF0-9632-2C43D5988820}"/>
                  </a:ext>
                </a:extLst>
              </p:cNvPr>
              <p:cNvSpPr/>
              <p:nvPr/>
            </p:nvSpPr>
            <p:spPr>
              <a:xfrm>
                <a:off x="9891697" y="1322770"/>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12" name="TextBox 211">
                <a:extLst>
                  <a:ext uri="{FF2B5EF4-FFF2-40B4-BE49-F238E27FC236}">
                    <a16:creationId xmlns:a16="http://schemas.microsoft.com/office/drawing/2014/main" id="{062346DC-F1E4-B83E-8927-81A9D30B9024}"/>
                  </a:ext>
                </a:extLst>
              </p:cNvPr>
              <p:cNvSpPr txBox="1"/>
              <p:nvPr/>
            </p:nvSpPr>
            <p:spPr>
              <a:xfrm>
                <a:off x="9915494" y="1317034"/>
                <a:ext cx="1565306" cy="461665"/>
              </a:xfrm>
              <a:prstGeom prst="rect">
                <a:avLst/>
              </a:prstGeom>
              <a:noFill/>
            </p:spPr>
            <p:txBody>
              <a:bodyPr wrap="square" rtlCol="0" anchor="ctr">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4</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10" name="Rectangle 209">
              <a:extLst>
                <a:ext uri="{FF2B5EF4-FFF2-40B4-BE49-F238E27FC236}">
                  <a16:creationId xmlns:a16="http://schemas.microsoft.com/office/drawing/2014/main" id="{E939FF47-990F-0928-F111-B96868E442DD}"/>
                </a:ext>
              </a:extLst>
            </p:cNvPr>
            <p:cNvSpPr/>
            <p:nvPr/>
          </p:nvSpPr>
          <p:spPr>
            <a:xfrm>
              <a:off x="9854475"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sp>
        <p:nvSpPr>
          <p:cNvPr id="213" name="Arrow: Right 212">
            <a:extLst>
              <a:ext uri="{FF2B5EF4-FFF2-40B4-BE49-F238E27FC236}">
                <a16:creationId xmlns:a16="http://schemas.microsoft.com/office/drawing/2014/main" id="{5B1ECAFE-2A38-88EC-D20C-4C5A34D03C37}"/>
              </a:ext>
            </a:extLst>
          </p:cNvPr>
          <p:cNvSpPr/>
          <p:nvPr/>
        </p:nvSpPr>
        <p:spPr>
          <a:xfrm>
            <a:off x="1913028" y="4016586"/>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14" name="Arrow: Right 213">
            <a:extLst>
              <a:ext uri="{FF2B5EF4-FFF2-40B4-BE49-F238E27FC236}">
                <a16:creationId xmlns:a16="http://schemas.microsoft.com/office/drawing/2014/main" id="{C1AB2103-DF8A-E42E-169E-7D6F839C8EAC}"/>
              </a:ext>
            </a:extLst>
          </p:cNvPr>
          <p:cNvSpPr/>
          <p:nvPr/>
        </p:nvSpPr>
        <p:spPr>
          <a:xfrm>
            <a:off x="9415488" y="2302833"/>
            <a:ext cx="629929"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15" name="Arrow: Right 214">
            <a:extLst>
              <a:ext uri="{FF2B5EF4-FFF2-40B4-BE49-F238E27FC236}">
                <a16:creationId xmlns:a16="http://schemas.microsoft.com/office/drawing/2014/main" id="{9A6EBB88-2B3C-81D7-5ECE-6AAF0B28CA20}"/>
              </a:ext>
            </a:extLst>
          </p:cNvPr>
          <p:cNvSpPr/>
          <p:nvPr/>
        </p:nvSpPr>
        <p:spPr>
          <a:xfrm>
            <a:off x="6976489" y="3976681"/>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16" name="Arrow: Right 215">
            <a:extLst>
              <a:ext uri="{FF2B5EF4-FFF2-40B4-BE49-F238E27FC236}">
                <a16:creationId xmlns:a16="http://schemas.microsoft.com/office/drawing/2014/main" id="{1239DA51-D549-BC96-865B-122403CBE00B}"/>
              </a:ext>
            </a:extLst>
          </p:cNvPr>
          <p:cNvSpPr/>
          <p:nvPr/>
        </p:nvSpPr>
        <p:spPr>
          <a:xfrm>
            <a:off x="4456572" y="2302833"/>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17" name="TextBox 216">
            <a:extLst>
              <a:ext uri="{FF2B5EF4-FFF2-40B4-BE49-F238E27FC236}">
                <a16:creationId xmlns:a16="http://schemas.microsoft.com/office/drawing/2014/main" id="{7026FA8C-4CDC-BC0B-C629-A11B2B999224}"/>
              </a:ext>
            </a:extLst>
          </p:cNvPr>
          <p:cNvSpPr txBox="1"/>
          <p:nvPr/>
        </p:nvSpPr>
        <p:spPr>
          <a:xfrm>
            <a:off x="2454786" y="2810338"/>
            <a:ext cx="2097181" cy="1323439"/>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Requirement Analysis, </a:t>
            </a:r>
            <a:r>
              <a:rPr lang="en-IN" sz="2000" dirty="0">
                <a:solidFill>
                  <a:srgbClr val="FFFF00"/>
                </a:solidFill>
                <a:latin typeface="Times New Roman" panose="02020603050405020304" pitchFamily="18" charset="0"/>
                <a:cs typeface="Times New Roman" panose="02020603050405020304" pitchFamily="18" charset="0"/>
              </a:rPr>
              <a:t>Research and literature review</a:t>
            </a:r>
          </a:p>
        </p:txBody>
      </p:sp>
      <p:sp>
        <p:nvSpPr>
          <p:cNvPr id="218" name="TextBox 217">
            <a:extLst>
              <a:ext uri="{FF2B5EF4-FFF2-40B4-BE49-F238E27FC236}">
                <a16:creationId xmlns:a16="http://schemas.microsoft.com/office/drawing/2014/main" id="{8E97A8A0-5812-C5D1-FE41-62A27D7C6E62}"/>
              </a:ext>
            </a:extLst>
          </p:cNvPr>
          <p:cNvSpPr txBox="1"/>
          <p:nvPr/>
        </p:nvSpPr>
        <p:spPr>
          <a:xfrm>
            <a:off x="6761" y="2832735"/>
            <a:ext cx="2157274" cy="1631216"/>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Title Selection, </a:t>
            </a:r>
            <a:r>
              <a:rPr lang="en-US" sz="2000" dirty="0" err="1">
                <a:solidFill>
                  <a:srgbClr val="FFFF00"/>
                </a:solidFill>
                <a:latin typeface="Times New Roman" panose="02020603050405020304" pitchFamily="18" charset="0"/>
                <a:cs typeface="Times New Roman" panose="02020603050405020304" pitchFamily="18" charset="0"/>
              </a:rPr>
              <a:t>Github</a:t>
            </a:r>
            <a:r>
              <a:rPr lang="en-US" sz="2000" dirty="0">
                <a:solidFill>
                  <a:srgbClr val="FFFF00"/>
                </a:solidFill>
                <a:latin typeface="Times New Roman" panose="02020603050405020304" pitchFamily="18" charset="0"/>
                <a:cs typeface="Times New Roman" panose="02020603050405020304" pitchFamily="18" charset="0"/>
              </a:rPr>
              <a:t> repo creation,</a:t>
            </a:r>
          </a:p>
          <a:p>
            <a:r>
              <a:rPr lang="en-US" sz="2000" dirty="0">
                <a:solidFill>
                  <a:srgbClr val="FFFF00"/>
                </a:solidFill>
                <a:latin typeface="Times New Roman" panose="02020603050405020304" pitchFamily="18" charset="0"/>
                <a:cs typeface="Times New Roman" panose="02020603050405020304" pitchFamily="18" charset="0"/>
              </a:rPr>
              <a:t>Requirement Gathering</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219" name="TextBox 218">
            <a:extLst>
              <a:ext uri="{FF2B5EF4-FFF2-40B4-BE49-F238E27FC236}">
                <a16:creationId xmlns:a16="http://schemas.microsoft.com/office/drawing/2014/main" id="{15488F6E-B22B-A3DB-ED9D-C2188A529C92}"/>
              </a:ext>
            </a:extLst>
          </p:cNvPr>
          <p:cNvSpPr txBox="1"/>
          <p:nvPr/>
        </p:nvSpPr>
        <p:spPr>
          <a:xfrm>
            <a:off x="2454786" y="2065755"/>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Planning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220" name="TextBox 219">
            <a:extLst>
              <a:ext uri="{FF2B5EF4-FFF2-40B4-BE49-F238E27FC236}">
                <a16:creationId xmlns:a16="http://schemas.microsoft.com/office/drawing/2014/main" id="{7D58C748-CA5A-5500-4ED7-D1D2B10379F7}"/>
              </a:ext>
            </a:extLst>
          </p:cNvPr>
          <p:cNvSpPr txBox="1"/>
          <p:nvPr/>
        </p:nvSpPr>
        <p:spPr>
          <a:xfrm>
            <a:off x="5007379" y="2091754"/>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Designing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221" name="TextBox 220">
            <a:extLst>
              <a:ext uri="{FF2B5EF4-FFF2-40B4-BE49-F238E27FC236}">
                <a16:creationId xmlns:a16="http://schemas.microsoft.com/office/drawing/2014/main" id="{6807FEA4-F1A7-C401-C321-06EB3FEBD238}"/>
              </a:ext>
            </a:extLst>
          </p:cNvPr>
          <p:cNvSpPr txBox="1"/>
          <p:nvPr/>
        </p:nvSpPr>
        <p:spPr>
          <a:xfrm>
            <a:off x="7453239" y="2091754"/>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Testing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222" name="TextBox 221">
            <a:extLst>
              <a:ext uri="{FF2B5EF4-FFF2-40B4-BE49-F238E27FC236}">
                <a16:creationId xmlns:a16="http://schemas.microsoft.com/office/drawing/2014/main" id="{B758B628-1B69-A57E-2E75-6A3625B25CF0}"/>
              </a:ext>
            </a:extLst>
          </p:cNvPr>
          <p:cNvSpPr txBox="1"/>
          <p:nvPr/>
        </p:nvSpPr>
        <p:spPr>
          <a:xfrm>
            <a:off x="6761" y="2099322"/>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Initiation</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223" name="TextBox 222">
            <a:extLst>
              <a:ext uri="{FF2B5EF4-FFF2-40B4-BE49-F238E27FC236}">
                <a16:creationId xmlns:a16="http://schemas.microsoft.com/office/drawing/2014/main" id="{2A920800-CA96-5733-CE42-21EAF31C8EFA}"/>
              </a:ext>
            </a:extLst>
          </p:cNvPr>
          <p:cNvSpPr txBox="1"/>
          <p:nvPr/>
        </p:nvSpPr>
        <p:spPr>
          <a:xfrm>
            <a:off x="5024851" y="2828835"/>
            <a:ext cx="2137307" cy="1015663"/>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System design and Architecture planning</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224" name="TextBox 223">
            <a:extLst>
              <a:ext uri="{FF2B5EF4-FFF2-40B4-BE49-F238E27FC236}">
                <a16:creationId xmlns:a16="http://schemas.microsoft.com/office/drawing/2014/main" id="{CF6D1D7A-82A6-B701-2929-830242976374}"/>
              </a:ext>
            </a:extLst>
          </p:cNvPr>
          <p:cNvSpPr txBox="1"/>
          <p:nvPr/>
        </p:nvSpPr>
        <p:spPr>
          <a:xfrm>
            <a:off x="7459554" y="2893039"/>
            <a:ext cx="2137307" cy="1015663"/>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Checking for error and debugging to check for bugs</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225" name="TextBox 224">
            <a:extLst>
              <a:ext uri="{FF2B5EF4-FFF2-40B4-BE49-F238E27FC236}">
                <a16:creationId xmlns:a16="http://schemas.microsoft.com/office/drawing/2014/main" id="{6731B7EE-6D7E-2C8B-ACFE-387632DA897C}"/>
              </a:ext>
            </a:extLst>
          </p:cNvPr>
          <p:cNvSpPr txBox="1"/>
          <p:nvPr/>
        </p:nvSpPr>
        <p:spPr>
          <a:xfrm>
            <a:off x="9863375" y="3225208"/>
            <a:ext cx="2137307" cy="400110"/>
          </a:xfrm>
          <a:prstGeom prst="rect">
            <a:avLst/>
          </a:prstGeom>
          <a:noFill/>
        </p:spPr>
        <p:txBody>
          <a:bodyPr wrap="square" rtlCol="0">
            <a:spAutoFit/>
          </a:bodyPr>
          <a:lstStyle/>
          <a:p>
            <a:pPr algn="ctr"/>
            <a:r>
              <a:rPr lang="en-US" sz="2000" dirty="0">
                <a:solidFill>
                  <a:srgbClr val="FFFF00"/>
                </a:solidFill>
                <a:latin typeface="Times New Roman" panose="02020603050405020304" pitchFamily="18" charset="0"/>
                <a:cs typeface="Times New Roman" panose="02020603050405020304" pitchFamily="18" charset="0"/>
              </a:rPr>
              <a:t>Final Viva Voce</a:t>
            </a:r>
            <a:endParaRPr lang="en-IN" sz="2000"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t>Expected Outcomes</a:t>
            </a:r>
            <a:endParaRPr dirty="0"/>
          </a:p>
        </p:txBody>
      </p:sp>
      <p:sp>
        <p:nvSpPr>
          <p:cNvPr id="2" name="Text Placeholder 1">
            <a:extLst>
              <a:ext uri="{FF2B5EF4-FFF2-40B4-BE49-F238E27FC236}">
                <a16:creationId xmlns:a16="http://schemas.microsoft.com/office/drawing/2014/main" id="{BAAEC4AE-4183-B2E1-9547-E52B1573AB97}"/>
              </a:ext>
            </a:extLst>
          </p:cNvPr>
          <p:cNvSpPr>
            <a:spLocks noGrp="1" noChangeArrowheads="1"/>
          </p:cNvSpPr>
          <p:nvPr>
            <p:ph type="body" idx="1"/>
          </p:nvPr>
        </p:nvSpPr>
        <p:spPr bwMode="auto">
          <a:xfrm>
            <a:off x="714829" y="1258962"/>
            <a:ext cx="113976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97% using Siamese Networks, surpassing CNN (92%) and SVM (85%).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SSIM Score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0.95, ensuring high image similarity retention.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Efficiency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Medium parameter count (20M) optimized for resource-limited environments.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Case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Secure applications like banking and access control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t>Conclusion</a:t>
            </a:r>
            <a:endParaRPr dirty="0"/>
          </a:p>
        </p:txBody>
      </p:sp>
      <p:sp>
        <p:nvSpPr>
          <p:cNvPr id="198" name="Google Shape;198;p24"/>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Finger vein authentication using Siamese Networks and Autoencoders offers:</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High accuracy and resistance to counterfeiting.</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Robust feature extraction through preprocessing and autoencoders.</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Reliable decision-making via similarity measurement.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Challenges</a:t>
            </a:r>
            <a:r>
              <a:rPr lang="en-US" dirty="0">
                <a:latin typeface="Times New Roman" panose="02020603050405020304" pitchFamily="18" charset="0"/>
                <a:cs typeface="Times New Roman" panose="02020603050405020304" pitchFamily="18" charset="0"/>
              </a:rPr>
              <a:t>: Computational complexity and dataset quality requirements.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Future Work</a:t>
            </a:r>
            <a:r>
              <a:rPr lang="en-US" dirty="0">
                <a:latin typeface="Times New Roman" panose="02020603050405020304" pitchFamily="18" charset="0"/>
                <a:cs typeface="Times New Roman" panose="02020603050405020304" pitchFamily="18" charset="0"/>
              </a:rPr>
              <a:t>: Implementing lightweight models for mobile and edge devices.</a:t>
            </a:r>
          </a:p>
          <a:p>
            <a:pPr marL="457200" lvl="0" indent="-381000" algn="just" rtl="0">
              <a:spcBef>
                <a:spcPts val="0"/>
              </a:spcBef>
              <a:spcAft>
                <a:spcPts val="0"/>
              </a:spcAft>
              <a:buSzPts val="2400"/>
              <a:buChar char="•"/>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624</Words>
  <Application>Microsoft Office PowerPoint</Application>
  <PresentationFormat>Widescreen</PresentationFormat>
  <Paragraphs>84</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Cambria</vt:lpstr>
      <vt:lpstr>Times New Roman</vt:lpstr>
      <vt:lpstr>Verdana</vt:lpstr>
      <vt:lpstr>Bioinformatics</vt:lpstr>
      <vt:lpstr>Finger Vein Authentication Using Siamese Networks and Autoencoders</vt:lpstr>
      <vt:lpstr>Introduction</vt:lpstr>
      <vt:lpstr>Research Gaps Identified</vt:lpstr>
      <vt:lpstr>Proposed Method</vt:lpstr>
      <vt:lpstr>Objectives</vt:lpstr>
      <vt:lpstr>System Design and Methodology</vt:lpstr>
      <vt:lpstr>Timeline of Project</vt:lpstr>
      <vt:lpstr>Expected Outcomes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Adithya H Hegde</dc:creator>
  <cp:lastModifiedBy>Adithya H Hegde</cp:lastModifiedBy>
  <cp:revision>15</cp:revision>
  <dcterms:modified xsi:type="dcterms:W3CDTF">2025-01-12T15:02:19Z</dcterms:modified>
</cp:coreProperties>
</file>