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328" r:id="rId2"/>
    <p:sldId id="329" r:id="rId3"/>
    <p:sldId id="330" r:id="rId4"/>
    <p:sldId id="331" r:id="rId5"/>
    <p:sldId id="337" r:id="rId6"/>
    <p:sldId id="338" r:id="rId7"/>
    <p:sldId id="339" r:id="rId8"/>
    <p:sldId id="332" r:id="rId9"/>
    <p:sldId id="340" r:id="rId10"/>
    <p:sldId id="341" r:id="rId11"/>
    <p:sldId id="333" r:id="rId12"/>
    <p:sldId id="342" r:id="rId13"/>
    <p:sldId id="343" r:id="rId14"/>
    <p:sldId id="344" r:id="rId15"/>
    <p:sldId id="33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8481"/>
    <a:srgbClr val="F9B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6"/>
    <p:restoredTop sz="83203" autoAdjust="0"/>
  </p:normalViewPr>
  <p:slideViewPr>
    <p:cSldViewPr snapToGrid="0" snapToObjects="1">
      <p:cViewPr varScale="1">
        <p:scale>
          <a:sx n="71" d="100"/>
          <a:sy n="71" d="100"/>
        </p:scale>
        <p:origin x="2152" y="176"/>
      </p:cViewPr>
      <p:guideLst>
        <p:guide orient="horz" pos="18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A9791-F69C-AF46-9535-A85F2E117F1B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2E0E3-E8C9-D04F-A91C-59B6692B3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DC84-0192-9546-BB59-4DBCA2D329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1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DC84-0192-9546-BB59-4DBCA2D329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DC84-0192-9546-BB59-4DBCA2D329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1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DC84-0192-9546-BB59-4DBCA2D329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6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DC84-0192-9546-BB59-4DBCA2D329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10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DC84-0192-9546-BB59-4DBCA2D329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18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DC84-0192-9546-BB59-4DBCA2D329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5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DC84-0192-9546-BB59-4DBCA2D329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DC84-0192-9546-BB59-4DBCA2D329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3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DC84-0192-9546-BB59-4DBCA2D329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2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DC84-0192-9546-BB59-4DBCA2D329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7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DC84-0192-9546-BB59-4DBCA2D329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DC84-0192-9546-BB59-4DBCA2D329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DC84-0192-9546-BB59-4DBCA2D329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6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DC84-0192-9546-BB59-4DBCA2D329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9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28B8-75C1-964B-A554-3C4347D27BD4}" type="datetime1">
              <a:rPr lang="en-CA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99A-4D4E-1D44-BEB4-B2809EC3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62AE-E1E6-B546-8876-8FF5C4C628D5}" type="datetime1">
              <a:rPr lang="en-CA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99A-4D4E-1D44-BEB4-B2809EC3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31FE-A924-F74E-AC5F-1E414752B692}" type="datetime1">
              <a:rPr lang="en-CA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99A-4D4E-1D44-BEB4-B2809EC3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7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142F-0907-7346-B7F7-064B3AE97A79}" type="datetime1">
              <a:rPr lang="en-CA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99A-4D4E-1D44-BEB4-B2809EC3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2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8F7-824B-F44B-B7B4-957584FF5FE5}" type="datetime1">
              <a:rPr lang="en-CA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99A-4D4E-1D44-BEB4-B2809EC3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BA6-0D85-2A43-A47C-C8D061DB955C}" type="datetime1">
              <a:rPr lang="en-CA" smtClean="0"/>
              <a:t>2020-12-15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99A-4D4E-1D44-BEB4-B2809EC3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55B9-EEFC-2E41-832B-2B11F3573DEB}" type="datetime1">
              <a:rPr lang="en-CA" smtClean="0"/>
              <a:t>2020-12-15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99A-4D4E-1D44-BEB4-B2809EC3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6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DEF-6650-FF4F-A101-A2D1839ED775}" type="datetime1">
              <a:rPr lang="en-CA" smtClean="0"/>
              <a:t>2020-12-15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99A-4D4E-1D44-BEB4-B2809EC3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35E3-B8BE-034F-90CD-6BE18F8B3485}" type="datetime1">
              <a:rPr lang="en-CA" smtClean="0"/>
              <a:t>2020-12-15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99A-4D4E-1D44-BEB4-B2809EC3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CA84-3153-3540-B6C0-14292B78A774}" type="datetime1">
              <a:rPr lang="en-CA" smtClean="0"/>
              <a:t>2020-12-15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99A-4D4E-1D44-BEB4-B2809EC3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9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5B79-3277-6D49-B3E9-126FAD05ECAF}" type="datetime1">
              <a:rPr lang="en-CA" smtClean="0"/>
              <a:t>2020-12-15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99A-4D4E-1D44-BEB4-B2809EC3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C1B4-FFA9-C34B-922C-04467FD5E5DF}" type="datetime1">
              <a:rPr lang="en-CA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899A-4D4E-1D44-BEB4-B2809EC3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473955-DD0F-7F49-B32D-FC028ED628A5}"/>
              </a:ext>
            </a:extLst>
          </p:cNvPr>
          <p:cNvSpPr/>
          <p:nvPr/>
        </p:nvSpPr>
        <p:spPr>
          <a:xfrm>
            <a:off x="1" y="251610"/>
            <a:ext cx="12191999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08539E-653D-DD42-8291-255EC02664A8}"/>
              </a:ext>
            </a:extLst>
          </p:cNvPr>
          <p:cNvSpPr/>
          <p:nvPr/>
        </p:nvSpPr>
        <p:spPr>
          <a:xfrm>
            <a:off x="409603" y="581235"/>
            <a:ext cx="11372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Using Python to Analyze British Columbia COVID-19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295983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Monideep Chakraborti</a:t>
            </a:r>
          </a:p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Align MS in Computer Science </a:t>
            </a:r>
          </a:p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Northeastern University - Vancouver</a:t>
            </a:r>
          </a:p>
          <a:p>
            <a:pPr algn="ctr"/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CS 5001: Project Presentation</a:t>
            </a:r>
          </a:p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December 16, 2020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E4F06E3-9783-0E4D-8FBF-7B7D41D73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025" y="5045207"/>
            <a:ext cx="1529443" cy="15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1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69578799-25B1-354B-B0AC-6014964B64C5}"/>
              </a:ext>
            </a:extLst>
          </p:cNvPr>
          <p:cNvSpPr txBox="1"/>
          <p:nvPr/>
        </p:nvSpPr>
        <p:spPr>
          <a:xfrm>
            <a:off x="458870" y="1646343"/>
            <a:ext cx="466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modules: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94FE82-D1B7-0843-A36B-17A951A91CCE}"/>
              </a:ext>
            </a:extLst>
          </p:cNvPr>
          <p:cNvSpPr/>
          <p:nvPr/>
        </p:nvSpPr>
        <p:spPr>
          <a:xfrm>
            <a:off x="458870" y="2312065"/>
            <a:ext cx="5637130" cy="45647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Step 1 : Take in user input when called by main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E60F31BE-98DA-0643-8EF6-C95C1D527050}"/>
              </a:ext>
            </a:extLst>
          </p:cNvPr>
          <p:cNvSpPr/>
          <p:nvPr/>
        </p:nvSpPr>
        <p:spPr>
          <a:xfrm>
            <a:off x="2935624" y="3096599"/>
            <a:ext cx="243840" cy="5594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9FCB5-D821-1749-8810-965169836250}"/>
              </a:ext>
            </a:extLst>
          </p:cNvPr>
          <p:cNvSpPr/>
          <p:nvPr/>
        </p:nvSpPr>
        <p:spPr>
          <a:xfrm>
            <a:off x="373372" y="3861228"/>
            <a:ext cx="5519460" cy="45647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Step 2 : User choice to either print or write to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A357E5-3543-7748-8B24-48F541ADF620}"/>
              </a:ext>
            </a:extLst>
          </p:cNvPr>
          <p:cNvSpPr/>
          <p:nvPr/>
        </p:nvSpPr>
        <p:spPr>
          <a:xfrm>
            <a:off x="986715" y="5182155"/>
            <a:ext cx="1806923" cy="45647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Print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0A604F-0B37-3945-847A-D7EC65957803}"/>
              </a:ext>
            </a:extLst>
          </p:cNvPr>
          <p:cNvSpPr/>
          <p:nvPr/>
        </p:nvSpPr>
        <p:spPr>
          <a:xfrm>
            <a:off x="3364614" y="5182155"/>
            <a:ext cx="1975862" cy="45647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Write to CSV file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2F9187C2-5E7C-AD45-A973-23DD1F54B36A}"/>
              </a:ext>
            </a:extLst>
          </p:cNvPr>
          <p:cNvSpPr/>
          <p:nvPr/>
        </p:nvSpPr>
        <p:spPr>
          <a:xfrm rot="18636600">
            <a:off x="3447753" y="4504825"/>
            <a:ext cx="274936" cy="7012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BCF9F8DA-E9D1-C74D-B835-46D6B16F50A7}"/>
              </a:ext>
            </a:extLst>
          </p:cNvPr>
          <p:cNvSpPr/>
          <p:nvPr/>
        </p:nvSpPr>
        <p:spPr>
          <a:xfrm rot="2980117">
            <a:off x="2476646" y="4514947"/>
            <a:ext cx="339464" cy="644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C5FE495A-4791-9047-BEB2-6CDFD47EC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78" y="1285114"/>
            <a:ext cx="5637130" cy="51648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594B9E-1821-E245-BEE4-5E194E1F0D08}"/>
              </a:ext>
            </a:extLst>
          </p:cNvPr>
          <p:cNvSpPr/>
          <p:nvPr/>
        </p:nvSpPr>
        <p:spPr>
          <a:xfrm>
            <a:off x="1" y="227717"/>
            <a:ext cx="12191999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8C21B8-829B-DF4E-AACB-2F7F2192B306}"/>
              </a:ext>
            </a:extLst>
          </p:cNvPr>
          <p:cNvSpPr/>
          <p:nvPr/>
        </p:nvSpPr>
        <p:spPr>
          <a:xfrm>
            <a:off x="3153236" y="408002"/>
            <a:ext cx="4259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Filter Python module</a:t>
            </a:r>
          </a:p>
        </p:txBody>
      </p:sp>
    </p:spTree>
    <p:extLst>
      <p:ext uri="{BB962C8B-B14F-4D97-AF65-F5344CB8AC3E}">
        <p14:creationId xmlns:p14="http://schemas.microsoft.com/office/powerpoint/2010/main" val="235370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3703" y="1443962"/>
            <a:ext cx="11742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Most challenging part of the project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Finally managed to perform the data analysis without Pandas library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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E28D69-68AA-FE4A-B9C9-A3F3FE61ECD6}"/>
              </a:ext>
            </a:extLst>
          </p:cNvPr>
          <p:cNvSpPr/>
          <p:nvPr/>
        </p:nvSpPr>
        <p:spPr>
          <a:xfrm>
            <a:off x="193702" y="2464466"/>
            <a:ext cx="6326870" cy="87197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Step 1 : Broke down big CSV file into smaller manageable CSV files using Class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1DC988E-FB52-5E45-81EE-254B83C2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17" y="2278818"/>
            <a:ext cx="4623043" cy="4419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7FE49E-3EB6-A348-9277-64ECCAB871E2}"/>
              </a:ext>
            </a:extLst>
          </p:cNvPr>
          <p:cNvSpPr txBox="1"/>
          <p:nvPr/>
        </p:nvSpPr>
        <p:spPr>
          <a:xfrm>
            <a:off x="334740" y="3559707"/>
            <a:ext cx="58521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Why breakdown in smaller files?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Found it easier when I needed to make the plots for my data analysis 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23BE8-4257-0444-8957-7C793C50F5FA}"/>
              </a:ext>
            </a:extLst>
          </p:cNvPr>
          <p:cNvSpPr/>
          <p:nvPr/>
        </p:nvSpPr>
        <p:spPr>
          <a:xfrm>
            <a:off x="193702" y="484058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Learned about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csvDictReader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 and DictWriter: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Problem with normal csv: saved everything as strings with comma in between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DictReader and DictWriter: key-value pairs easy to work with for data analysis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6C0D9-477A-D146-A591-6F2D59D17CEB}"/>
              </a:ext>
            </a:extLst>
          </p:cNvPr>
          <p:cNvSpPr/>
          <p:nvPr/>
        </p:nvSpPr>
        <p:spPr>
          <a:xfrm>
            <a:off x="1" y="227717"/>
            <a:ext cx="12191999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6FA3B3-E008-284B-91B0-F3700DA789E9}"/>
              </a:ext>
            </a:extLst>
          </p:cNvPr>
          <p:cNvSpPr/>
          <p:nvPr/>
        </p:nvSpPr>
        <p:spPr>
          <a:xfrm>
            <a:off x="2318492" y="408002"/>
            <a:ext cx="5928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Data Analysis Python module</a:t>
            </a:r>
          </a:p>
        </p:txBody>
      </p:sp>
    </p:spTree>
    <p:extLst>
      <p:ext uri="{BB962C8B-B14F-4D97-AF65-F5344CB8AC3E}">
        <p14:creationId xmlns:p14="http://schemas.microsoft.com/office/powerpoint/2010/main" val="372541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E28D69-68AA-FE4A-B9C9-A3F3FE61ECD6}"/>
              </a:ext>
            </a:extLst>
          </p:cNvPr>
          <p:cNvSpPr/>
          <p:nvPr/>
        </p:nvSpPr>
        <p:spPr>
          <a:xfrm>
            <a:off x="232257" y="1571051"/>
            <a:ext cx="6326870" cy="87197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Step 2 : DictReader allowed the file to be used as a dictionary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1C56C46A-A294-624A-9844-833731E6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459" y="1398322"/>
            <a:ext cx="5139284" cy="5097972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98B90162-D288-2C43-A0AB-CED4B29C9D62}"/>
              </a:ext>
            </a:extLst>
          </p:cNvPr>
          <p:cNvSpPr/>
          <p:nvPr/>
        </p:nvSpPr>
        <p:spPr>
          <a:xfrm>
            <a:off x="3053176" y="2938021"/>
            <a:ext cx="243840" cy="5594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69D0AC-944F-2746-992F-2E878621D4A6}"/>
              </a:ext>
            </a:extLst>
          </p:cNvPr>
          <p:cNvSpPr/>
          <p:nvPr/>
        </p:nvSpPr>
        <p:spPr>
          <a:xfrm>
            <a:off x="270812" y="3885471"/>
            <a:ext cx="6096000" cy="87197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Step 3 : Added up all repeat terms such as “M” and “F” in the screenshot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E2B9011-0634-C84B-B7D8-EDBC4A4B1285}"/>
              </a:ext>
            </a:extLst>
          </p:cNvPr>
          <p:cNvSpPr/>
          <p:nvPr/>
        </p:nvSpPr>
        <p:spPr>
          <a:xfrm>
            <a:off x="3053176" y="4973959"/>
            <a:ext cx="243840" cy="5594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102F10-FAAC-DD4F-9FEF-22C0147FBF17}"/>
              </a:ext>
            </a:extLst>
          </p:cNvPr>
          <p:cNvSpPr/>
          <p:nvPr/>
        </p:nvSpPr>
        <p:spPr>
          <a:xfrm>
            <a:off x="1" y="227717"/>
            <a:ext cx="12191999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57D82F-37F3-AD42-A4ED-2F0C45A30A54}"/>
              </a:ext>
            </a:extLst>
          </p:cNvPr>
          <p:cNvSpPr/>
          <p:nvPr/>
        </p:nvSpPr>
        <p:spPr>
          <a:xfrm>
            <a:off x="2720828" y="479422"/>
            <a:ext cx="5928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Data Analysis Python module</a:t>
            </a:r>
          </a:p>
        </p:txBody>
      </p:sp>
    </p:spTree>
    <p:extLst>
      <p:ext uri="{BB962C8B-B14F-4D97-AF65-F5344CB8AC3E}">
        <p14:creationId xmlns:p14="http://schemas.microsoft.com/office/powerpoint/2010/main" val="307042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E28D69-68AA-FE4A-B9C9-A3F3FE61ECD6}"/>
              </a:ext>
            </a:extLst>
          </p:cNvPr>
          <p:cNvSpPr/>
          <p:nvPr/>
        </p:nvSpPr>
        <p:spPr>
          <a:xfrm>
            <a:off x="232257" y="1784332"/>
            <a:ext cx="6326870" cy="45647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Step 4: Converted to a list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8B90162-D288-2C43-A0AB-CED4B29C9D62}"/>
              </a:ext>
            </a:extLst>
          </p:cNvPr>
          <p:cNvSpPr/>
          <p:nvPr/>
        </p:nvSpPr>
        <p:spPr>
          <a:xfrm>
            <a:off x="3074972" y="2523182"/>
            <a:ext cx="243840" cy="5594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5A3531-13F9-4A41-AB84-6AEE8A014575}"/>
              </a:ext>
            </a:extLst>
          </p:cNvPr>
          <p:cNvSpPr/>
          <p:nvPr/>
        </p:nvSpPr>
        <p:spPr>
          <a:xfrm>
            <a:off x="270812" y="3215024"/>
            <a:ext cx="6096000" cy="45647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Step 5 : Visualized the data using Matplotlib library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D316B00-D4AB-2F4B-93B7-8218E456B082}"/>
              </a:ext>
            </a:extLst>
          </p:cNvPr>
          <p:cNvSpPr/>
          <p:nvPr/>
        </p:nvSpPr>
        <p:spPr>
          <a:xfrm>
            <a:off x="3074972" y="4258246"/>
            <a:ext cx="243840" cy="5594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69D0AC-944F-2746-992F-2E878621D4A6}"/>
              </a:ext>
            </a:extLst>
          </p:cNvPr>
          <p:cNvSpPr/>
          <p:nvPr/>
        </p:nvSpPr>
        <p:spPr>
          <a:xfrm>
            <a:off x="270812" y="5126830"/>
            <a:ext cx="6096000" cy="45647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Step 6 : Added it to the index.html page</a:t>
            </a: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13DBC73C-9C77-C24B-9DDE-D246FF3F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022" y="1784332"/>
            <a:ext cx="5183721" cy="40523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E30BA0-3511-0741-89E8-EDA39E19EECB}"/>
              </a:ext>
            </a:extLst>
          </p:cNvPr>
          <p:cNvSpPr/>
          <p:nvPr/>
        </p:nvSpPr>
        <p:spPr>
          <a:xfrm>
            <a:off x="1" y="227717"/>
            <a:ext cx="12191999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973C58-7A83-8D42-9D0A-FE05CDF7B2A3}"/>
              </a:ext>
            </a:extLst>
          </p:cNvPr>
          <p:cNvSpPr/>
          <p:nvPr/>
        </p:nvSpPr>
        <p:spPr>
          <a:xfrm>
            <a:off x="2659868" y="471890"/>
            <a:ext cx="5928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Data Analysis Python module</a:t>
            </a:r>
          </a:p>
        </p:txBody>
      </p:sp>
    </p:spTree>
    <p:extLst>
      <p:ext uri="{BB962C8B-B14F-4D97-AF65-F5344CB8AC3E}">
        <p14:creationId xmlns:p14="http://schemas.microsoft.com/office/powerpoint/2010/main" val="177380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BEA83A-EF0D-C64E-8000-406E2E5AABC7}"/>
              </a:ext>
            </a:extLst>
          </p:cNvPr>
          <p:cNvSpPr/>
          <p:nvPr/>
        </p:nvSpPr>
        <p:spPr>
          <a:xfrm>
            <a:off x="3048000" y="255183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Now, let’s briefly walk through the code!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18D6A-8F12-564E-A541-F1E058CF4D98}"/>
              </a:ext>
            </a:extLst>
          </p:cNvPr>
          <p:cNvSpPr/>
          <p:nvPr/>
        </p:nvSpPr>
        <p:spPr>
          <a:xfrm>
            <a:off x="1" y="227717"/>
            <a:ext cx="12191999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EA586-2EF7-994B-AAD0-EE5B0CD2E0D3}"/>
              </a:ext>
            </a:extLst>
          </p:cNvPr>
          <p:cNvSpPr/>
          <p:nvPr/>
        </p:nvSpPr>
        <p:spPr>
          <a:xfrm>
            <a:off x="4427534" y="557342"/>
            <a:ext cx="27350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Review Code</a:t>
            </a:r>
          </a:p>
        </p:txBody>
      </p:sp>
    </p:spTree>
    <p:extLst>
      <p:ext uri="{BB962C8B-B14F-4D97-AF65-F5344CB8AC3E}">
        <p14:creationId xmlns:p14="http://schemas.microsoft.com/office/powerpoint/2010/main" val="238647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486" y="1201082"/>
            <a:ext cx="12192000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Get the website functioning with the search bar and the live statistics from API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Add more factors to the BC COVID-19 data such as household incomes, mask use, hospitalization rate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Build a predictive model to estimate COVID-19 cases in BC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6550913D-81AF-B34A-B750-C54A09869158}"/>
              </a:ext>
            </a:extLst>
          </p:cNvPr>
          <p:cNvSpPr/>
          <p:nvPr/>
        </p:nvSpPr>
        <p:spPr>
          <a:xfrm>
            <a:off x="5114544" y="3463620"/>
            <a:ext cx="316992" cy="6309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D4057A-E49E-304A-8E7E-1D6E0CD893C8}"/>
              </a:ext>
            </a:extLst>
          </p:cNvPr>
          <p:cNvSpPr/>
          <p:nvPr/>
        </p:nvSpPr>
        <p:spPr>
          <a:xfrm>
            <a:off x="438912" y="4172995"/>
            <a:ext cx="9668256" cy="81686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STAGE 2: Repeat the above process for all provinces in Canada 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899FF9B3-8065-4046-A0D0-9A790E4819B3}"/>
              </a:ext>
            </a:extLst>
          </p:cNvPr>
          <p:cNvSpPr/>
          <p:nvPr/>
        </p:nvSpPr>
        <p:spPr>
          <a:xfrm>
            <a:off x="5114544" y="5068298"/>
            <a:ext cx="316992" cy="6309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74C5D2-9D9A-6147-B63F-6621F85AC1DC}"/>
              </a:ext>
            </a:extLst>
          </p:cNvPr>
          <p:cNvSpPr/>
          <p:nvPr/>
        </p:nvSpPr>
        <p:spPr>
          <a:xfrm>
            <a:off x="438912" y="5743565"/>
            <a:ext cx="9668256" cy="8505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STAGE 3: Comparative study of COVID-19 response between developed and emerging nations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E2545D-7FB3-6E4D-85DE-858407727747}"/>
              </a:ext>
            </a:extLst>
          </p:cNvPr>
          <p:cNvSpPr/>
          <p:nvPr/>
        </p:nvSpPr>
        <p:spPr>
          <a:xfrm>
            <a:off x="1" y="227717"/>
            <a:ext cx="12191999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324360-E225-1B47-AF67-F5843E42F0BD}"/>
              </a:ext>
            </a:extLst>
          </p:cNvPr>
          <p:cNvSpPr/>
          <p:nvPr/>
        </p:nvSpPr>
        <p:spPr>
          <a:xfrm>
            <a:off x="3927491" y="408002"/>
            <a:ext cx="2711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Future Goals</a:t>
            </a:r>
          </a:p>
        </p:txBody>
      </p:sp>
    </p:spTree>
    <p:extLst>
      <p:ext uri="{BB962C8B-B14F-4D97-AF65-F5344CB8AC3E}">
        <p14:creationId xmlns:p14="http://schemas.microsoft.com/office/powerpoint/2010/main" val="333923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979" y="2246108"/>
            <a:ext cx="1074550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  GOAL OF THE PROJECT: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Analyze the BC COVID-19 Data using 3 Factors:</a:t>
            </a:r>
          </a:p>
          <a:p>
            <a:pPr marL="2171700" lvl="4" indent="-342900"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Age</a:t>
            </a:r>
          </a:p>
          <a:p>
            <a:pPr marL="2171700" lvl="4" indent="-342900"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Region</a:t>
            </a:r>
          </a:p>
          <a:p>
            <a:pPr marL="2171700" lvl="4" indent="-342900"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Gender</a:t>
            </a:r>
          </a:p>
          <a:p>
            <a:pPr marL="2171700" lvl="4" indent="-342900">
              <a:buFont typeface="Wingdings" pitchFamily="2" charset="2"/>
              <a:buChar char="§"/>
            </a:pP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Using Flask and HTML, create a webpage:</a:t>
            </a:r>
          </a:p>
          <a:p>
            <a:pPr marL="2171700" lvl="4" indent="-342900"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has a search bar that can filter out any data of interest</a:t>
            </a:r>
          </a:p>
          <a:p>
            <a:pPr marL="2171700" lvl="4" indent="-342900"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has updated COVID-19 statistics of Canada using API</a:t>
            </a:r>
            <a:br>
              <a:rPr lang="en-US" sz="2400" b="1" dirty="0">
                <a:latin typeface="Arial" charset="0"/>
                <a:ea typeface="Arial" charset="0"/>
                <a:cs typeface="Arial" charset="0"/>
              </a:rPr>
            </a:b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marL="2171700" lvl="4" indent="-342900">
              <a:buFont typeface="Wingdings" pitchFamily="2" charset="2"/>
              <a:buChar char="§"/>
            </a:pP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marL="2171700" lvl="4" indent="-342900">
              <a:buFont typeface="Wingdings" pitchFamily="2" charset="2"/>
              <a:buChar char="§"/>
            </a:pP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marL="2171700" lvl="4" indent="-342900">
              <a:buFont typeface="Wingdings" pitchFamily="2" charset="2"/>
              <a:buChar char="§"/>
            </a:pP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lvl="4"/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lvl="3"/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01747-5C6E-EF4D-9C9F-61423149985D}"/>
              </a:ext>
            </a:extLst>
          </p:cNvPr>
          <p:cNvSpPr/>
          <p:nvPr/>
        </p:nvSpPr>
        <p:spPr>
          <a:xfrm>
            <a:off x="0" y="396323"/>
            <a:ext cx="12191999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08539E-653D-DD42-8291-255EC02664A8}"/>
              </a:ext>
            </a:extLst>
          </p:cNvPr>
          <p:cNvSpPr/>
          <p:nvPr/>
        </p:nvSpPr>
        <p:spPr>
          <a:xfrm>
            <a:off x="1650339" y="725948"/>
            <a:ext cx="81207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7614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8FD75C-2728-B544-92A9-0E601A93FC25}"/>
              </a:ext>
            </a:extLst>
          </p:cNvPr>
          <p:cNvGrpSpPr/>
          <p:nvPr/>
        </p:nvGrpSpPr>
        <p:grpSpPr>
          <a:xfrm>
            <a:off x="135408" y="1730799"/>
            <a:ext cx="12051189" cy="4269088"/>
            <a:chOff x="491300" y="1294456"/>
            <a:chExt cx="12051189" cy="426908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9EB384-CD62-E14A-80FD-C6A5F3C7F5B2}"/>
                </a:ext>
              </a:extLst>
            </p:cNvPr>
            <p:cNvGrpSpPr/>
            <p:nvPr/>
          </p:nvGrpSpPr>
          <p:grpSpPr>
            <a:xfrm>
              <a:off x="685714" y="1294456"/>
              <a:ext cx="10200724" cy="4269088"/>
              <a:chOff x="834105" y="904947"/>
              <a:chExt cx="10200724" cy="4269088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1D09264F-9397-1147-B9FB-1FFAE46B1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3205" y="2212169"/>
                <a:ext cx="1295400" cy="12954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11AFA1-408D-154A-9536-FE31C126AB55}"/>
                  </a:ext>
                </a:extLst>
              </p:cNvPr>
              <p:cNvSpPr txBox="1"/>
              <p:nvPr/>
            </p:nvSpPr>
            <p:spPr>
              <a:xfrm>
                <a:off x="6362701" y="3522518"/>
                <a:ext cx="1018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app.py</a:t>
                </a:r>
              </a:p>
            </p:txBody>
          </p:sp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97F71265-E16B-5A4C-9C9A-196E70C1D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2468" y="904947"/>
                <a:ext cx="1295400" cy="1295400"/>
              </a:xfrm>
              <a:prstGeom prst="rect">
                <a:avLst/>
              </a:prstGeom>
            </p:spPr>
          </p:pic>
          <p:pic>
            <p:nvPicPr>
              <p:cNvPr id="13" name="Picture 12" descr="Icon&#10;&#10;Description automatically generated">
                <a:extLst>
                  <a:ext uri="{FF2B5EF4-FFF2-40B4-BE49-F238E27FC236}">
                    <a16:creationId xmlns:a16="http://schemas.microsoft.com/office/drawing/2014/main" id="{65D8AA92-699F-D047-9473-8D354BC65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4694" y="3878635"/>
                <a:ext cx="1295400" cy="1295400"/>
              </a:xfrm>
              <a:prstGeom prst="rect">
                <a:avLst/>
              </a:prstGeom>
            </p:spPr>
          </p:pic>
          <p:pic>
            <p:nvPicPr>
              <p:cNvPr id="14" name="Picture 13" descr="Icon&#10;&#10;Description automatically generated">
                <a:extLst>
                  <a:ext uri="{FF2B5EF4-FFF2-40B4-BE49-F238E27FC236}">
                    <a16:creationId xmlns:a16="http://schemas.microsoft.com/office/drawing/2014/main" id="{63C4BC84-81FC-5E40-979A-B33ED97EE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4694" y="2339871"/>
                <a:ext cx="1295400" cy="129540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12B471D-14A7-B342-BB24-2FA2C3550A47}"/>
                  </a:ext>
                </a:extLst>
              </p:cNvPr>
              <p:cNvSpPr/>
              <p:nvPr/>
            </p:nvSpPr>
            <p:spPr>
              <a:xfrm>
                <a:off x="9580585" y="2664405"/>
                <a:ext cx="10567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main.py</a:t>
                </a:r>
              </a:p>
              <a:p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048798C-B1EE-2648-BC6C-7704748269C7}"/>
                  </a:ext>
                </a:extLst>
              </p:cNvPr>
              <p:cNvSpPr/>
              <p:nvPr/>
            </p:nvSpPr>
            <p:spPr>
              <a:xfrm>
                <a:off x="9580585" y="1367981"/>
                <a:ext cx="1454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covidapi.py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D43ECD9-BD75-FA4F-B18F-A3D089B96B98}"/>
                  </a:ext>
                </a:extLst>
              </p:cNvPr>
              <p:cNvCxnSpPr/>
              <p:nvPr/>
            </p:nvCxnSpPr>
            <p:spPr>
              <a:xfrm flipH="1">
                <a:off x="7719681" y="1876837"/>
                <a:ext cx="472787" cy="4630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3923597-AB95-1F4F-B87F-94C3703FA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66610" y="3916397"/>
                <a:ext cx="2339458" cy="7933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426A7D6-D79E-C543-B2CF-E80E759F50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90241" y="3014413"/>
                <a:ext cx="5022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6F03277-7B60-E544-8D89-B2BC36EF5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5537" y="3310736"/>
                <a:ext cx="5356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81266E8-5C17-DF42-9A84-A26D9370C5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8605" y="1730876"/>
                <a:ext cx="462075" cy="4559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59656427-1AAA-2E42-B38D-655663A49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0513" y="2227118"/>
                <a:ext cx="1295400" cy="1295400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F2D11FC-15B6-6242-AC2F-CDEE20305F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60550" y="3014413"/>
                <a:ext cx="5022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F9A4B78-ECE3-1A4F-B67D-99323565F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0550" y="3227609"/>
                <a:ext cx="5356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9ACE277-D80C-784E-813F-FF31B1D078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8286" y="2987570"/>
                <a:ext cx="5022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AAC7EB7-4CD4-1A47-A897-C398CF481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4449" y="3282527"/>
                <a:ext cx="5356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E5609EB-4D62-2B4A-8EDC-0BDAC66E41DE}"/>
                  </a:ext>
                </a:extLst>
              </p:cNvPr>
              <p:cNvSpPr/>
              <p:nvPr/>
            </p:nvSpPr>
            <p:spPr>
              <a:xfrm>
                <a:off x="4068443" y="3608620"/>
                <a:ext cx="15995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HTML Templates</a:t>
                </a:r>
              </a:p>
            </p:txBody>
          </p:sp>
          <p:pic>
            <p:nvPicPr>
              <p:cNvPr id="29" name="Picture 28" descr="Icon&#10;&#10;Description automatically generated">
                <a:extLst>
                  <a:ext uri="{FF2B5EF4-FFF2-40B4-BE49-F238E27FC236}">
                    <a16:creationId xmlns:a16="http://schemas.microsoft.com/office/drawing/2014/main" id="{161C822E-007E-1543-B0D1-5CB57D1AC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4286" y="2200347"/>
                <a:ext cx="1347887" cy="1453971"/>
              </a:xfrm>
              <a:prstGeom prst="rect">
                <a:avLst/>
              </a:prstGeom>
            </p:spPr>
          </p:pic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792E811-974D-5143-9BA0-9B6330FC9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713" y="3282527"/>
                <a:ext cx="5356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D9E1E09-10D6-7749-B324-9F8C47C8AF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9713" y="3014413"/>
                <a:ext cx="5022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53FA470-6855-6B4C-8A21-6DC9824B0DB0}"/>
                  </a:ext>
                </a:extLst>
              </p:cNvPr>
              <p:cNvSpPr/>
              <p:nvPr/>
            </p:nvSpPr>
            <p:spPr>
              <a:xfrm>
                <a:off x="834105" y="3555909"/>
                <a:ext cx="697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User</a:t>
                </a:r>
              </a:p>
            </p:txBody>
          </p:sp>
        </p:grp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2CD7E536-75D0-444B-9352-C55C3FCC1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1300" y="2912702"/>
              <a:ext cx="1051214" cy="105121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BEB4CB1-EB87-CE46-90CC-2A337D153805}"/>
                </a:ext>
              </a:extLst>
            </p:cNvPr>
            <p:cNvSpPr/>
            <p:nvPr/>
          </p:nvSpPr>
          <p:spPr>
            <a:xfrm>
              <a:off x="9437817" y="437499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data_analysis.py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AC0ADE-D4DD-5F42-AF2A-6FCE773E05B2}"/>
                </a:ext>
              </a:extLst>
            </p:cNvPr>
            <p:cNvSpPr txBox="1"/>
            <p:nvPr/>
          </p:nvSpPr>
          <p:spPr>
            <a:xfrm>
              <a:off x="9432194" y="2055421"/>
              <a:ext cx="25282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   -Live statistics in Canada</a:t>
              </a:r>
            </a:p>
            <a:p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B622EC-EED1-0E48-9CD2-1446810E06B4}"/>
                </a:ext>
              </a:extLst>
            </p:cNvPr>
            <p:cNvSpPr/>
            <p:nvPr/>
          </p:nvSpPr>
          <p:spPr>
            <a:xfrm>
              <a:off x="9637378" y="3344187"/>
              <a:ext cx="18549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-Filter data from file</a:t>
              </a: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8561DA-544C-B84D-8524-FBC1BDD9D0F1}"/>
                </a:ext>
              </a:extLst>
            </p:cNvPr>
            <p:cNvSpPr/>
            <p:nvPr/>
          </p:nvSpPr>
          <p:spPr>
            <a:xfrm>
              <a:off x="9643939" y="4702594"/>
              <a:ext cx="289855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-analysis of the BC COVID-19 data</a:t>
              </a:r>
              <a:endParaRPr lang="en-US" sz="1300" dirty="0"/>
            </a:p>
          </p:txBody>
        </p: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DC29DB6D-E97E-F14B-94CA-CC271FB64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8922" y="1084977"/>
            <a:ext cx="1394540" cy="139454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E96CB5-251B-7644-8FCD-D8A8583B95F2}"/>
              </a:ext>
            </a:extLst>
          </p:cNvPr>
          <p:cNvCxnSpPr/>
          <p:nvPr/>
        </p:nvCxnSpPr>
        <p:spPr>
          <a:xfrm>
            <a:off x="6355380" y="2410081"/>
            <a:ext cx="0" cy="585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A26EC721-7082-2F49-A542-A3E34EC06921}"/>
              </a:ext>
            </a:extLst>
          </p:cNvPr>
          <p:cNvSpPr/>
          <p:nvPr/>
        </p:nvSpPr>
        <p:spPr>
          <a:xfrm rot="5400000" flipH="1">
            <a:off x="7239227" y="4921095"/>
            <a:ext cx="514341" cy="2835776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DFD3A4-5D24-1D44-808E-65027F11D17F}"/>
              </a:ext>
            </a:extLst>
          </p:cNvPr>
          <p:cNvSpPr txBox="1"/>
          <p:nvPr/>
        </p:nvSpPr>
        <p:spPr>
          <a:xfrm>
            <a:off x="6758140" y="618331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 END</a:t>
            </a:r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8FBDD78D-305C-CC40-8C81-8494F97967F8}"/>
              </a:ext>
            </a:extLst>
          </p:cNvPr>
          <p:cNvSpPr/>
          <p:nvPr/>
        </p:nvSpPr>
        <p:spPr>
          <a:xfrm rot="5400000" flipH="1">
            <a:off x="3084162" y="4012920"/>
            <a:ext cx="514341" cy="2835776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3F9BFD-497E-B44D-8818-FDDB57634653}"/>
              </a:ext>
            </a:extLst>
          </p:cNvPr>
          <p:cNvSpPr/>
          <p:nvPr/>
        </p:nvSpPr>
        <p:spPr>
          <a:xfrm>
            <a:off x="-5402" y="217975"/>
            <a:ext cx="12191999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08539E-653D-DD42-8291-255EC02664A8}"/>
              </a:ext>
            </a:extLst>
          </p:cNvPr>
          <p:cNvSpPr/>
          <p:nvPr/>
        </p:nvSpPr>
        <p:spPr>
          <a:xfrm>
            <a:off x="1633888" y="504133"/>
            <a:ext cx="8210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Project Design for BC COVID-19 Analysis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19E79D-548E-4243-8D0C-83AE1D7A69D7}"/>
              </a:ext>
            </a:extLst>
          </p:cNvPr>
          <p:cNvSpPr txBox="1"/>
          <p:nvPr/>
        </p:nvSpPr>
        <p:spPr>
          <a:xfrm>
            <a:off x="2511747" y="5324752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139551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022" y="1282998"/>
            <a:ext cx="12192000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FLASK: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A lightweight framework that can use Python to create web applications</a:t>
            </a:r>
          </a:p>
          <a:p>
            <a:pPr marL="2171700" lvl="4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Runs a web server  </a:t>
            </a:r>
          </a:p>
          <a:p>
            <a:pPr marL="2171700" lvl="4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60C1DDFE-74D2-6E40-B882-E4DDE755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90" y="2953163"/>
            <a:ext cx="8166100" cy="3479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942B9A-EA56-EC44-BC86-21E9B365ABB5}"/>
              </a:ext>
            </a:extLst>
          </p:cNvPr>
          <p:cNvSpPr/>
          <p:nvPr/>
        </p:nvSpPr>
        <p:spPr>
          <a:xfrm>
            <a:off x="1" y="227717"/>
            <a:ext cx="12191999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08539E-653D-DD42-8291-255EC02664A8}"/>
              </a:ext>
            </a:extLst>
          </p:cNvPr>
          <p:cNvSpPr/>
          <p:nvPr/>
        </p:nvSpPr>
        <p:spPr>
          <a:xfrm>
            <a:off x="2909266" y="425037"/>
            <a:ext cx="60041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Working with Flask and HTML</a:t>
            </a:r>
          </a:p>
        </p:txBody>
      </p:sp>
    </p:spTree>
    <p:extLst>
      <p:ext uri="{BB962C8B-B14F-4D97-AF65-F5344CB8AC3E}">
        <p14:creationId xmlns:p14="http://schemas.microsoft.com/office/powerpoint/2010/main" val="45599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486" y="1192227"/>
            <a:ext cx="12192000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HTML: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Used to provide structure to a webpage and its content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B371FCF-551B-954B-BA46-E8F892F09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2322752"/>
            <a:ext cx="4758353" cy="3389892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7B25E86-6D83-2849-A5AD-712704FFC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127" y="2322752"/>
            <a:ext cx="5284078" cy="2768033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ACA5B935-80AA-F14E-96AD-C0C361646815}"/>
              </a:ext>
            </a:extLst>
          </p:cNvPr>
          <p:cNvSpPr/>
          <p:nvPr/>
        </p:nvSpPr>
        <p:spPr>
          <a:xfrm>
            <a:off x="5364480" y="3371621"/>
            <a:ext cx="971006" cy="5542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E867E5-5651-AE4B-9AEA-133AA6691A82}"/>
              </a:ext>
            </a:extLst>
          </p:cNvPr>
          <p:cNvSpPr/>
          <p:nvPr/>
        </p:nvSpPr>
        <p:spPr>
          <a:xfrm>
            <a:off x="1" y="106485"/>
            <a:ext cx="12191999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08539E-653D-DD42-8291-255EC02664A8}"/>
              </a:ext>
            </a:extLst>
          </p:cNvPr>
          <p:cNvSpPr/>
          <p:nvPr/>
        </p:nvSpPr>
        <p:spPr>
          <a:xfrm>
            <a:off x="2847911" y="436110"/>
            <a:ext cx="60041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Working with Flask and HTML</a:t>
            </a:r>
          </a:p>
        </p:txBody>
      </p:sp>
    </p:spTree>
    <p:extLst>
      <p:ext uri="{BB962C8B-B14F-4D97-AF65-F5344CB8AC3E}">
        <p14:creationId xmlns:p14="http://schemas.microsoft.com/office/powerpoint/2010/main" val="372363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0069"/>
            <a:ext cx="12192000" cy="511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Used API (Application Programming Interface) to run the program 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I think of them as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plug/connector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that allow applications to communicate with each other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Benefit for my module:</a:t>
            </a:r>
          </a:p>
          <a:p>
            <a:pPr marL="17145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Think about how tedious it would be to download and upload a CSV file everyday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</a:t>
            </a:r>
          </a:p>
          <a:p>
            <a:pPr marL="17145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Acts as a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self updating file for </a:t>
            </a:r>
            <a:r>
              <a:rPr lang="en-US" sz="2000" b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my module</a:t>
            </a:r>
          </a:p>
          <a:p>
            <a:pPr marL="1714500" lvl="3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sz="2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JSON Format:</a:t>
            </a:r>
          </a:p>
          <a:p>
            <a:pPr marL="17145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Imagine how hard life would be if every API had its own format?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</a:t>
            </a:r>
          </a:p>
          <a:p>
            <a:pPr marL="17145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JSON is the standard format for any API</a:t>
            </a:r>
          </a:p>
          <a:p>
            <a:pPr marL="17145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Format is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like Python dictionary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(key-value pairs)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  <a:p>
            <a:pPr marL="1714500" lvl="3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7C5BC-E6CD-B944-8800-FF408C8C610D}"/>
              </a:ext>
            </a:extLst>
          </p:cNvPr>
          <p:cNvSpPr/>
          <p:nvPr/>
        </p:nvSpPr>
        <p:spPr>
          <a:xfrm>
            <a:off x="1" y="227717"/>
            <a:ext cx="12191999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08539E-653D-DD42-8291-255EC02664A8}"/>
              </a:ext>
            </a:extLst>
          </p:cNvPr>
          <p:cNvSpPr/>
          <p:nvPr/>
        </p:nvSpPr>
        <p:spPr>
          <a:xfrm>
            <a:off x="2067400" y="325552"/>
            <a:ext cx="783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COVID-19 live statistics Python module</a:t>
            </a:r>
          </a:p>
        </p:txBody>
      </p:sp>
    </p:spTree>
    <p:extLst>
      <p:ext uri="{BB962C8B-B14F-4D97-AF65-F5344CB8AC3E}">
        <p14:creationId xmlns:p14="http://schemas.microsoft.com/office/powerpoint/2010/main" val="406818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868C315-2F4E-C64B-9734-0F93F9EAE812}"/>
              </a:ext>
            </a:extLst>
          </p:cNvPr>
          <p:cNvSpPr txBox="1"/>
          <p:nvPr/>
        </p:nvSpPr>
        <p:spPr>
          <a:xfrm>
            <a:off x="4218431" y="3874230"/>
            <a:ext cx="4497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DE5661-97F3-BC4B-B91A-5C2CD5647704}"/>
              </a:ext>
            </a:extLst>
          </p:cNvPr>
          <p:cNvSpPr/>
          <p:nvPr/>
        </p:nvSpPr>
        <p:spPr>
          <a:xfrm>
            <a:off x="157773" y="1333968"/>
            <a:ext cx="3155954" cy="45647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Step 1 : Request the API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9C86382-7E4F-B045-950F-A34984E1E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694" y="1186036"/>
            <a:ext cx="5943600" cy="1119633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70F4B9C8-7EEB-1C4C-9EE9-70C9A268529C}"/>
              </a:ext>
            </a:extLst>
          </p:cNvPr>
          <p:cNvSpPr/>
          <p:nvPr/>
        </p:nvSpPr>
        <p:spPr>
          <a:xfrm>
            <a:off x="1334137" y="2305669"/>
            <a:ext cx="243840" cy="5594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4E14E-0979-354F-8B13-7ABBB074F847}"/>
              </a:ext>
            </a:extLst>
          </p:cNvPr>
          <p:cNvSpPr/>
          <p:nvPr/>
        </p:nvSpPr>
        <p:spPr>
          <a:xfrm>
            <a:off x="0" y="3517007"/>
            <a:ext cx="3775393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Step 2 : Convert to JSON Format</a:t>
            </a:r>
            <a:endParaRPr lang="en-US" dirty="0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777335C5-FD16-E043-ACD6-8F7837560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694" y="3043785"/>
            <a:ext cx="5943600" cy="1119633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EED060ED-49BC-2B40-B6C9-CF77E5421828}"/>
              </a:ext>
            </a:extLst>
          </p:cNvPr>
          <p:cNvSpPr/>
          <p:nvPr/>
        </p:nvSpPr>
        <p:spPr>
          <a:xfrm>
            <a:off x="6614158" y="2404176"/>
            <a:ext cx="243840" cy="5594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F51ACB3-35D6-7D40-A525-8C1AFA6A6809}"/>
              </a:ext>
            </a:extLst>
          </p:cNvPr>
          <p:cNvSpPr/>
          <p:nvPr/>
        </p:nvSpPr>
        <p:spPr>
          <a:xfrm>
            <a:off x="1334137" y="4517520"/>
            <a:ext cx="243840" cy="5594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56F1EA-B423-FC4A-B347-0D10FFB7AF4C}"/>
              </a:ext>
            </a:extLst>
          </p:cNvPr>
          <p:cNvSpPr/>
          <p:nvPr/>
        </p:nvSpPr>
        <p:spPr>
          <a:xfrm>
            <a:off x="-1" y="5539979"/>
            <a:ext cx="3313728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Step 3 : Use like a dictionary</a:t>
            </a:r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2059CD20-32DF-D140-BCFB-C3FE433A1D01}"/>
              </a:ext>
            </a:extLst>
          </p:cNvPr>
          <p:cNvSpPr/>
          <p:nvPr/>
        </p:nvSpPr>
        <p:spPr>
          <a:xfrm>
            <a:off x="6620252" y="4285829"/>
            <a:ext cx="243840" cy="5594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8782BD73-0A48-8549-8C80-2E2FC001E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393" y="5110574"/>
            <a:ext cx="6126203" cy="12827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C23EF30-D414-2748-82F6-788C80C16BF2}"/>
              </a:ext>
            </a:extLst>
          </p:cNvPr>
          <p:cNvSpPr/>
          <p:nvPr/>
        </p:nvSpPr>
        <p:spPr>
          <a:xfrm>
            <a:off x="1" y="227717"/>
            <a:ext cx="12191999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08539E-653D-DD42-8291-255EC02664A8}"/>
              </a:ext>
            </a:extLst>
          </p:cNvPr>
          <p:cNvSpPr/>
          <p:nvPr/>
        </p:nvSpPr>
        <p:spPr>
          <a:xfrm>
            <a:off x="2067400" y="325552"/>
            <a:ext cx="783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COVID-19 live statistics Python module</a:t>
            </a:r>
          </a:p>
        </p:txBody>
      </p:sp>
    </p:spTree>
    <p:extLst>
      <p:ext uri="{BB962C8B-B14F-4D97-AF65-F5344CB8AC3E}">
        <p14:creationId xmlns:p14="http://schemas.microsoft.com/office/powerpoint/2010/main" val="15333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CCDE9B2-1949-AE43-903E-F110F445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965" y="4201641"/>
            <a:ext cx="1109236" cy="1109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9A41E-3E9E-C846-B043-53E936F1BFE4}"/>
              </a:ext>
            </a:extLst>
          </p:cNvPr>
          <p:cNvSpPr txBox="1"/>
          <p:nvPr/>
        </p:nvSpPr>
        <p:spPr>
          <a:xfrm>
            <a:off x="8006977" y="5310877"/>
            <a:ext cx="120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main.py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0163783-3439-9D49-9F70-6F3CE99CD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670" y="2032325"/>
            <a:ext cx="1109236" cy="1109236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F05C309-7D4D-AF4B-9060-7CB655B1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00" y="2032325"/>
            <a:ext cx="1109236" cy="1109236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3F8CB3B-95E5-B24D-B048-104F49E6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670" y="2032325"/>
            <a:ext cx="1109236" cy="1109236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254D74C-3D5E-8048-BD99-2FD3D654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900" y="2032325"/>
            <a:ext cx="1109236" cy="11092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04C188-3414-F24D-9477-FD7C42A04AC3}"/>
              </a:ext>
            </a:extLst>
          </p:cNvPr>
          <p:cNvSpPr/>
          <p:nvPr/>
        </p:nvSpPr>
        <p:spPr>
          <a:xfrm>
            <a:off x="5567650" y="324433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age.py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AE488-7961-4944-B7F3-004DFAB7AA0B}"/>
              </a:ext>
            </a:extLst>
          </p:cNvPr>
          <p:cNvSpPr/>
          <p:nvPr/>
        </p:nvSpPr>
        <p:spPr>
          <a:xfrm>
            <a:off x="8607670" y="323227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date.py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7AAEF0-5C37-3B4C-9756-ED5C8A52D938}"/>
              </a:ext>
            </a:extLst>
          </p:cNvPr>
          <p:cNvSpPr/>
          <p:nvPr/>
        </p:nvSpPr>
        <p:spPr>
          <a:xfrm>
            <a:off x="7204643" y="3221212"/>
            <a:ext cx="127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gender.py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75D3B2-EEC5-EA4E-9684-4D3659EA6699}"/>
              </a:ext>
            </a:extLst>
          </p:cNvPr>
          <p:cNvSpPr/>
          <p:nvPr/>
        </p:nvSpPr>
        <p:spPr>
          <a:xfrm>
            <a:off x="10318436" y="323227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region.py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DCE9EF-E7CA-A646-84A2-D1A6600993F1}"/>
              </a:ext>
            </a:extLst>
          </p:cNvPr>
          <p:cNvCxnSpPr>
            <a:cxnSpLocks/>
          </p:cNvCxnSpPr>
          <p:nvPr/>
        </p:nvCxnSpPr>
        <p:spPr>
          <a:xfrm>
            <a:off x="6364224" y="3718560"/>
            <a:ext cx="1048512" cy="48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68A2BE-0718-3A41-AE15-30E952844B49}"/>
              </a:ext>
            </a:extLst>
          </p:cNvPr>
          <p:cNvCxnSpPr>
            <a:cxnSpLocks/>
          </p:cNvCxnSpPr>
          <p:nvPr/>
        </p:nvCxnSpPr>
        <p:spPr>
          <a:xfrm flipH="1">
            <a:off x="9716906" y="3671902"/>
            <a:ext cx="946630" cy="52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D43CE7-CAB2-E147-821B-383A2A9489B0}"/>
              </a:ext>
            </a:extLst>
          </p:cNvPr>
          <p:cNvCxnSpPr>
            <a:cxnSpLocks/>
          </p:cNvCxnSpPr>
          <p:nvPr/>
        </p:nvCxnSpPr>
        <p:spPr>
          <a:xfrm flipH="1">
            <a:off x="8787454" y="3642165"/>
            <a:ext cx="316505" cy="55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FC337-BB71-7446-BEDE-3E0E574837A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842030" y="3590544"/>
            <a:ext cx="394947" cy="60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9578799-25B1-354B-B0AC-6014964B64C5}"/>
              </a:ext>
            </a:extLst>
          </p:cNvPr>
          <p:cNvSpPr txBox="1"/>
          <p:nvPr/>
        </p:nvSpPr>
        <p:spPr>
          <a:xfrm>
            <a:off x="398482" y="3158109"/>
            <a:ext cx="4669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Used the concept of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Modularity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for the first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Made the code easy to understand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important: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Very easy for debugging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317437-5BAF-DA4A-B358-05EDE184687B}"/>
              </a:ext>
            </a:extLst>
          </p:cNvPr>
          <p:cNvSpPr/>
          <p:nvPr/>
        </p:nvSpPr>
        <p:spPr>
          <a:xfrm>
            <a:off x="1" y="227717"/>
            <a:ext cx="12191999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08539E-653D-DD42-8291-255EC02664A8}"/>
              </a:ext>
            </a:extLst>
          </p:cNvPr>
          <p:cNvSpPr/>
          <p:nvPr/>
        </p:nvSpPr>
        <p:spPr>
          <a:xfrm>
            <a:off x="3747477" y="553454"/>
            <a:ext cx="4259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Filter Python module</a:t>
            </a:r>
          </a:p>
        </p:txBody>
      </p:sp>
    </p:spTree>
    <p:extLst>
      <p:ext uri="{BB962C8B-B14F-4D97-AF65-F5344CB8AC3E}">
        <p14:creationId xmlns:p14="http://schemas.microsoft.com/office/powerpoint/2010/main" val="289003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CCDE9B2-1949-AE43-903E-F110F445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965" y="4201641"/>
            <a:ext cx="1109236" cy="1109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9A41E-3E9E-C846-B043-53E936F1BFE4}"/>
              </a:ext>
            </a:extLst>
          </p:cNvPr>
          <p:cNvSpPr txBox="1"/>
          <p:nvPr/>
        </p:nvSpPr>
        <p:spPr>
          <a:xfrm>
            <a:off x="8006977" y="5310877"/>
            <a:ext cx="120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main.py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0163783-3439-9D49-9F70-6F3CE99CD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670" y="2032325"/>
            <a:ext cx="1109236" cy="1109236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F05C309-7D4D-AF4B-9060-7CB655B1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00" y="2032325"/>
            <a:ext cx="1109236" cy="1109236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3F8CB3B-95E5-B24D-B048-104F49E6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670" y="2032325"/>
            <a:ext cx="1109236" cy="1109236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254D74C-3D5E-8048-BD99-2FD3D654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900" y="2032325"/>
            <a:ext cx="1109236" cy="11092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04C188-3414-F24D-9477-FD7C42A04AC3}"/>
              </a:ext>
            </a:extLst>
          </p:cNvPr>
          <p:cNvSpPr/>
          <p:nvPr/>
        </p:nvSpPr>
        <p:spPr>
          <a:xfrm>
            <a:off x="5567650" y="324433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age.py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AE488-7961-4944-B7F3-004DFAB7AA0B}"/>
              </a:ext>
            </a:extLst>
          </p:cNvPr>
          <p:cNvSpPr/>
          <p:nvPr/>
        </p:nvSpPr>
        <p:spPr>
          <a:xfrm>
            <a:off x="8607670" y="323227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date.py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7AAEF0-5C37-3B4C-9756-ED5C8A52D938}"/>
              </a:ext>
            </a:extLst>
          </p:cNvPr>
          <p:cNvSpPr/>
          <p:nvPr/>
        </p:nvSpPr>
        <p:spPr>
          <a:xfrm>
            <a:off x="7204643" y="3221212"/>
            <a:ext cx="127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gender.py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75D3B2-EEC5-EA4E-9684-4D3659EA6699}"/>
              </a:ext>
            </a:extLst>
          </p:cNvPr>
          <p:cNvSpPr/>
          <p:nvPr/>
        </p:nvSpPr>
        <p:spPr>
          <a:xfrm>
            <a:off x="10318436" y="323227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region.py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DCE9EF-E7CA-A646-84A2-D1A6600993F1}"/>
              </a:ext>
            </a:extLst>
          </p:cNvPr>
          <p:cNvCxnSpPr>
            <a:cxnSpLocks/>
          </p:cNvCxnSpPr>
          <p:nvPr/>
        </p:nvCxnSpPr>
        <p:spPr>
          <a:xfrm>
            <a:off x="6364224" y="3718560"/>
            <a:ext cx="1048512" cy="48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68A2BE-0718-3A41-AE15-30E952844B49}"/>
              </a:ext>
            </a:extLst>
          </p:cNvPr>
          <p:cNvCxnSpPr>
            <a:cxnSpLocks/>
          </p:cNvCxnSpPr>
          <p:nvPr/>
        </p:nvCxnSpPr>
        <p:spPr>
          <a:xfrm flipH="1">
            <a:off x="9716906" y="3671902"/>
            <a:ext cx="946630" cy="52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D43CE7-CAB2-E147-821B-383A2A9489B0}"/>
              </a:ext>
            </a:extLst>
          </p:cNvPr>
          <p:cNvCxnSpPr>
            <a:cxnSpLocks/>
          </p:cNvCxnSpPr>
          <p:nvPr/>
        </p:nvCxnSpPr>
        <p:spPr>
          <a:xfrm flipH="1">
            <a:off x="8787454" y="3642165"/>
            <a:ext cx="316505" cy="55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FC337-BB71-7446-BEDE-3E0E574837A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842030" y="3590544"/>
            <a:ext cx="394947" cy="60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9578799-25B1-354B-B0AC-6014964B64C5}"/>
              </a:ext>
            </a:extLst>
          </p:cNvPr>
          <p:cNvSpPr txBox="1"/>
          <p:nvPr/>
        </p:nvSpPr>
        <p:spPr>
          <a:xfrm>
            <a:off x="458870" y="2121831"/>
            <a:ext cx="4669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main.py: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Current homepage for the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All other modules are imported into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Eventually want to connect this to the search bar on my webpage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6E30BB-FE47-4348-A154-B458AA5D3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11" y="5253375"/>
            <a:ext cx="7150100" cy="1092200"/>
          </a:xfrm>
          <a:prstGeom prst="rect">
            <a:avLst/>
          </a:prstGeom>
        </p:spPr>
      </p:pic>
      <p:sp>
        <p:nvSpPr>
          <p:cNvPr id="21" name="Left Arrow 20">
            <a:extLst>
              <a:ext uri="{FF2B5EF4-FFF2-40B4-BE49-F238E27FC236}">
                <a16:creationId xmlns:a16="http://schemas.microsoft.com/office/drawing/2014/main" id="{FACF7E9D-255C-3D49-BB3C-6C8D385D2CAF}"/>
              </a:ext>
            </a:extLst>
          </p:cNvPr>
          <p:cNvSpPr/>
          <p:nvPr/>
        </p:nvSpPr>
        <p:spPr>
          <a:xfrm rot="19972136">
            <a:off x="7346524" y="4962137"/>
            <a:ext cx="434818" cy="38530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7A3674-D0E4-D744-851C-EC75023F7EDB}"/>
              </a:ext>
            </a:extLst>
          </p:cNvPr>
          <p:cNvSpPr/>
          <p:nvPr/>
        </p:nvSpPr>
        <p:spPr>
          <a:xfrm>
            <a:off x="1" y="227717"/>
            <a:ext cx="12191999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08539E-653D-DD42-8291-255EC02664A8}"/>
              </a:ext>
            </a:extLst>
          </p:cNvPr>
          <p:cNvSpPr/>
          <p:nvPr/>
        </p:nvSpPr>
        <p:spPr>
          <a:xfrm>
            <a:off x="3649465" y="481149"/>
            <a:ext cx="4259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Filter Python module</a:t>
            </a:r>
          </a:p>
        </p:txBody>
      </p:sp>
    </p:spTree>
    <p:extLst>
      <p:ext uri="{BB962C8B-B14F-4D97-AF65-F5344CB8AC3E}">
        <p14:creationId xmlns:p14="http://schemas.microsoft.com/office/powerpoint/2010/main" val="342613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46370</TotalTime>
  <Words>657</Words>
  <Application>Microsoft Macintosh PowerPoint</Application>
  <PresentationFormat>Widescreen</PresentationFormat>
  <Paragraphs>126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</dc:creator>
  <cp:lastModifiedBy>Monideep Chakraborti</cp:lastModifiedBy>
  <cp:revision>250</cp:revision>
  <dcterms:created xsi:type="dcterms:W3CDTF">2016-05-26T06:32:07Z</dcterms:created>
  <dcterms:modified xsi:type="dcterms:W3CDTF">2020-12-16T21:04:12Z</dcterms:modified>
</cp:coreProperties>
</file>