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notesMasterIdLst>
    <p:notesMasterId r:id="rId22"/>
  </p:notesMasterIdLst>
  <p:sldIdLst>
    <p:sldId id="331" r:id="rId5"/>
    <p:sldId id="311" r:id="rId6"/>
    <p:sldId id="309" r:id="rId7"/>
    <p:sldId id="308" r:id="rId8"/>
    <p:sldId id="337" r:id="rId9"/>
    <p:sldId id="312" r:id="rId10"/>
    <p:sldId id="332" r:id="rId11"/>
    <p:sldId id="315" r:id="rId12"/>
    <p:sldId id="318" r:id="rId13"/>
    <p:sldId id="338" r:id="rId14"/>
    <p:sldId id="333" r:id="rId15"/>
    <p:sldId id="346" r:id="rId16"/>
    <p:sldId id="330" r:id="rId17"/>
    <p:sldId id="348" r:id="rId18"/>
    <p:sldId id="347" r:id="rId19"/>
    <p:sldId id="344" r:id="rId20"/>
    <p:sldId id="343" r:id="rId21"/>
  </p:sldIdLst>
  <p:sldSz cx="9144000" cy="6858000" type="screen4x3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3E4"/>
    <a:srgbClr val="969696"/>
    <a:srgbClr val="DCDDDE"/>
    <a:srgbClr val="6076D6"/>
    <a:srgbClr val="98A6E4"/>
    <a:srgbClr val="7084DA"/>
    <a:srgbClr val="778ADB"/>
    <a:srgbClr val="4658A1"/>
    <a:srgbClr val="9BA5CD"/>
    <a:srgbClr val="A6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82709" autoAdjust="0"/>
  </p:normalViewPr>
  <p:slideViewPr>
    <p:cSldViewPr>
      <p:cViewPr>
        <p:scale>
          <a:sx n="125" d="100"/>
          <a:sy n="125" d="100"/>
        </p:scale>
        <p:origin x="288" y="-710"/>
      </p:cViewPr>
      <p:guideLst>
        <p:guide orient="horz" pos="2387"/>
        <p:guide pos="290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46" cy="496490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1"/>
            <a:ext cx="2946346" cy="496490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r">
              <a:defRPr sz="1200"/>
            </a:lvl1pPr>
          </a:lstStyle>
          <a:p>
            <a:fld id="{999DA7BB-77D5-4DC9-8686-3C06ABD3669B}" type="datetimeFigureOut">
              <a:rPr kumimoji="1" lang="ja-JP" altLang="en-US" smtClean="0"/>
              <a:t>2020/3/28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16" tIns="46008" rIns="92016" bIns="46008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8" y="4716662"/>
            <a:ext cx="5439410" cy="4468415"/>
          </a:xfrm>
          <a:prstGeom prst="rect">
            <a:avLst/>
          </a:prstGeom>
        </p:spPr>
        <p:txBody>
          <a:bodyPr vert="horz" lIns="92016" tIns="46008" rIns="92016" bIns="4600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6" cy="496490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599"/>
            <a:ext cx="2946346" cy="496490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r">
              <a:defRPr sz="1200"/>
            </a:lvl1pPr>
          </a:lstStyle>
          <a:p>
            <a:fld id="{EA2D47C0-A85C-4B5A-9166-6AB5C0AE3D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38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32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01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5778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913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459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99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44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00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21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961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44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20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81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47C0-A85C-4B5A-9166-6AB5C0AE3D33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436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Aft>
                <a:spcPts val="0"/>
              </a:spcAft>
              <a:buClr>
                <a:srgbClr val="E30613"/>
              </a:buClr>
              <a:buSzPct val="98000"/>
              <a:buFont typeface="Segoe UI" panose="020B0502040204020203" pitchFamily="34" charset="0"/>
              <a:buChar char="●"/>
              <a:defRPr sz="2250"/>
            </a:lvl1pPr>
            <a:lvl2pPr marL="572400" indent="-284163">
              <a:spcAft>
                <a:spcPts val="0"/>
              </a:spcAft>
              <a:buClr>
                <a:srgbClr val="E30613"/>
              </a:buClr>
              <a:buSzPct val="79000"/>
              <a:buFont typeface="Segoe UI" panose="020B0502040204020203" pitchFamily="34" charset="0"/>
              <a:buChar char="●"/>
              <a:defRPr sz="2250"/>
            </a:lvl2pPr>
            <a:lvl3pPr marL="882000" indent="-282575">
              <a:spcAft>
                <a:spcPts val="0"/>
              </a:spcAft>
              <a:buClr>
                <a:srgbClr val="E30613"/>
              </a:buClr>
              <a:buSzPct val="68000"/>
              <a:buFont typeface="Segoe UI" panose="020B0502040204020203" pitchFamily="34" charset="0"/>
              <a:buChar char="●"/>
              <a:defRPr sz="1900"/>
            </a:lvl3pPr>
            <a:lvl4pPr>
              <a:spcAft>
                <a:spcPts val="0"/>
              </a:spcAft>
              <a:defRPr sz="1900"/>
            </a:lvl4pPr>
          </a:lstStyle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</p:txBody>
      </p:sp>
      <p:sp>
        <p:nvSpPr>
          <p:cNvPr id="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6" name="Content Placeholder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Aft>
                <a:spcPts val="0"/>
              </a:spcAft>
              <a:buSzPct val="80000"/>
              <a:buFont typeface="Segoe UI" panose="020B0502040204020203" pitchFamily="34" charset="0"/>
              <a:buChar char="●"/>
              <a:defRPr sz="2250"/>
            </a:lvl1pPr>
            <a:lvl2pPr>
              <a:spcAft>
                <a:spcPts val="0"/>
              </a:spcAft>
              <a:defRPr sz="2250"/>
            </a:lvl2pPr>
            <a:lvl3pPr marL="857250" indent="-282575">
              <a:spcAft>
                <a:spcPts val="0"/>
              </a:spcAft>
              <a:buSzPct val="75000"/>
              <a:buFont typeface="Segoe UI" panose="020B0502040204020203" pitchFamily="34" charset="0"/>
              <a:buChar char="●"/>
              <a:defRPr sz="1900"/>
            </a:lvl3pPr>
            <a:lvl4pPr>
              <a:spcAft>
                <a:spcPts val="0"/>
              </a:spcAft>
              <a:defRPr sz="1900"/>
            </a:lvl4pPr>
          </a:lstStyle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13" name="Content Placeholder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sz="2250"/>
            </a:lvl1pPr>
            <a:lvl2pPr>
              <a:spcAft>
                <a:spcPts val="0"/>
              </a:spcAft>
              <a:defRPr sz="2250"/>
            </a:lvl2pPr>
            <a:lvl3pPr marL="857250" indent="-282575"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sz="1900"/>
            </a:lvl3pPr>
            <a:lvl4pPr>
              <a:spcAft>
                <a:spcPts val="0"/>
              </a:spcAft>
              <a:defRPr sz="1900"/>
            </a:lvl4pPr>
          </a:lstStyle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0" y="6461536"/>
            <a:ext cx="9144000" cy="0"/>
          </a:xfrm>
          <a:prstGeom prst="line">
            <a:avLst/>
          </a:prstGeom>
          <a:noFill/>
          <a:ln w="12700">
            <a:solidFill>
              <a:schemeClr val="tx1">
                <a:alpha val="3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6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chemeClr val="tx1">
                <a:alpha val="3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7" name="Rectangle 61"/>
          <p:cNvSpPr>
            <a:spLocks noChangeArrowheads="1"/>
          </p:cNvSpPr>
          <p:nvPr userDrawn="1"/>
        </p:nvSpPr>
        <p:spPr bwMode="auto">
          <a:xfrm>
            <a:off x="8202613" y="6510163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48EF0514-1C1F-40C2-9CF7-A6CAACE70C6C}" type="slidenum">
              <a:rPr kumimoji="0" lang="ja-JP" altLang="en-US" sz="1300">
                <a:solidFill>
                  <a:schemeClr val="tx1">
                    <a:alpha val="55000"/>
                  </a:schemeClr>
                </a:solidFill>
                <a:latin typeface="Segoe UI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300" dirty="0">
              <a:solidFill>
                <a:schemeClr val="tx1">
                  <a:alpha val="5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>
                    <a:alpha val="55000"/>
                  </a:schemeClr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smtClean="0"/>
              <a:t>EPFL - ICLAB  </a:t>
            </a:r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>
                    <a:alpha val="55000"/>
                  </a:schemeClr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smtClean="0"/>
              <a:t>© Camus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 noChangeArrowheads="1"/>
          </p:cNvPicPr>
          <p:nvPr userDrawn="1"/>
        </p:nvPicPr>
        <p:blipFill rotWithShape="1">
          <a:blip r:embed="rId2">
            <a:alphaModFix/>
            <a:grayscl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1000"/>
                    </a14:imgEffect>
                    <a14:imgEffect>
                      <a14:brightnessContrast bright="-37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463988" y="3068960"/>
            <a:ext cx="3999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5400" b="1" dirty="0" smtClean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!</a:t>
            </a:r>
            <a:endParaRPr lang="en-US" sz="3600" b="1" dirty="0" smtClean="0">
              <a:solidFill>
                <a:schemeClr val="bg1">
                  <a:alpha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" b="1" dirty="0" smtClean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 smtClean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 ?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55138" y="6462713"/>
            <a:ext cx="1257391" cy="187325"/>
          </a:xfrm>
        </p:spPr>
        <p:txBody>
          <a:bodyPr/>
          <a:lstStyle/>
          <a:p>
            <a:r>
              <a:rPr lang="en-US" dirty="0" smtClean="0"/>
              <a:t>© V. Camus |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462714"/>
            <a:ext cx="2940338" cy="187324"/>
          </a:xfrm>
        </p:spPr>
        <p:txBody>
          <a:bodyPr/>
          <a:lstStyle/>
          <a:p>
            <a:r>
              <a:rPr lang="en-US" dirty="0" smtClean="0"/>
              <a:t>EPFL Integrated Circuits Lab (ICLAB)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12529" y="6462713"/>
            <a:ext cx="496110" cy="187325"/>
          </a:xfrm>
        </p:spPr>
        <p:txBody>
          <a:bodyPr/>
          <a:lstStyle/>
          <a:p>
            <a:r>
              <a:rPr lang="en-US" dirty="0" smtClean="0"/>
              <a:t>Slide </a:t>
            </a:r>
            <a:fld id="{9A1D7C36-7A56-4A40-BAAC-5E7D4B8726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4963" y="952959"/>
            <a:ext cx="8474075" cy="539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6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 algn="ctr"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0" y="484570"/>
            <a:ext cx="1728192" cy="8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 algn="ctr"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2716"/>
            <a:ext cx="9144000" cy="131624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0" y="484570"/>
            <a:ext cx="1728192" cy="8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0" y="484570"/>
            <a:ext cx="1728192" cy="830060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 algn="ctr"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0" y="484570"/>
            <a:ext cx="1728192" cy="830060"/>
          </a:xfrm>
          <a:prstGeom prst="rect">
            <a:avLst/>
          </a:prstGeom>
        </p:spPr>
      </p:pic>
      <p:pic>
        <p:nvPicPr>
          <p:cNvPr id="16" name="図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2716"/>
            <a:ext cx="9144000" cy="1316240"/>
          </a:xfrm>
          <a:prstGeom prst="rect">
            <a:avLst/>
          </a:prstGeom>
        </p:spPr>
      </p:pic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 algn="ctr"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45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  <p:sp>
        <p:nvSpPr>
          <p:cNvPr id="13" name="Content Placeholder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Aft>
                <a:spcPts val="0"/>
              </a:spcAft>
              <a:buClr>
                <a:srgbClr val="E30613"/>
              </a:buClr>
              <a:buSzPct val="98000"/>
              <a:buFont typeface="Segoe UI" panose="020B0502040204020203" pitchFamily="34" charset="0"/>
              <a:buChar char="●"/>
              <a:defRPr sz="2250"/>
            </a:lvl1pPr>
            <a:lvl2pPr marL="572400" indent="-284163">
              <a:spcAft>
                <a:spcPts val="0"/>
              </a:spcAft>
              <a:buClr>
                <a:srgbClr val="E30613"/>
              </a:buClr>
              <a:buSzPct val="79000"/>
              <a:buFont typeface="Segoe UI" panose="020B0502040204020203" pitchFamily="34" charset="0"/>
              <a:buChar char="●"/>
              <a:defRPr sz="2250"/>
            </a:lvl2pPr>
            <a:lvl3pPr marL="882000" indent="-282575">
              <a:spcAft>
                <a:spcPts val="0"/>
              </a:spcAft>
              <a:buClr>
                <a:srgbClr val="E30613"/>
              </a:buClr>
              <a:buSzPct val="68000"/>
              <a:buFont typeface="Segoe UI" panose="020B0502040204020203" pitchFamily="34" charset="0"/>
              <a:buChar char="●"/>
              <a:defRPr sz="1900"/>
            </a:lvl3pPr>
            <a:lvl4pPr>
              <a:spcAft>
                <a:spcPts val="0"/>
              </a:spcAft>
              <a:defRPr sz="1900"/>
            </a:lvl4pPr>
          </a:lstStyle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73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  <p:sp>
        <p:nvSpPr>
          <p:cNvPr id="8" name="Content Placeholder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Aft>
                <a:spcPts val="0"/>
              </a:spcAft>
              <a:buClrTx/>
              <a:buSzPct val="98000"/>
              <a:buFont typeface="Segoe UI" panose="020B0502040204020203" pitchFamily="34" charset="0"/>
              <a:buChar char="●"/>
              <a:defRPr sz="2250"/>
            </a:lvl1pPr>
            <a:lvl2pPr marL="572400" indent="-284163">
              <a:spcAft>
                <a:spcPts val="0"/>
              </a:spcAft>
              <a:buClrTx/>
              <a:buSzPct val="79000"/>
              <a:buFont typeface="Segoe UI" panose="020B0502040204020203" pitchFamily="34" charset="0"/>
              <a:buChar char="●"/>
              <a:defRPr sz="2250"/>
            </a:lvl2pPr>
            <a:lvl3pPr marL="882000" indent="-282575">
              <a:spcAft>
                <a:spcPts val="0"/>
              </a:spcAft>
              <a:buClrTx/>
              <a:buSzPct val="68000"/>
              <a:buFont typeface="Segoe UI" panose="020B0502040204020203" pitchFamily="34" charset="0"/>
              <a:buChar char="●"/>
              <a:defRPr sz="1900"/>
            </a:lvl3pPr>
            <a:lvl4pPr>
              <a:spcAft>
                <a:spcPts val="0"/>
              </a:spcAft>
              <a:defRPr sz="1900"/>
            </a:lvl4pPr>
          </a:lstStyle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2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  <p:sp>
        <p:nvSpPr>
          <p:cNvPr id="13" name="Content Placeholder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sz="2250"/>
            </a:lvl1pPr>
            <a:lvl2pPr>
              <a:spcAft>
                <a:spcPts val="0"/>
              </a:spcAft>
              <a:defRPr sz="2250"/>
            </a:lvl2pPr>
            <a:lvl3pPr marL="857250" indent="-282575"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sz="1900"/>
            </a:lvl3pPr>
            <a:lvl4pPr>
              <a:spcAft>
                <a:spcPts val="0"/>
              </a:spcAft>
              <a:defRPr sz="1900"/>
            </a:lvl4pPr>
          </a:lstStyle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2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6" name="Content Placeholder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Aft>
                <a:spcPts val="0"/>
              </a:spcAft>
              <a:buSzPct val="80000"/>
              <a:buFont typeface="Segoe UI" panose="020B0502040204020203" pitchFamily="34" charset="0"/>
              <a:buChar char="●"/>
              <a:defRPr sz="2250"/>
            </a:lvl1pPr>
            <a:lvl2pPr>
              <a:spcAft>
                <a:spcPts val="0"/>
              </a:spcAft>
              <a:defRPr sz="2250"/>
            </a:lvl2pPr>
            <a:lvl3pPr marL="857250" indent="-282575">
              <a:spcAft>
                <a:spcPts val="0"/>
              </a:spcAft>
              <a:buSzPct val="75000"/>
              <a:buFont typeface="Segoe UI" panose="020B0502040204020203" pitchFamily="34" charset="0"/>
              <a:buChar char="●"/>
              <a:defRPr sz="1900"/>
            </a:lvl3pPr>
            <a:lvl4pPr>
              <a:spcAft>
                <a:spcPts val="0"/>
              </a:spcAft>
              <a:defRPr sz="1900"/>
            </a:lvl4pPr>
          </a:lstStyle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1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2053" name="Line 7"/>
          <p:cNvSpPr>
            <a:spLocks noChangeShapeType="1"/>
          </p:cNvSpPr>
          <p:nvPr/>
        </p:nvSpPr>
        <p:spPr bwMode="auto">
          <a:xfrm>
            <a:off x="0" y="6461536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2056" name="Rectangle 61"/>
          <p:cNvSpPr>
            <a:spLocks noChangeArrowheads="1"/>
          </p:cNvSpPr>
          <p:nvPr userDrawn="1"/>
        </p:nvSpPr>
        <p:spPr bwMode="auto">
          <a:xfrm>
            <a:off x="8202613" y="6510163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48EF0514-1C1F-40C2-9CF7-A6CAACE70C6C}" type="slidenum">
              <a:rPr kumimoji="0" lang="ja-JP" altLang="en-US" sz="1300">
                <a:latin typeface="Segoe UI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3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016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EPFL - ICLAB  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637720" y="6510163"/>
            <a:ext cx="1668174" cy="302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0" lang="en-US" sz="1300" kern="120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 smtClean="0"/>
              <a:t>© Camus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696" r:id="rId3"/>
    <p:sldLayoutId id="2147483698" r:id="rId4"/>
    <p:sldLayoutId id="2147483697" r:id="rId5"/>
    <p:sldLayoutId id="2147483702" r:id="rId6"/>
    <p:sldLayoutId id="2147483703" r:id="rId7"/>
    <p:sldLayoutId id="2147483699" r:id="rId8"/>
    <p:sldLayoutId id="2147483700" r:id="rId9"/>
    <p:sldLayoutId id="2147483708" r:id="rId10"/>
    <p:sldLayoutId id="2147483706" r:id="rId11"/>
    <p:sldLayoutId id="2147483707" r:id="rId12"/>
    <p:sldLayoutId id="214748370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Segoe UI" pitchFamily="34" charset="0"/>
          <a:ea typeface="HGP創英角ｺﾞｼｯｸUB" pitchFamily="50" charset="-128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0"/>
        </a:spcAft>
        <a:buNone/>
        <a:defRPr kumimoji="1" sz="2400" b="1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573088" indent="-284163" algn="l" rtl="0" eaLnBrk="1" fontAlgn="base" hangingPunct="1">
        <a:spcBef>
          <a:spcPct val="0"/>
        </a:spcBef>
        <a:spcAft>
          <a:spcPts val="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857250" indent="-282575" algn="l" rtl="0" eaLnBrk="1" fontAlgn="base" hangingPunct="1">
        <a:spcBef>
          <a:spcPct val="0"/>
        </a:spcBef>
        <a:spcAft>
          <a:spcPts val="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138238" indent="-279400" algn="l" rtl="0" eaLnBrk="1" fontAlgn="base" hangingPunct="1">
        <a:spcBef>
          <a:spcPct val="0"/>
        </a:spcBef>
        <a:spcAft>
          <a:spcPts val="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5575" indent="-284163" algn="l" rtl="0" eaLnBrk="1" fontAlgn="base" hangingPunct="1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882775" indent="-284163" algn="l" rtl="0" eaLnBrk="1" fontAlgn="base" hangingPunct="1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eaLnBrk="1" fontAlgn="base" hangingPunct="1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eaLnBrk="1" fontAlgn="base" hangingPunct="1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eaLnBrk="1" fontAlgn="base" hangingPunct="1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1067" y="1863269"/>
            <a:ext cx="9078056" cy="163773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10" dirty="0"/>
              <a:t>A </a:t>
            </a:r>
            <a:r>
              <a:rPr lang="en-US" sz="2110" dirty="0" smtClean="0"/>
              <a:t>Low-power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3720" i="1" dirty="0" smtClean="0"/>
              <a:t>Carry </a:t>
            </a:r>
            <a:r>
              <a:rPr lang="en-US" sz="3720" i="1" dirty="0"/>
              <a:t>Cut-Back </a:t>
            </a:r>
            <a:r>
              <a:rPr lang="en-US" sz="3720" dirty="0" smtClean="0"/>
              <a:t>Approximate Adder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110" dirty="0" smtClean="0"/>
              <a:t>with Fixed-point Implementation and Floating-point Precision</a:t>
            </a:r>
            <a:endParaRPr lang="en-US" sz="211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93911" y="3861048"/>
            <a:ext cx="7502525" cy="277230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Vincent Camus</a:t>
            </a:r>
          </a:p>
          <a:p>
            <a:pPr marL="0" indent="0">
              <a:buNone/>
            </a:pPr>
            <a:r>
              <a:rPr lang="en-US" b="0" dirty="0" smtClean="0"/>
              <a:t>Jeremy Schlachter</a:t>
            </a:r>
          </a:p>
          <a:p>
            <a:pPr marL="0" indent="0">
              <a:buNone/>
            </a:pPr>
            <a:r>
              <a:rPr lang="en-US" b="0" dirty="0" smtClean="0"/>
              <a:t>Christian Enz</a:t>
            </a:r>
          </a:p>
          <a:p>
            <a:pPr marL="0" indent="0">
              <a:buNone/>
            </a:pPr>
            <a:endParaRPr lang="en-US" sz="2300" b="0" dirty="0"/>
          </a:p>
          <a:p>
            <a:pPr marL="0" indent="0">
              <a:buNone/>
            </a:pPr>
            <a:r>
              <a:rPr lang="en-US" sz="1850" b="0" dirty="0" err="1" smtClean="0"/>
              <a:t>Ecole</a:t>
            </a:r>
            <a:r>
              <a:rPr lang="en-US" sz="1850" b="0" dirty="0" smtClean="0"/>
              <a:t> </a:t>
            </a:r>
            <a:r>
              <a:rPr lang="en-US" sz="1850" b="0" dirty="0" err="1" smtClean="0"/>
              <a:t>Polytechnique</a:t>
            </a:r>
            <a:r>
              <a:rPr lang="en-US" sz="1850" b="0" dirty="0" smtClean="0"/>
              <a:t> </a:t>
            </a:r>
            <a:r>
              <a:rPr lang="en-US" sz="1850" b="0" dirty="0" err="1" smtClean="0"/>
              <a:t>Fédérale</a:t>
            </a:r>
            <a:r>
              <a:rPr lang="en-US" sz="1850" b="0" dirty="0" smtClean="0"/>
              <a:t> de Lausanne (EPFL)</a:t>
            </a:r>
          </a:p>
          <a:p>
            <a:pPr marL="0" indent="0">
              <a:buNone/>
            </a:pPr>
            <a:r>
              <a:rPr lang="en-US" sz="1850" b="0" dirty="0" smtClean="0"/>
              <a:t>Integrated Circuits Laboratory (ICLAB)</a:t>
            </a:r>
          </a:p>
          <a:p>
            <a:pPr marL="0" indent="0">
              <a:buNone/>
            </a:pPr>
            <a:r>
              <a:rPr lang="en-US" sz="1850" b="0" dirty="0" smtClean="0"/>
              <a:t>Switzerland</a:t>
            </a:r>
            <a:endParaRPr lang="en-US" sz="1850" b="0" dirty="0"/>
          </a:p>
        </p:txBody>
      </p:sp>
    </p:spTree>
    <p:extLst>
      <p:ext uri="{BB962C8B-B14F-4D97-AF65-F5344CB8AC3E}">
        <p14:creationId xmlns:p14="http://schemas.microsoft.com/office/powerpoint/2010/main" val="15825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3.   </a:t>
            </a:r>
            <a:r>
              <a:rPr lang="en-US" dirty="0" smtClean="0"/>
              <a:t>CCBA Arithmetic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9552" y="2674897"/>
            <a:ext cx="3902968" cy="896163"/>
          </a:xfrm>
        </p:spPr>
        <p:txBody>
          <a:bodyPr/>
          <a:lstStyle/>
          <a:p>
            <a:r>
              <a:rPr lang="en-US" dirty="0" smtClean="0"/>
              <a:t>Multiple errors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26000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22077" y="3717032"/>
            <a:ext cx="1620357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810308" y="3717032"/>
            <a:ext cx="221632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516215" y="3717032"/>
            <a:ext cx="817249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491881" y="5092930"/>
            <a:ext cx="540060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186572" y="4578570"/>
            <a:ext cx="1186108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527884" y="4596850"/>
            <a:ext cx="504056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661659" y="4596850"/>
            <a:ext cx="1321534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85973" y="4084212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9541" y="3760176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25758" y="4596850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25757" y="5092930"/>
            <a:ext cx="844830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689318" y="5092930"/>
            <a:ext cx="132153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427984" y="3694708"/>
            <a:ext cx="1512168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391980" y="4581128"/>
            <a:ext cx="1296144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4385320" y="5085184"/>
            <a:ext cx="130280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6048164" y="5049180"/>
            <a:ext cx="130280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103948" y="4086663"/>
            <a:ext cx="21602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8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51820" y="2670224"/>
            <a:ext cx="492101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latin typeface="Segoe UI" pitchFamily="34" charset="0"/>
                <a:cs typeface="Segoe UI" pitchFamily="34" charset="0"/>
              </a:rPr>
              <a:t>(do not increase worst-case error</a:t>
            </a:r>
            <a:r>
              <a:rPr lang="en-US" sz="2250" b="1" dirty="0" smtClean="0">
                <a:latin typeface="Segoe UI" pitchFamily="34" charset="0"/>
                <a:cs typeface="Segoe UI" pitchFamily="34" charset="0"/>
              </a:rPr>
              <a:t>)</a:t>
            </a:r>
            <a:endParaRPr lang="en-US" sz="225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9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3.   </a:t>
            </a:r>
            <a:r>
              <a:rPr lang="en-US" dirty="0" smtClean="0"/>
              <a:t>CCBA Arithmetic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9552" y="2674897"/>
            <a:ext cx="6264696" cy="896163"/>
          </a:xfrm>
        </p:spPr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control (varying the </a:t>
            </a:r>
            <a:r>
              <a:rPr lang="en-US" i="1" dirty="0" smtClean="0"/>
              <a:t>cut-back</a:t>
            </a:r>
            <a:r>
              <a:rPr lang="en-US" dirty="0" smtClean="0"/>
              <a:t> length)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26000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22078" y="3717032"/>
            <a:ext cx="1013718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810308" y="3717032"/>
            <a:ext cx="221632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516215" y="3717032"/>
            <a:ext cx="817249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491881" y="5092930"/>
            <a:ext cx="540060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186572" y="4578570"/>
            <a:ext cx="1186108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527884" y="4596850"/>
            <a:ext cx="504056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661659" y="4596850"/>
            <a:ext cx="817478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85973" y="4084212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9541" y="3760176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25758" y="4596850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25757" y="5092930"/>
            <a:ext cx="844830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689318" y="5092930"/>
            <a:ext cx="686438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427984" y="3694708"/>
            <a:ext cx="936104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391980" y="4581128"/>
            <a:ext cx="745845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4385320" y="5085184"/>
            <a:ext cx="657675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6048164" y="5049180"/>
            <a:ext cx="130280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103948" y="4086663"/>
            <a:ext cx="21602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3112598" y="3687954"/>
            <a:ext cx="3331610" cy="1649258"/>
            <a:chOff x="3112598" y="3687954"/>
            <a:chExt cx="3331610" cy="1649258"/>
          </a:xfrm>
        </p:grpSpPr>
        <p:grpSp>
          <p:nvGrpSpPr>
            <p:cNvPr id="70" name="Group 69"/>
            <p:cNvGrpSpPr/>
            <p:nvPr/>
          </p:nvGrpSpPr>
          <p:grpSpPr>
            <a:xfrm>
              <a:off x="3112598" y="3687954"/>
              <a:ext cx="667314" cy="1649258"/>
              <a:chOff x="5776894" y="3687954"/>
              <a:chExt cx="667314" cy="164925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179598" y="3687954"/>
                <a:ext cx="264610" cy="71027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776894" y="5070462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19558" y="4578570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776894" y="3687954"/>
              <a:ext cx="667314" cy="1649258"/>
              <a:chOff x="5776894" y="3687954"/>
              <a:chExt cx="667314" cy="164925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179598" y="3687954"/>
                <a:ext cx="264610" cy="71027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776894" y="5070462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19558" y="4578570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807804" y="3681028"/>
            <a:ext cx="3200176" cy="1649258"/>
            <a:chOff x="2843808" y="3681028"/>
            <a:chExt cx="3200176" cy="1649258"/>
          </a:xfrm>
        </p:grpSpPr>
        <p:grpSp>
          <p:nvGrpSpPr>
            <p:cNvPr id="39" name="Group 38"/>
            <p:cNvGrpSpPr/>
            <p:nvPr/>
          </p:nvGrpSpPr>
          <p:grpSpPr>
            <a:xfrm>
              <a:off x="5508104" y="3681028"/>
              <a:ext cx="535880" cy="1649258"/>
              <a:chOff x="5776894" y="3687954"/>
              <a:chExt cx="535880" cy="164925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48164" y="3687954"/>
                <a:ext cx="264610" cy="71027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776894" y="5070462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797658" y="4578570"/>
                <a:ext cx="204687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843808" y="3681028"/>
              <a:ext cx="535880" cy="1649258"/>
              <a:chOff x="5776894" y="3687954"/>
              <a:chExt cx="535880" cy="164925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48164" y="3687954"/>
                <a:ext cx="264610" cy="71027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76894" y="5070462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793026" y="4578570"/>
                <a:ext cx="239897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411760" y="3681028"/>
            <a:ext cx="3317330" cy="1649258"/>
            <a:chOff x="2411760" y="3681028"/>
            <a:chExt cx="3317330" cy="1649258"/>
          </a:xfrm>
        </p:grpSpPr>
        <p:grpSp>
          <p:nvGrpSpPr>
            <p:cNvPr id="54" name="Group 53"/>
            <p:cNvGrpSpPr/>
            <p:nvPr/>
          </p:nvGrpSpPr>
          <p:grpSpPr>
            <a:xfrm>
              <a:off x="5092818" y="3681028"/>
              <a:ext cx="636272" cy="1649258"/>
              <a:chOff x="5776894" y="3687954"/>
              <a:chExt cx="636272" cy="164925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171978" y="3687954"/>
                <a:ext cx="241188" cy="71027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76894" y="5070462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783554" y="4578570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11760" y="3681028"/>
              <a:ext cx="587686" cy="1649258"/>
              <a:chOff x="5776894" y="3687954"/>
              <a:chExt cx="587686" cy="164925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171978" y="3687954"/>
                <a:ext cx="192602" cy="71027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776894" y="5070462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783554" y="4578570"/>
                <a:ext cx="264610" cy="26675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sp>
        <p:nvSpPr>
          <p:cNvPr id="61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5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148064" y="4581128"/>
            <a:ext cx="252028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148064" y="5085184"/>
            <a:ext cx="288032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436095" y="3697632"/>
            <a:ext cx="187115" cy="3708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26155" y="3724253"/>
            <a:ext cx="1558184" cy="1641217"/>
            <a:chOff x="3826155" y="3724253"/>
            <a:chExt cx="1558184" cy="1641217"/>
          </a:xfrm>
        </p:grpSpPr>
        <p:sp>
          <p:nvSpPr>
            <p:cNvPr id="48" name="Rectangle 47"/>
            <p:cNvSpPr/>
            <p:nvPr/>
          </p:nvSpPr>
          <p:spPr>
            <a:xfrm>
              <a:off x="4385320" y="5085184"/>
              <a:ext cx="762744" cy="2802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12231" y="3724253"/>
              <a:ext cx="972108" cy="33649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49316" y="4581128"/>
              <a:ext cx="762744" cy="2802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62159" y="4596850"/>
              <a:ext cx="241789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26155" y="5049180"/>
              <a:ext cx="241789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30613"/>
                </a:solidFill>
              </a:rPr>
              <a:t>3.   </a:t>
            </a:r>
            <a:r>
              <a:rPr lang="en-US" dirty="0" smtClean="0"/>
              <a:t>CCBA Arithmetic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9552" y="2674897"/>
            <a:ext cx="6696744" cy="896163"/>
          </a:xfrm>
        </p:spPr>
        <p:txBody>
          <a:bodyPr/>
          <a:lstStyle/>
          <a:p>
            <a:r>
              <a:rPr lang="en-US" dirty="0"/>
              <a:t>Propagating </a:t>
            </a:r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2174" y="3709584"/>
            <a:ext cx="784434" cy="1663632"/>
            <a:chOff x="2482174" y="3709584"/>
            <a:chExt cx="784434" cy="1663632"/>
          </a:xfrm>
        </p:grpSpPr>
        <p:sp>
          <p:nvSpPr>
            <p:cNvPr id="55" name="Rectangle 54"/>
            <p:cNvSpPr/>
            <p:nvPr/>
          </p:nvSpPr>
          <p:spPr>
            <a:xfrm>
              <a:off x="2755270" y="3709584"/>
              <a:ext cx="511338" cy="2954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93109" y="5092930"/>
              <a:ext cx="566724" cy="2802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82174" y="4610864"/>
              <a:ext cx="566724" cy="2802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91880" y="4596850"/>
            <a:ext cx="277793" cy="760644"/>
            <a:chOff x="3491880" y="4596850"/>
            <a:chExt cx="277793" cy="760644"/>
          </a:xfrm>
        </p:grpSpPr>
        <p:sp>
          <p:nvSpPr>
            <p:cNvPr id="28" name="Rectangle 27"/>
            <p:cNvSpPr/>
            <p:nvPr/>
          </p:nvSpPr>
          <p:spPr>
            <a:xfrm>
              <a:off x="3527884" y="4596850"/>
              <a:ext cx="241789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91880" y="5049180"/>
              <a:ext cx="241789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3830780" y="3671895"/>
            <a:ext cx="201160" cy="31924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26000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10307" y="4068490"/>
            <a:ext cx="242105" cy="3588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22077" y="3717032"/>
            <a:ext cx="1066449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516215" y="3717032"/>
            <a:ext cx="817249" cy="71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186572" y="4578570"/>
            <a:ext cx="1186108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661659" y="4596850"/>
            <a:ext cx="822109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85973" y="4084212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9541" y="3760176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25758" y="4596850"/>
            <a:ext cx="844830" cy="3083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25757" y="5092930"/>
            <a:ext cx="844830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689318" y="5092930"/>
            <a:ext cx="768685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427984" y="4068490"/>
            <a:ext cx="972108" cy="3364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6048164" y="5049180"/>
            <a:ext cx="130280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103948" y="4086663"/>
            <a:ext cx="216024" cy="2802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492137" y="4084212"/>
            <a:ext cx="210159" cy="27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794557" y="4084212"/>
            <a:ext cx="511338" cy="295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726723" y="4084212"/>
            <a:ext cx="213429" cy="2980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436095" y="4068490"/>
            <a:ext cx="187115" cy="3708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3" t="16586" r="44922" b="72600"/>
          <a:stretch/>
        </p:blipFill>
        <p:spPr>
          <a:xfrm>
            <a:off x="4123504" y="3714492"/>
            <a:ext cx="180020" cy="32403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19188" y="4576048"/>
            <a:ext cx="183004" cy="809868"/>
            <a:chOff x="4119188" y="4576048"/>
            <a:chExt cx="183004" cy="809868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23" t="16586" r="44922" b="72600"/>
            <a:stretch/>
          </p:blipFill>
          <p:spPr>
            <a:xfrm>
              <a:off x="4122172" y="4576048"/>
              <a:ext cx="180020" cy="32403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23" t="16586" r="44922" b="72600"/>
            <a:stretch/>
          </p:blipFill>
          <p:spPr>
            <a:xfrm>
              <a:off x="4119188" y="5061880"/>
              <a:ext cx="180020" cy="32403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435887" y="3717032"/>
            <a:ext cx="505827" cy="1666201"/>
            <a:chOff x="5435887" y="3717032"/>
            <a:chExt cx="505827" cy="1666201"/>
          </a:xfrm>
        </p:grpSpPr>
        <p:sp>
          <p:nvSpPr>
            <p:cNvPr id="62" name="Rectangle 61"/>
            <p:cNvSpPr/>
            <p:nvPr/>
          </p:nvSpPr>
          <p:spPr>
            <a:xfrm>
              <a:off x="5728285" y="3717032"/>
              <a:ext cx="213429" cy="29804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35887" y="4610864"/>
              <a:ext cx="213429" cy="29804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36096" y="5085184"/>
              <a:ext cx="213429" cy="29804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3" t="16586" r="44922" b="72600"/>
          <a:stretch/>
        </p:blipFill>
        <p:spPr>
          <a:xfrm>
            <a:off x="6188541" y="3714513"/>
            <a:ext cx="180020" cy="32403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3" t="16586" r="44922" b="72600"/>
          <a:stretch/>
        </p:blipFill>
        <p:spPr>
          <a:xfrm>
            <a:off x="6188541" y="4086116"/>
            <a:ext cx="180020" cy="324036"/>
          </a:xfrm>
          <a:prstGeom prst="rect">
            <a:avLst/>
          </a:prstGeom>
        </p:spPr>
      </p:pic>
      <p:sp>
        <p:nvSpPr>
          <p:cNvPr id="72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6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383868" y="2670224"/>
            <a:ext cx="15481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 smtClean="0">
                <a:latin typeface="Segoe UI" pitchFamily="34" charset="0"/>
                <a:cs typeface="Segoe UI" pitchFamily="34" charset="0"/>
              </a:rPr>
              <a:t>(2 bits…)</a:t>
            </a:r>
            <a:endParaRPr lang="en-US" sz="225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83868" y="2670224"/>
            <a:ext cx="15481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 smtClean="0">
                <a:latin typeface="Segoe UI" pitchFamily="34" charset="0"/>
                <a:cs typeface="Segoe UI" pitchFamily="34" charset="0"/>
              </a:rPr>
              <a:t>(3 bits…)</a:t>
            </a:r>
            <a:endParaRPr lang="en-US" sz="225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83868" y="2670224"/>
            <a:ext cx="563585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latin typeface="Segoe UI" pitchFamily="34" charset="0"/>
                <a:cs typeface="Segoe UI" pitchFamily="34" charset="0"/>
              </a:rPr>
              <a:t>(</a:t>
            </a:r>
            <a:r>
              <a:rPr lang="en-US" sz="2250" b="1" dirty="0" smtClean="0">
                <a:latin typeface="Segoe UI" pitchFamily="34" charset="0"/>
                <a:cs typeface="Segoe UI" pitchFamily="34" charset="0"/>
              </a:rPr>
              <a:t>without increasing the error value)</a:t>
            </a:r>
            <a:endParaRPr lang="en-US" sz="225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22481" y="5443999"/>
            <a:ext cx="318058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 smtClean="0">
                <a:latin typeface="Segoe UI" pitchFamily="34" charset="0"/>
                <a:cs typeface="Segoe UI" pitchFamily="34" charset="0"/>
              </a:rPr>
              <a:t>(even if overlapping!)</a:t>
            </a:r>
            <a:endParaRPr lang="en-US" sz="225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8" grpId="0"/>
      <p:bldP spid="68" grpId="1"/>
      <p:bldP spid="69" grpId="0"/>
      <p:bldP spid="69" grpId="1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30613"/>
                </a:solidFill>
              </a:rPr>
              <a:t>4</a:t>
            </a:r>
            <a:r>
              <a:rPr lang="en-US" sz="2400" dirty="0" smtClean="0">
                <a:solidFill>
                  <a:srgbClr val="E30613"/>
                </a:solidFill>
              </a:rPr>
              <a:t>.   </a:t>
            </a: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305787" y="2717546"/>
            <a:ext cx="532426" cy="403364"/>
          </a:xfrm>
          <a:prstGeom prst="downArrow">
            <a:avLst>
              <a:gd name="adj1" fmla="val 42903"/>
              <a:gd name="adj2" fmla="val 50000"/>
            </a:avLst>
          </a:prstGeom>
          <a:solidFill>
            <a:srgbClr val="B2B2B2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53778" y="4879393"/>
            <a:ext cx="7641011" cy="1357919"/>
          </a:xfrm>
        </p:spPr>
        <p:txBody>
          <a:bodyPr/>
          <a:lstStyle/>
          <a:p>
            <a:r>
              <a:rPr lang="en-US" dirty="0" smtClean="0"/>
              <a:t>General architecture</a:t>
            </a:r>
          </a:p>
          <a:p>
            <a:pPr lvl="1"/>
            <a:r>
              <a:rPr lang="en-US" dirty="0" smtClean="0"/>
              <a:t>Multiplexers (offer more error control)</a:t>
            </a:r>
            <a:endParaRPr lang="en-US" dirty="0" smtClean="0"/>
          </a:p>
          <a:p>
            <a:pPr lvl="1"/>
            <a:r>
              <a:rPr lang="en-US" dirty="0" smtClean="0"/>
              <a:t>Speculation blocks (reduce error rate, optimize delay)</a:t>
            </a:r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2600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310268"/>
            <a:ext cx="8640000" cy="8388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731"/>
          <a:stretch/>
        </p:blipFill>
        <p:spPr>
          <a:xfrm>
            <a:off x="252000" y="3636400"/>
            <a:ext cx="278905" cy="1481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731"/>
          <a:stretch/>
        </p:blipFill>
        <p:spPr>
          <a:xfrm>
            <a:off x="8613095" y="3636400"/>
            <a:ext cx="278905" cy="1481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2776" y="3933335"/>
            <a:ext cx="633672" cy="1770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9058" y="3933335"/>
            <a:ext cx="633672" cy="1770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551308" y="3933335"/>
            <a:ext cx="633672" cy="1770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106307" y="3933335"/>
            <a:ext cx="633672" cy="1770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6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08018" y="2193050"/>
            <a:ext cx="8127964" cy="3804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72000" tIns="36000" rIns="72000" bIns="36000" anchor="b" anchorCtr="1">
            <a:spAutoFit/>
          </a:bodyPr>
          <a:lstStyle/>
          <a:p>
            <a:pPr algn="ctr" defTabSz="462915"/>
            <a:r>
              <a:rPr lang="en-US" sz="19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Simple example</a:t>
            </a:r>
            <a:endParaRPr lang="en-US" sz="1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08018" y="4209274"/>
            <a:ext cx="8127964" cy="3804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72000" tIns="36000" rIns="72000" bIns="36000" anchor="b" anchorCtr="1">
            <a:spAutoFit/>
          </a:bodyPr>
          <a:lstStyle/>
          <a:p>
            <a:pPr algn="ctr" defTabSz="462915"/>
            <a:r>
              <a:rPr lang="en-US" sz="195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 architecture</a:t>
            </a:r>
            <a:endParaRPr lang="en-US" sz="1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20" y="1392132"/>
            <a:ext cx="6120000" cy="5025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4. </a:t>
            </a:r>
            <a:r>
              <a:rPr lang="en-US" sz="2400" dirty="0" smtClean="0">
                <a:solidFill>
                  <a:srgbClr val="E30613"/>
                </a:solidFill>
              </a:rPr>
              <a:t> 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20" y="1392131"/>
            <a:ext cx="6120000" cy="50252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20" y="1392131"/>
            <a:ext cx="6120000" cy="5025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20" y="1392131"/>
            <a:ext cx="6120000" cy="5025200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077257" y="5661248"/>
            <a:ext cx="5544646" cy="3804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72000" tIns="36000" rIns="72000" bIns="36000" anchor="b" anchorCtr="1">
            <a:spAutoFit/>
          </a:bodyPr>
          <a:lstStyle/>
          <a:p>
            <a:pPr algn="ctr" defTabSz="462915"/>
            <a:r>
              <a:rPr lang="en-US" sz="1950" dirty="0">
                <a:latin typeface="Segoe UI" panose="020B0502040204020203" pitchFamily="34" charset="0"/>
                <a:cs typeface="Segoe UI" panose="020B0502040204020203" pitchFamily="34" charset="0"/>
              </a:rPr>
              <a:t>32-bit </a:t>
            </a:r>
            <a:r>
              <a:rPr lang="en-US" sz="19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CCB adders compared to exact adder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28" y="1133821"/>
            <a:ext cx="3121422" cy="7364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14448" y="1662877"/>
            <a:ext cx="2700300" cy="20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647" y="1254213"/>
            <a:ext cx="582828" cy="19508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455876" y="2057937"/>
            <a:ext cx="4788532" cy="1893607"/>
            <a:chOff x="3455876" y="2066563"/>
            <a:chExt cx="4788532" cy="18936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6801264" y="3960170"/>
              <a:ext cx="1443144" cy="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4242FF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455876" y="2369644"/>
              <a:ext cx="3276364" cy="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FF303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5876" y="2066563"/>
              <a:ext cx="3345388" cy="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00E30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9512" y="1088740"/>
            <a:ext cx="3126382" cy="5076564"/>
          </a:xfrm>
        </p:spPr>
        <p:txBody>
          <a:bodyPr/>
          <a:lstStyle/>
          <a:p>
            <a:pPr marL="287338" lvl="1" indent="-287338">
              <a:lnSpc>
                <a:spcPct val="110000"/>
              </a:lnSpc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</a:pPr>
            <a:r>
              <a:rPr lang="en-US" b="1" dirty="0" smtClean="0"/>
              <a:t>Implementations</a:t>
            </a:r>
            <a:endParaRPr lang="en-US" spc="100" dirty="0" smtClean="0"/>
          </a:p>
          <a:p>
            <a:pPr marL="0" lvl="1" indent="0">
              <a:lnSpc>
                <a:spcPct val="110000"/>
              </a:lnSpc>
              <a:buClr>
                <a:srgbClr val="E30613"/>
              </a:buClr>
              <a:buSzPct val="80000"/>
              <a:buNone/>
            </a:pPr>
            <a:r>
              <a:rPr lang="en-US" dirty="0" smtClean="0">
                <a:solidFill>
                  <a:srgbClr val="263B91"/>
                </a:solidFill>
              </a:rPr>
              <a:t>   </a:t>
            </a:r>
            <a:r>
              <a:rPr lang="en-US" sz="1600" dirty="0" smtClean="0">
                <a:solidFill>
                  <a:srgbClr val="263B91"/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263B91"/>
                </a:solidFill>
              </a:rPr>
              <a:t> </a:t>
            </a:r>
            <a:r>
              <a:rPr lang="en-US" sz="1800" dirty="0" smtClean="0">
                <a:solidFill>
                  <a:srgbClr val="263B91"/>
                </a:solidFill>
              </a:rPr>
              <a:t> </a:t>
            </a:r>
            <a:r>
              <a:rPr lang="en-US" spc="100" dirty="0" smtClean="0"/>
              <a:t>32 bits</a:t>
            </a:r>
          </a:p>
          <a:p>
            <a:pPr marL="0" lvl="1" indent="0">
              <a:lnSpc>
                <a:spcPct val="110000"/>
              </a:lnSpc>
              <a:buClr>
                <a:srgbClr val="E30613"/>
              </a:buClr>
              <a:buSzPct val="80000"/>
              <a:buNone/>
            </a:pPr>
            <a:r>
              <a:rPr lang="en-US" dirty="0" smtClean="0">
                <a:solidFill>
                  <a:srgbClr val="263B91"/>
                </a:solidFill>
              </a:rPr>
              <a:t>   </a:t>
            </a:r>
            <a:r>
              <a:rPr lang="en-US" sz="1600" dirty="0" smtClean="0">
                <a:solidFill>
                  <a:srgbClr val="263B91"/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263B91"/>
                </a:solidFill>
              </a:rPr>
              <a:t> </a:t>
            </a:r>
            <a:r>
              <a:rPr lang="en-US" sz="1800" dirty="0" smtClean="0">
                <a:solidFill>
                  <a:srgbClr val="263B91"/>
                </a:solidFill>
              </a:rPr>
              <a:t> </a:t>
            </a:r>
            <a:r>
              <a:rPr lang="en-US" spc="100" dirty="0" smtClean="0"/>
              <a:t>65</a:t>
            </a:r>
            <a:r>
              <a:rPr lang="en-US" spc="100" baseline="30000" dirty="0" smtClean="0"/>
              <a:t> </a:t>
            </a:r>
            <a:r>
              <a:rPr lang="en-US" spc="100" dirty="0" smtClean="0"/>
              <a:t>nm techno</a:t>
            </a:r>
          </a:p>
          <a:p>
            <a:pPr marL="0" lvl="1" indent="0">
              <a:lnSpc>
                <a:spcPct val="110000"/>
              </a:lnSpc>
              <a:buClr>
                <a:srgbClr val="E30613"/>
              </a:buClr>
              <a:buSzPct val="80000"/>
              <a:buNone/>
            </a:pPr>
            <a:r>
              <a:rPr lang="en-US" dirty="0" smtClean="0">
                <a:solidFill>
                  <a:srgbClr val="263B91"/>
                </a:solidFill>
              </a:rPr>
              <a:t>   </a:t>
            </a:r>
            <a:r>
              <a:rPr lang="en-US" sz="1600" dirty="0" smtClean="0">
                <a:solidFill>
                  <a:srgbClr val="263B91"/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263B91"/>
                </a:solidFill>
              </a:rPr>
              <a:t> </a:t>
            </a:r>
            <a:r>
              <a:rPr lang="en-US" sz="1800" dirty="0" smtClean="0">
                <a:solidFill>
                  <a:srgbClr val="263B91"/>
                </a:solidFill>
              </a:rPr>
              <a:t> </a:t>
            </a:r>
            <a:r>
              <a:rPr lang="en-US" spc="100" dirty="0" smtClean="0"/>
              <a:t>800</a:t>
            </a:r>
            <a:r>
              <a:rPr lang="en-US" spc="100" baseline="30000" dirty="0" smtClean="0"/>
              <a:t> </a:t>
            </a:r>
            <a:r>
              <a:rPr lang="en-US" spc="100" dirty="0" smtClean="0"/>
              <a:t>MHz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63B91"/>
                </a:solidFill>
              </a:rPr>
              <a:t> </a:t>
            </a:r>
            <a:r>
              <a:rPr lang="en-US" b="0" dirty="0" smtClean="0">
                <a:solidFill>
                  <a:srgbClr val="263B91"/>
                </a:solidFill>
              </a:rPr>
              <a:t>  </a:t>
            </a:r>
            <a:r>
              <a:rPr lang="en-US" sz="16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/>
              <a:t>–</a:t>
            </a:r>
            <a:r>
              <a:rPr lang="en-US" b="0" dirty="0" smtClean="0">
                <a:solidFill>
                  <a:srgbClr val="263B91"/>
                </a:solidFill>
              </a:rPr>
              <a:t> </a:t>
            </a:r>
            <a:r>
              <a:rPr lang="en-US" sz="18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>
                <a:solidFill>
                  <a:srgbClr val="14A014"/>
                </a:solidFill>
              </a:rPr>
              <a:t>Energy</a:t>
            </a:r>
            <a:endParaRPr lang="en-US" b="0" dirty="0">
              <a:solidFill>
                <a:srgbClr val="14A014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63B91"/>
                </a:solidFill>
              </a:rPr>
              <a:t> </a:t>
            </a:r>
            <a:r>
              <a:rPr lang="en-US" b="0" dirty="0" smtClean="0">
                <a:solidFill>
                  <a:srgbClr val="263B91"/>
                </a:solidFill>
              </a:rPr>
              <a:t>  </a:t>
            </a:r>
            <a:r>
              <a:rPr lang="en-US" sz="16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/>
              <a:t>–</a:t>
            </a:r>
            <a:r>
              <a:rPr lang="en-US" b="0" dirty="0" smtClean="0">
                <a:solidFill>
                  <a:srgbClr val="263B91"/>
                </a:solidFill>
              </a:rPr>
              <a:t> </a:t>
            </a:r>
            <a:r>
              <a:rPr lang="en-US" sz="18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>
                <a:solidFill>
                  <a:srgbClr val="FF2525"/>
                </a:solidFill>
              </a:rPr>
              <a:t>PDAP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263B91"/>
                </a:solidFill>
              </a:rPr>
              <a:t>   </a:t>
            </a:r>
            <a:r>
              <a:rPr lang="en-US" sz="16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/>
              <a:t>–</a:t>
            </a:r>
            <a:r>
              <a:rPr lang="en-US" b="0" dirty="0" smtClean="0">
                <a:solidFill>
                  <a:srgbClr val="263B91"/>
                </a:solidFill>
              </a:rPr>
              <a:t> </a:t>
            </a:r>
            <a:r>
              <a:rPr lang="en-US" sz="18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>
                <a:solidFill>
                  <a:srgbClr val="2626FF"/>
                </a:solidFill>
              </a:rPr>
              <a:t>Max </a:t>
            </a:r>
            <a:r>
              <a:rPr lang="en-US" b="0" dirty="0" smtClean="0">
                <a:solidFill>
                  <a:srgbClr val="2626FF"/>
                </a:solidFill>
              </a:rPr>
              <a:t>error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Savings</a:t>
            </a:r>
            <a:endParaRPr lang="en-US" dirty="0"/>
          </a:p>
          <a:p>
            <a:pPr marL="0" indent="0" defTabSz="648000">
              <a:buNone/>
              <a:tabLst>
                <a:tab pos="468000" algn="l"/>
              </a:tabLst>
            </a:pPr>
            <a:r>
              <a:rPr lang="en-US" b="0" dirty="0">
                <a:solidFill>
                  <a:srgbClr val="263B91"/>
                </a:solidFill>
              </a:rPr>
              <a:t> </a:t>
            </a:r>
            <a:r>
              <a:rPr lang="en-US" sz="1600" b="0" dirty="0" smtClean="0">
                <a:solidFill>
                  <a:srgbClr val="263B9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– 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14A014"/>
                </a:solidFill>
              </a:rPr>
              <a:t>-</a:t>
            </a:r>
            <a:r>
              <a:rPr lang="en-US" sz="600" baseline="30000" dirty="0" smtClean="0">
                <a:solidFill>
                  <a:srgbClr val="14A014"/>
                </a:solidFill>
              </a:rPr>
              <a:t> </a:t>
            </a:r>
            <a:r>
              <a:rPr lang="en-US" b="0" dirty="0" smtClean="0">
                <a:solidFill>
                  <a:srgbClr val="14A014"/>
                </a:solidFill>
              </a:rPr>
              <a:t>14</a:t>
            </a:r>
            <a:r>
              <a:rPr lang="en-US" sz="1800" b="0" baseline="30000" dirty="0" smtClean="0">
                <a:solidFill>
                  <a:srgbClr val="14A014"/>
                </a:solidFill>
              </a:rPr>
              <a:t> </a:t>
            </a:r>
            <a:r>
              <a:rPr lang="en-US" b="0" dirty="0" smtClean="0">
                <a:solidFill>
                  <a:srgbClr val="14A014"/>
                </a:solidFill>
              </a:rPr>
              <a:t>% energy</a:t>
            </a:r>
          </a:p>
          <a:p>
            <a:pPr marL="0" indent="0" defTabSz="648000">
              <a:buNone/>
              <a:tabLst>
                <a:tab pos="468000" algn="l"/>
              </a:tabLst>
            </a:pPr>
            <a:r>
              <a:rPr lang="en-US" b="0" dirty="0" smtClean="0">
                <a:solidFill>
                  <a:srgbClr val="263B91"/>
                </a:solidFill>
              </a:rPr>
              <a:t> </a:t>
            </a:r>
            <a:r>
              <a:rPr lang="en-US" sz="16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rgbClr val="263B91"/>
                </a:solidFill>
              </a:rPr>
              <a:t> </a:t>
            </a:r>
            <a:r>
              <a:rPr lang="en-US" sz="1800" b="0" dirty="0" smtClean="0">
                <a:solidFill>
                  <a:srgbClr val="263B91"/>
                </a:solidFill>
              </a:rPr>
              <a:t> </a:t>
            </a:r>
            <a:r>
              <a:rPr lang="en-US" dirty="0" smtClean="0">
                <a:solidFill>
                  <a:srgbClr val="FF2525"/>
                </a:solidFill>
              </a:rPr>
              <a:t>-</a:t>
            </a:r>
            <a:r>
              <a:rPr lang="en-US" sz="1100" baseline="30000" dirty="0" smtClean="0">
                <a:solidFill>
                  <a:srgbClr val="FF2525"/>
                </a:solidFill>
              </a:rPr>
              <a:t> </a:t>
            </a:r>
            <a:r>
              <a:rPr lang="en-US" b="0" dirty="0" smtClean="0">
                <a:solidFill>
                  <a:srgbClr val="FF2525"/>
                </a:solidFill>
              </a:rPr>
              <a:t>22</a:t>
            </a:r>
            <a:r>
              <a:rPr lang="en-US" sz="1800" b="0" baseline="30000" dirty="0" smtClean="0">
                <a:solidFill>
                  <a:srgbClr val="FF2525"/>
                </a:solidFill>
              </a:rPr>
              <a:t> </a:t>
            </a:r>
            <a:r>
              <a:rPr lang="en-US" b="0" dirty="0" smtClean="0">
                <a:solidFill>
                  <a:srgbClr val="FF2525"/>
                </a:solidFill>
              </a:rPr>
              <a:t>% PDAP</a:t>
            </a:r>
          </a:p>
          <a:p>
            <a:pPr marL="0" indent="0" defTabSz="648000">
              <a:buNone/>
              <a:tabLst>
                <a:tab pos="468000" algn="l"/>
              </a:tabLst>
            </a:pPr>
            <a:r>
              <a:rPr lang="en-US" b="0" dirty="0" smtClean="0">
                <a:solidFill>
                  <a:srgbClr val="263B91"/>
                </a:solidFill>
              </a:rPr>
              <a:t> </a:t>
            </a:r>
            <a:r>
              <a:rPr lang="en-US" sz="1600" b="0" dirty="0" smtClean="0">
                <a:solidFill>
                  <a:srgbClr val="263B91"/>
                </a:solidFill>
              </a:rPr>
              <a:t> </a:t>
            </a:r>
            <a:r>
              <a:rPr lang="en-US" b="0" dirty="0" smtClean="0">
                <a:solidFill>
                  <a:schemeClr val="bg1"/>
                </a:solidFill>
              </a:rPr>
              <a:t>– </a:t>
            </a:r>
            <a:r>
              <a:rPr lang="en-US" sz="1800" b="0" dirty="0" smtClean="0">
                <a:solidFill>
                  <a:schemeClr val="bg1"/>
                </a:solidFill>
              </a:rPr>
              <a:t> </a:t>
            </a:r>
            <a:r>
              <a:rPr lang="en-US" b="0" spc="100" dirty="0" smtClean="0">
                <a:solidFill>
                  <a:srgbClr val="2626FF"/>
                </a:solidFill>
              </a:rPr>
              <a:t>0</a:t>
            </a:r>
            <a:r>
              <a:rPr lang="en-US" b="0" spc="-150" dirty="0" smtClean="0">
                <a:solidFill>
                  <a:srgbClr val="2626FF"/>
                </a:solidFill>
              </a:rPr>
              <a:t>.</a:t>
            </a:r>
            <a:r>
              <a:rPr lang="en-US" b="0" spc="100" dirty="0" smtClean="0">
                <a:solidFill>
                  <a:srgbClr val="2626FF"/>
                </a:solidFill>
              </a:rPr>
              <a:t>1</a:t>
            </a:r>
            <a:r>
              <a:rPr lang="en-US" sz="1800" b="0" spc="100" baseline="30000" dirty="0" smtClean="0">
                <a:solidFill>
                  <a:srgbClr val="2626FF"/>
                </a:solidFill>
              </a:rPr>
              <a:t> </a:t>
            </a:r>
            <a:r>
              <a:rPr lang="en-US" b="0" spc="100" dirty="0" smtClean="0">
                <a:solidFill>
                  <a:srgbClr val="2626FF"/>
                </a:solidFill>
              </a:rPr>
              <a:t>%</a:t>
            </a:r>
            <a:r>
              <a:rPr lang="en-US" sz="1400" b="0" spc="100" dirty="0" smtClean="0">
                <a:solidFill>
                  <a:srgbClr val="2626FF"/>
                </a:solidFill>
              </a:rPr>
              <a:t> </a:t>
            </a:r>
            <a:r>
              <a:rPr lang="en-US" sz="1600" b="0" spc="100" dirty="0" smtClean="0">
                <a:solidFill>
                  <a:srgbClr val="2626FF"/>
                </a:solidFill>
              </a:rPr>
              <a:t> </a:t>
            </a:r>
            <a:r>
              <a:rPr lang="en-US" b="0" dirty="0" smtClean="0">
                <a:solidFill>
                  <a:srgbClr val="2626FF"/>
                </a:solidFill>
              </a:rPr>
              <a:t>max error</a:t>
            </a:r>
            <a:endParaRPr lang="en-US" b="0" dirty="0">
              <a:solidFill>
                <a:srgbClr val="2626FF"/>
              </a:solidFill>
            </a:endParaRPr>
          </a:p>
        </p:txBody>
      </p:sp>
      <p:sp>
        <p:nvSpPr>
          <p:cNvPr id="23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23191" y="4823074"/>
            <a:ext cx="3882513" cy="369332"/>
            <a:chOff x="3523191" y="3006305"/>
            <a:chExt cx="3882513" cy="369332"/>
          </a:xfrm>
        </p:grpSpPr>
        <p:sp>
          <p:nvSpPr>
            <p:cNvPr id="4" name="Rectangle 3"/>
            <p:cNvSpPr/>
            <p:nvPr/>
          </p:nvSpPr>
          <p:spPr>
            <a:xfrm rot="18900000">
              <a:off x="3523191" y="3006305"/>
              <a:ext cx="1142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CCBA (1)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8900000">
              <a:off x="5159066" y="3006305"/>
              <a:ext cx="1142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CCBA (2)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8900000">
              <a:off x="6262891" y="3006305"/>
              <a:ext cx="1142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CCBA (3)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35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7068"/>
              </p:ext>
            </p:extLst>
          </p:nvPr>
        </p:nvGraphicFramePr>
        <p:xfrm>
          <a:off x="755576" y="1205243"/>
          <a:ext cx="7812000" cy="3326400"/>
        </p:xfrm>
        <a:graphic>
          <a:graphicData uri="http://schemas.openxmlformats.org/drawingml/2006/table">
            <a:tbl>
              <a:tblPr firstRow="1" firstCol="1" bandRow="1"/>
              <a:tblGrid>
                <a:gridCol w="2052000">
                  <a:extLst>
                    <a:ext uri="{9D8B030D-6E8A-4147-A177-3AD203B41FA5}">
                      <a16:colId xmlns:a16="http://schemas.microsoft.com/office/drawing/2014/main" val="206449357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8249405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9732592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26704889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Architecture</a:t>
                      </a:r>
                    </a:p>
                  </a:txBody>
                  <a:tcPr marL="108000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(%)</a:t>
                      </a: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Energy (</a:t>
                      </a:r>
                      <a:r>
                        <a:rPr lang="en-US" sz="1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fJ</a:t>
                      </a:r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PDAP</a:t>
                      </a:r>
                      <a:endParaRPr lang="en-US" sz="1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59817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Exact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79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12962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ETBA</a:t>
                      </a:r>
                      <a:endParaRPr lang="en-US" sz="18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9959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49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31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CCB adder</a:t>
                      </a:r>
                      <a:endParaRPr lang="en-US" sz="1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41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7793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ETBA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82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117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25489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35149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CCB adder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3280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99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45308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CCBA</a:t>
                      </a:r>
                      <a:r>
                        <a:rPr lang="en-US" sz="18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(3)</a:t>
                      </a:r>
                      <a:endParaRPr lang="en-US" sz="18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68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69637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2975"/>
              </p:ext>
            </p:extLst>
          </p:nvPr>
        </p:nvGraphicFramePr>
        <p:xfrm>
          <a:off x="755576" y="1205243"/>
          <a:ext cx="7812000" cy="2671200"/>
        </p:xfrm>
        <a:graphic>
          <a:graphicData uri="http://schemas.openxmlformats.org/drawingml/2006/table">
            <a:tbl>
              <a:tblPr firstRow="1" firstCol="1" bandRow="1"/>
              <a:tblGrid>
                <a:gridCol w="2052000">
                  <a:extLst>
                    <a:ext uri="{9D8B030D-6E8A-4147-A177-3AD203B41FA5}">
                      <a16:colId xmlns:a16="http://schemas.microsoft.com/office/drawing/2014/main" val="206449357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8249405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9732592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26704889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Architecture</a:t>
                      </a:r>
                    </a:p>
                  </a:txBody>
                  <a:tcPr marL="108000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(%)</a:t>
                      </a: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Energy (</a:t>
                      </a:r>
                      <a:r>
                        <a:rPr lang="en-US" sz="1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fJ</a:t>
                      </a:r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PDAP</a:t>
                      </a:r>
                      <a:endParaRPr lang="en-US" sz="1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59817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Exact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79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12962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ETBA</a:t>
                      </a:r>
                      <a:endParaRPr lang="en-US" sz="18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9959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49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31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CCB adder</a:t>
                      </a:r>
                      <a:endParaRPr lang="en-US" sz="1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41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7793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ETBA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82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117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25489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35149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CCBA</a:t>
                      </a:r>
                      <a:r>
                        <a:rPr lang="en-US" sz="18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(2)</a:t>
                      </a:r>
                      <a:endParaRPr lang="en-US" sz="18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328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63148"/>
              </p:ext>
            </p:extLst>
          </p:nvPr>
        </p:nvGraphicFramePr>
        <p:xfrm>
          <a:off x="755576" y="1205243"/>
          <a:ext cx="7812000" cy="1688400"/>
        </p:xfrm>
        <a:graphic>
          <a:graphicData uri="http://schemas.openxmlformats.org/drawingml/2006/table">
            <a:tbl>
              <a:tblPr firstRow="1" firstCol="1" bandRow="1"/>
              <a:tblGrid>
                <a:gridCol w="2052000">
                  <a:extLst>
                    <a:ext uri="{9D8B030D-6E8A-4147-A177-3AD203B41FA5}">
                      <a16:colId xmlns:a16="http://schemas.microsoft.com/office/drawing/2014/main" val="206449357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8249405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9732592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26704889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Architecture</a:t>
                      </a:r>
                    </a:p>
                  </a:txBody>
                  <a:tcPr marL="108000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(%)</a:t>
                      </a: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Energy (</a:t>
                      </a:r>
                      <a:r>
                        <a:rPr lang="en-US" sz="1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fJ</a:t>
                      </a:r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PDAP</a:t>
                      </a:r>
                      <a:endParaRPr lang="en-US" sz="1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007" marR="7007" marT="7007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59817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Exact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79</a:t>
                      </a:r>
                      <a:endParaRPr lang="en-US" sz="1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12962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ETBA</a:t>
                      </a:r>
                      <a:endParaRPr lang="en-US" sz="18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7007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9959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ISA</a:t>
                      </a: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49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31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CCBA (1)</a:t>
                      </a:r>
                      <a:endParaRPr lang="en-US" sz="18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7007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41</a:t>
                      </a:r>
                    </a:p>
                  </a:txBody>
                  <a:tcPr marL="7007" marR="1008000" marT="0" marB="21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sz="18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</a:t>
                      </a:r>
                    </a:p>
                  </a:txBody>
                  <a:tcPr marL="7620" marR="1008000" marT="7620" marB="216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7793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30613"/>
                </a:solidFill>
              </a:rPr>
              <a:t>4. </a:t>
            </a:r>
            <a:r>
              <a:rPr lang="en-US" sz="2400" dirty="0" smtClean="0">
                <a:solidFill>
                  <a:srgbClr val="E30613"/>
                </a:solidFill>
              </a:rPr>
              <a:t> 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532" y="4766084"/>
            <a:ext cx="4392488" cy="1872208"/>
          </a:xfrm>
        </p:spPr>
        <p:txBody>
          <a:bodyPr/>
          <a:lstStyle/>
          <a:p>
            <a:pPr marL="287338" lvl="1" indent="-287338">
              <a:lnSpc>
                <a:spcPct val="110000"/>
              </a:lnSpc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</a:pPr>
            <a:r>
              <a:rPr lang="en-US" b="1" dirty="0" smtClean="0"/>
              <a:t>State-of-the-Art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Medium savings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Inefficient for low errors</a:t>
            </a:r>
            <a:br>
              <a:rPr lang="en-US" sz="2200" dirty="0" smtClean="0"/>
            </a:br>
            <a:r>
              <a:rPr lang="en-US" sz="2200" dirty="0" smtClean="0"/>
              <a:t>due to high overheads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08018" y="800708"/>
            <a:ext cx="8127964" cy="3804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72000" tIns="36000" rIns="72000" bIns="36000" anchor="b" anchorCtr="1">
            <a:spAutoFit/>
          </a:bodyPr>
          <a:lstStyle/>
          <a:p>
            <a:pPr algn="ctr" defTabSz="462915"/>
            <a:r>
              <a:rPr lang="en-US" sz="19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Comparison of 32-bit adders (800</a:t>
            </a:r>
            <a:r>
              <a:rPr lang="en-US" sz="195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MHz, 65</a:t>
            </a:r>
            <a:r>
              <a:rPr lang="en-US" sz="195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50" dirty="0" smtClean="0">
                <a:latin typeface="Segoe UI" panose="020B0502040204020203" pitchFamily="34" charset="0"/>
                <a:cs typeface="Segoe UI" panose="020B0502040204020203" pitchFamily="34" charset="0"/>
              </a:rPr>
              <a:t>nm </a:t>
            </a:r>
            <a:r>
              <a:rPr lang="en-US" sz="1950" dirty="0">
                <a:latin typeface="Segoe UI" panose="020B0502040204020203" pitchFamily="34" charset="0"/>
                <a:cs typeface="Segoe UI" panose="020B0502040204020203" pitchFamily="34" charset="0"/>
              </a:rPr>
              <a:t>techno)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319972" y="4766084"/>
            <a:ext cx="4752528" cy="20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lvl="1" indent="-287338">
              <a:lnSpc>
                <a:spcPct val="110000"/>
              </a:lnSpc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</a:pPr>
            <a:r>
              <a:rPr lang="en-US" b="1" kern="0" dirty="0" smtClean="0"/>
              <a:t>CCBA</a:t>
            </a:r>
            <a:endParaRPr lang="en-US" kern="0" dirty="0" smtClean="0"/>
          </a:p>
          <a:p>
            <a:pPr lvl="1">
              <a:lnSpc>
                <a:spcPct val="110000"/>
              </a:lnSpc>
            </a:pPr>
            <a:r>
              <a:rPr lang="en-US" sz="2200" kern="0" dirty="0" smtClean="0"/>
              <a:t>High savings</a:t>
            </a:r>
          </a:p>
          <a:p>
            <a:pPr lvl="1">
              <a:lnSpc>
                <a:spcPct val="110000"/>
              </a:lnSpc>
            </a:pPr>
            <a:r>
              <a:rPr lang="en-US" sz="2200" kern="0" dirty="0" smtClean="0"/>
              <a:t>Decent </a:t>
            </a:r>
            <a:r>
              <a:rPr lang="en-US" sz="2200" kern="0" dirty="0" smtClean="0"/>
              <a:t>savings for low errors</a:t>
            </a:r>
            <a:r>
              <a:rPr lang="en-US" sz="2200" kern="0" dirty="0"/>
              <a:t/>
            </a:r>
            <a:br>
              <a:rPr lang="en-US" sz="2200" kern="0" dirty="0"/>
            </a:br>
            <a:r>
              <a:rPr lang="en-US" sz="2200" kern="0" dirty="0" smtClean="0"/>
              <a:t>thanks </a:t>
            </a:r>
            <a:r>
              <a:rPr lang="en-US" sz="2200" kern="0" dirty="0" smtClean="0"/>
              <a:t>to </a:t>
            </a:r>
            <a:r>
              <a:rPr lang="en-US" sz="2200" kern="0" dirty="0" smtClean="0"/>
              <a:t>marginal overheads</a:t>
            </a:r>
            <a:endParaRPr lang="en-US" sz="2200" kern="0" dirty="0" smtClean="0"/>
          </a:p>
        </p:txBody>
      </p:sp>
      <p:sp>
        <p:nvSpPr>
          <p:cNvPr id="8" name="Arc 7"/>
          <p:cNvSpPr/>
          <p:nvPr/>
        </p:nvSpPr>
        <p:spPr bwMode="auto">
          <a:xfrm>
            <a:off x="5454513" y="2060848"/>
            <a:ext cx="288032" cy="746649"/>
          </a:xfrm>
          <a:prstGeom prst="arc">
            <a:avLst>
              <a:gd name="adj1" fmla="val 16806648"/>
              <a:gd name="adj2" fmla="val 5054505"/>
            </a:avLst>
          </a:prstGeom>
          <a:noFill/>
          <a:ln w="28575" cap="rnd" cmpd="sng" algn="ctr">
            <a:solidFill>
              <a:srgbClr val="46B44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rgbClr val="46B446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62530" y="2122696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-18</a:t>
            </a:r>
            <a:r>
              <a:rPr lang="en-US" sz="1200" b="1" baseline="30000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46B446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16" name="Arc 15"/>
          <p:cNvSpPr/>
          <p:nvPr/>
        </p:nvSpPr>
        <p:spPr bwMode="auto">
          <a:xfrm>
            <a:off x="5513150" y="2393375"/>
            <a:ext cx="193391" cy="414122"/>
          </a:xfrm>
          <a:prstGeom prst="arc">
            <a:avLst>
              <a:gd name="adj1" fmla="val 17274439"/>
              <a:gd name="adj2" fmla="val 5054505"/>
            </a:avLst>
          </a:prstGeom>
          <a:noFill/>
          <a:ln w="28575" cap="rnd" cmpd="sng" algn="ctr">
            <a:solidFill>
              <a:srgbClr val="46B44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rgbClr val="46B446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7433865" y="2060848"/>
            <a:ext cx="288032" cy="746649"/>
          </a:xfrm>
          <a:prstGeom prst="arc">
            <a:avLst>
              <a:gd name="adj1" fmla="val 16806648"/>
              <a:gd name="adj2" fmla="val 5054505"/>
            </a:avLst>
          </a:prstGeom>
          <a:noFill/>
          <a:ln w="28575" cap="rnd" cmpd="sng" algn="ctr">
            <a:solidFill>
              <a:srgbClr val="FF252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41882" y="2122696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-45</a:t>
            </a:r>
            <a:r>
              <a:rPr lang="en-US" sz="1200" b="1" baseline="30000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FF2525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7492502" y="2393375"/>
            <a:ext cx="193391" cy="414122"/>
          </a:xfrm>
          <a:prstGeom prst="arc">
            <a:avLst>
              <a:gd name="adj1" fmla="val 17274439"/>
              <a:gd name="adj2" fmla="val 5054505"/>
            </a:avLst>
          </a:prstGeom>
          <a:noFill/>
          <a:ln w="28575" cap="rnd" cmpd="sng" algn="ctr">
            <a:solidFill>
              <a:srgbClr val="FF252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63309" y="2430315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-16</a:t>
            </a:r>
            <a:r>
              <a:rPr lang="en-US" sz="1200" b="1" baseline="30000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46B446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42661" y="2430315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-30</a:t>
            </a:r>
            <a:r>
              <a:rPr lang="en-US" sz="1200" b="1" baseline="30000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FF2525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62530" y="3115312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-24</a:t>
            </a:r>
            <a:r>
              <a:rPr lang="en-US" sz="1200" b="1" baseline="30000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46B446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25" name="Arc 24"/>
          <p:cNvSpPr/>
          <p:nvPr/>
        </p:nvSpPr>
        <p:spPr bwMode="auto">
          <a:xfrm>
            <a:off x="5513150" y="3385991"/>
            <a:ext cx="193391" cy="414122"/>
          </a:xfrm>
          <a:prstGeom prst="arc">
            <a:avLst>
              <a:gd name="adj1" fmla="val 17274439"/>
              <a:gd name="adj2" fmla="val 5054505"/>
            </a:avLst>
          </a:prstGeom>
          <a:noFill/>
          <a:ln w="28575" cap="rnd" cmpd="sng" algn="ctr">
            <a:solidFill>
              <a:srgbClr val="46B44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rgbClr val="46B446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1882" y="3115312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-42</a:t>
            </a:r>
            <a:r>
              <a:rPr lang="en-US" sz="1200" b="1" baseline="30000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FF2525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28" name="Arc 27"/>
          <p:cNvSpPr/>
          <p:nvPr/>
        </p:nvSpPr>
        <p:spPr bwMode="auto">
          <a:xfrm>
            <a:off x="7492502" y="3385991"/>
            <a:ext cx="193391" cy="414122"/>
          </a:xfrm>
          <a:prstGeom prst="arc">
            <a:avLst>
              <a:gd name="adj1" fmla="val 17274439"/>
              <a:gd name="adj2" fmla="val 5054505"/>
            </a:avLst>
          </a:prstGeom>
          <a:noFill/>
          <a:ln w="28575" cap="rnd" cmpd="sng" algn="ctr">
            <a:solidFill>
              <a:srgbClr val="FF252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3309" y="3422931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-10</a:t>
            </a:r>
            <a:r>
              <a:rPr lang="en-US" sz="1200" b="1" baseline="30000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46B446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2661" y="3422931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-18</a:t>
            </a:r>
            <a:r>
              <a:rPr lang="en-US" sz="1200" b="1" baseline="30000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FF2525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63980" y="4057723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-13</a:t>
            </a:r>
            <a:r>
              <a:rPr lang="en-US" sz="1200" b="1" baseline="30000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46B446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46B446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43332" y="4057723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-21</a:t>
            </a:r>
            <a:r>
              <a:rPr lang="en-US" sz="1200" b="1" baseline="30000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solidFill>
                  <a:srgbClr val="FF2525"/>
                </a:solidFill>
                <a:effectLst>
                  <a:glow rad="76200">
                    <a:schemeClr val="bg1">
                      <a:alpha val="73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2000" b="1" dirty="0">
              <a:solidFill>
                <a:srgbClr val="FF2525"/>
              </a:solidFill>
              <a:effectLst>
                <a:glow rad="76200">
                  <a:schemeClr val="bg1">
                    <a:alpha val="73000"/>
                  </a:schemeClr>
                </a:glow>
              </a:effectLst>
            </a:endParaRPr>
          </a:p>
        </p:txBody>
      </p:sp>
      <p:sp>
        <p:nvSpPr>
          <p:cNvPr id="23" name="Arc 22"/>
          <p:cNvSpPr/>
          <p:nvPr/>
        </p:nvSpPr>
        <p:spPr bwMode="auto">
          <a:xfrm>
            <a:off x="5454513" y="3053464"/>
            <a:ext cx="288032" cy="746649"/>
          </a:xfrm>
          <a:prstGeom prst="arc">
            <a:avLst>
              <a:gd name="adj1" fmla="val 16806648"/>
              <a:gd name="adj2" fmla="val 5054505"/>
            </a:avLst>
          </a:prstGeom>
          <a:noFill/>
          <a:ln w="28575" cap="rnd" cmpd="sng" algn="ctr">
            <a:solidFill>
              <a:srgbClr val="46B44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rgbClr val="46B446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Arc 25"/>
          <p:cNvSpPr/>
          <p:nvPr/>
        </p:nvSpPr>
        <p:spPr bwMode="auto">
          <a:xfrm>
            <a:off x="7433865" y="3053464"/>
            <a:ext cx="288032" cy="746649"/>
          </a:xfrm>
          <a:prstGeom prst="arc">
            <a:avLst>
              <a:gd name="adj1" fmla="val 16806648"/>
              <a:gd name="adj2" fmla="val 5054505"/>
            </a:avLst>
          </a:prstGeom>
          <a:noFill/>
          <a:ln w="28575" cap="rnd" cmpd="sng" algn="ctr">
            <a:solidFill>
              <a:srgbClr val="FF252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Arc 31"/>
          <p:cNvSpPr/>
          <p:nvPr/>
        </p:nvSpPr>
        <p:spPr bwMode="auto">
          <a:xfrm>
            <a:off x="5513821" y="4041068"/>
            <a:ext cx="193391" cy="414122"/>
          </a:xfrm>
          <a:prstGeom prst="arc">
            <a:avLst>
              <a:gd name="adj1" fmla="val 17274439"/>
              <a:gd name="adj2" fmla="val 5054505"/>
            </a:avLst>
          </a:prstGeom>
          <a:noFill/>
          <a:ln w="28575" cap="rnd" cmpd="sng" algn="ctr">
            <a:solidFill>
              <a:srgbClr val="46B44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rgbClr val="46B446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Arc 32"/>
          <p:cNvSpPr/>
          <p:nvPr/>
        </p:nvSpPr>
        <p:spPr bwMode="auto">
          <a:xfrm>
            <a:off x="7493173" y="4041068"/>
            <a:ext cx="193391" cy="414122"/>
          </a:xfrm>
          <a:prstGeom prst="arc">
            <a:avLst>
              <a:gd name="adj1" fmla="val 17274439"/>
              <a:gd name="adj2" fmla="val 5054505"/>
            </a:avLst>
          </a:prstGeom>
          <a:noFill/>
          <a:ln w="28575" cap="rnd" cmpd="sng" algn="ctr">
            <a:solidFill>
              <a:srgbClr val="FF252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7" grpId="0"/>
      <p:bldP spid="28" grpId="0" animBg="1"/>
      <p:bldP spid="29" grpId="0"/>
      <p:bldP spid="30" grpId="0"/>
      <p:bldP spid="34" grpId="0"/>
      <p:bldP spid="35" grpId="0"/>
      <p:bldP spid="23" grpId="0" animBg="1"/>
      <p:bldP spid="26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0" y="1102916"/>
            <a:ext cx="7920000" cy="157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3440" y="4330261"/>
            <a:ext cx="4457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dirty="0" smtClean="0">
                <a:latin typeface="Segoe UI" pitchFamily="34" charset="0"/>
                <a:cs typeface="Segoe UI" pitchFamily="34" charset="0"/>
              </a:rPr>
              <a:t>(IEEE half-precision equivalent)</a:t>
            </a:r>
            <a:endParaRPr lang="en-US" sz="2200" spc="100" dirty="0"/>
          </a:p>
        </p:txBody>
      </p:sp>
      <p:sp>
        <p:nvSpPr>
          <p:cNvPr id="8" name="Left Arrow 7"/>
          <p:cNvSpPr/>
          <p:nvPr/>
        </p:nvSpPr>
        <p:spPr>
          <a:xfrm>
            <a:off x="4787324" y="1787122"/>
            <a:ext cx="540000" cy="100800"/>
          </a:xfrm>
          <a:prstGeom prst="leftArrow">
            <a:avLst>
              <a:gd name="adj1" fmla="val 43301"/>
              <a:gd name="adj2" fmla="val 72049"/>
            </a:avLst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1750">
              <a:srgbClr val="E2E3E4">
                <a:alpha val="8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ightning Bolt 8"/>
          <p:cNvSpPr/>
          <p:nvPr/>
        </p:nvSpPr>
        <p:spPr>
          <a:xfrm rot="618950" flipH="1">
            <a:off x="6185657" y="1654061"/>
            <a:ext cx="230400" cy="370800"/>
          </a:xfrm>
          <a:prstGeom prst="lightningBolt">
            <a:avLst/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1750">
              <a:srgbClr val="E2E3E4">
                <a:alpha val="8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347400" y="1787122"/>
            <a:ext cx="540000" cy="100800"/>
          </a:xfrm>
          <a:prstGeom prst="leftArrow">
            <a:avLst>
              <a:gd name="adj1" fmla="val 43301"/>
              <a:gd name="adj2" fmla="val 72049"/>
            </a:avLst>
          </a:prstGeom>
          <a:solidFill>
            <a:srgbClr val="263B91">
              <a:alpha val="45882"/>
            </a:srgbClr>
          </a:solidFill>
          <a:ln w="15875" cmpd="sng">
            <a:solidFill>
              <a:srgbClr val="263B91">
                <a:alpha val="85098"/>
              </a:srgbClr>
            </a:solidFill>
          </a:ln>
          <a:effectLst>
            <a:glow rad="31750">
              <a:srgbClr val="E2E3E4">
                <a:alpha val="8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2610526" y="1725207"/>
            <a:ext cx="89266" cy="226916"/>
          </a:xfrm>
          <a:prstGeom prst="line">
            <a:avLst/>
          </a:prstGeom>
          <a:solidFill>
            <a:srgbClr val="999999"/>
          </a:solidFill>
          <a:ln w="73025" cap="flat" cmpd="sng" algn="ctr">
            <a:solidFill>
              <a:srgbClr val="E2E3E4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rgbClr val="E2E3E4"/>
            </a:glow>
          </a:effectLst>
        </p:spPr>
      </p:cxnSp>
      <p:sp>
        <p:nvSpPr>
          <p:cNvPr id="14" name="Rectangle 13"/>
          <p:cNvSpPr/>
          <p:nvPr/>
        </p:nvSpPr>
        <p:spPr bwMode="auto">
          <a:xfrm rot="1203414">
            <a:off x="2642606" y="1736675"/>
            <a:ext cx="32727" cy="196366"/>
          </a:xfrm>
          <a:prstGeom prst="rect">
            <a:avLst/>
          </a:prstGeom>
          <a:solidFill>
            <a:srgbClr val="263B91">
              <a:alpha val="45882"/>
            </a:srgbClr>
          </a:solidFill>
          <a:ln w="15875" cmpd="sng">
            <a:solidFill>
              <a:srgbClr val="263B91">
                <a:alpha val="85098"/>
              </a:srgbClr>
            </a:solidFill>
          </a:ln>
          <a:effectLst>
            <a:glow rad="6350">
              <a:srgbClr val="E2E3E4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69300" cy="620713"/>
          </a:xfrm>
        </p:spPr>
        <p:txBody>
          <a:bodyPr/>
          <a:lstStyle/>
          <a:p>
            <a:r>
              <a:rPr lang="en-US" dirty="0" smtClean="0"/>
              <a:t>Carry Cut-Back Adder – Summary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43508" y="2981268"/>
            <a:ext cx="4752528" cy="1548172"/>
          </a:xfrm>
        </p:spPr>
        <p:txBody>
          <a:bodyPr/>
          <a:lstStyle/>
          <a:p>
            <a:pPr lvl="0">
              <a:spcAft>
                <a:spcPts val="50"/>
              </a:spcAft>
              <a:buClrTx/>
              <a:buSzPct val="80000"/>
            </a:pPr>
            <a:r>
              <a:rPr lang="en-US" sz="2200" dirty="0">
                <a:solidFill>
                  <a:srgbClr val="000000"/>
                </a:solidFill>
              </a:rPr>
              <a:t>Principle</a:t>
            </a:r>
          </a:p>
          <a:p>
            <a:pPr marL="432000" lvl="1" defTabSz="864000">
              <a:buClrTx/>
              <a:buSzTx/>
              <a:buFontTx/>
              <a:buChar char="–"/>
            </a:pPr>
            <a:r>
              <a:rPr lang="en-US" sz="2200" dirty="0" smtClean="0">
                <a:solidFill>
                  <a:srgbClr val="000000"/>
                </a:solidFill>
              </a:rPr>
              <a:t>Monitor some carry stages</a:t>
            </a:r>
            <a:endParaRPr lang="en-US" sz="2200" dirty="0">
              <a:solidFill>
                <a:srgbClr val="000000"/>
              </a:solidFill>
            </a:endParaRPr>
          </a:p>
          <a:p>
            <a:pPr marL="432000" lvl="1" defTabSz="864000">
              <a:buClrTx/>
              <a:buSzTx/>
              <a:buFontTx/>
              <a:buChar char="–"/>
            </a:pPr>
            <a:r>
              <a:rPr lang="en-US" sz="2200" dirty="0" smtClean="0">
                <a:solidFill>
                  <a:srgbClr val="000000"/>
                </a:solidFill>
              </a:rPr>
              <a:t>Cut chain at lower position if</a:t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>risk of long carry propagation</a:t>
            </a:r>
          </a:p>
          <a:p>
            <a:pPr marL="432000" lvl="1" defTabSz="864000">
              <a:buClrTx/>
              <a:buSzTx/>
              <a:buFontTx/>
              <a:buChar char="–"/>
            </a:pPr>
            <a:r>
              <a:rPr lang="en-US" sz="2200" dirty="0" smtClean="0">
                <a:solidFill>
                  <a:srgbClr val="000000"/>
                </a:solidFill>
              </a:rPr>
              <a:t>Floating-point-type </a:t>
            </a:r>
            <a:r>
              <a:rPr lang="en-US" sz="2200" dirty="0" smtClean="0">
                <a:solidFill>
                  <a:srgbClr val="000000"/>
                </a:solidFill>
              </a:rPr>
              <a:t>precision</a:t>
            </a: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3588" y="4969773"/>
            <a:ext cx="8996824" cy="130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98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2400" indent="-284163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9000"/>
              <a:buFont typeface="Segoe UI" panose="020B0502040204020203" pitchFamily="34" charset="0"/>
              <a:buChar char="●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8200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68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algn="ctr">
              <a:spcAft>
                <a:spcPts val="50"/>
              </a:spcAft>
              <a:buClrTx/>
              <a:buSzTx/>
              <a:buNone/>
            </a:pPr>
            <a:r>
              <a:rPr lang="en-US" sz="2450" b="1" kern="0" dirty="0">
                <a:solidFill>
                  <a:srgbClr val="000000"/>
                </a:solidFill>
              </a:rPr>
              <a:t>New concept</a:t>
            </a:r>
          </a:p>
          <a:p>
            <a:pPr marL="0" lvl="1" indent="0" algn="ctr">
              <a:buClrTx/>
              <a:buSzTx/>
              <a:buNone/>
            </a:pPr>
            <a:r>
              <a:rPr lang="en-US" sz="2450" kern="0" dirty="0" smtClean="0">
                <a:solidFill>
                  <a:srgbClr val="000000"/>
                </a:solidFill>
              </a:rPr>
              <a:t>Circuit functionality and timing co-designed</a:t>
            </a:r>
            <a:br>
              <a:rPr lang="en-US" sz="2450" kern="0" dirty="0" smtClean="0">
                <a:solidFill>
                  <a:srgbClr val="000000"/>
                </a:solidFill>
              </a:rPr>
            </a:br>
            <a:r>
              <a:rPr lang="en-US" sz="2450" kern="0" dirty="0" smtClean="0">
                <a:solidFill>
                  <a:srgbClr val="000000"/>
                </a:solidFill>
              </a:rPr>
              <a:t>by</a:t>
            </a:r>
            <a:r>
              <a:rPr lang="en-US" sz="2450" kern="0" dirty="0">
                <a:solidFill>
                  <a:srgbClr val="000000"/>
                </a:solidFill>
              </a:rPr>
              <a:t> </a:t>
            </a:r>
            <a:r>
              <a:rPr lang="en-US" sz="2450" kern="0" dirty="0" smtClean="0">
                <a:solidFill>
                  <a:srgbClr val="000000"/>
                </a:solidFill>
              </a:rPr>
              <a:t>fabrication of artificial false timing paths</a:t>
            </a:r>
            <a:endParaRPr lang="en-US" sz="2450" kern="0" dirty="0" smtClean="0">
              <a:solidFill>
                <a:srgbClr val="0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539744" y="2981268"/>
            <a:ext cx="4752528" cy="119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98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2400" indent="-284163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9000"/>
              <a:buFont typeface="Segoe UI" panose="020B0502040204020203" pitchFamily="34" charset="0"/>
              <a:buChar char="●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8200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68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50"/>
              </a:spcAft>
              <a:buClrTx/>
              <a:buSzPct val="80000"/>
            </a:pPr>
            <a:r>
              <a:rPr lang="en-US" sz="2200" kern="0" dirty="0" smtClean="0">
                <a:solidFill>
                  <a:srgbClr val="000000"/>
                </a:solidFill>
              </a:rPr>
              <a:t>Results</a:t>
            </a:r>
          </a:p>
          <a:p>
            <a:pPr marL="432000" lvl="1">
              <a:buClrTx/>
              <a:buSzTx/>
              <a:buFontTx/>
              <a:buChar char="–"/>
            </a:pPr>
            <a:r>
              <a:rPr lang="en-US" sz="2200" kern="0" dirty="0" smtClean="0">
                <a:solidFill>
                  <a:srgbClr val="000000"/>
                </a:solidFill>
              </a:rPr>
              <a:t>Up to 45</a:t>
            </a:r>
            <a:r>
              <a:rPr lang="en-US" sz="1600" kern="0" baseline="30000" dirty="0" smtClean="0">
                <a:solidFill>
                  <a:srgbClr val="000000"/>
                </a:solidFill>
              </a:rPr>
              <a:t> </a:t>
            </a:r>
            <a:r>
              <a:rPr lang="en-US" sz="2200" kern="0" dirty="0" smtClean="0">
                <a:solidFill>
                  <a:srgbClr val="000000"/>
                </a:solidFill>
              </a:rPr>
              <a:t>% better than existing</a:t>
            </a:r>
          </a:p>
          <a:p>
            <a:pPr marL="432000" lvl="1">
              <a:buClrTx/>
              <a:buSzTx/>
              <a:buFontTx/>
              <a:buChar char="–"/>
            </a:pPr>
            <a:r>
              <a:rPr lang="en-US" sz="2200" kern="0" spc="100" dirty="0" smtClean="0">
                <a:solidFill>
                  <a:srgbClr val="000000"/>
                </a:solidFill>
              </a:rPr>
              <a:t>22</a:t>
            </a:r>
            <a:r>
              <a:rPr lang="en-US" sz="1600" kern="0" spc="100" baseline="30000" dirty="0" smtClean="0">
                <a:solidFill>
                  <a:srgbClr val="000000"/>
                </a:solidFill>
              </a:rPr>
              <a:t> </a:t>
            </a:r>
            <a:r>
              <a:rPr lang="en-US" sz="2200" kern="0" spc="100" dirty="0" smtClean="0">
                <a:solidFill>
                  <a:srgbClr val="000000"/>
                </a:solidFill>
              </a:rPr>
              <a:t>% </a:t>
            </a:r>
            <a:r>
              <a:rPr lang="en-US" sz="2200" kern="0" spc="100" dirty="0" smtClean="0">
                <a:solidFill>
                  <a:srgbClr val="000000"/>
                </a:solidFill>
              </a:rPr>
              <a:t>PDAP </a:t>
            </a:r>
            <a:r>
              <a:rPr lang="en-US" sz="2200" kern="0" spc="100" dirty="0" smtClean="0">
                <a:solidFill>
                  <a:srgbClr val="000000"/>
                </a:solidFill>
              </a:rPr>
              <a:t>savings for</a:t>
            </a:r>
            <a:br>
              <a:rPr lang="en-US" sz="2200" kern="0" spc="100" dirty="0" smtClean="0">
                <a:solidFill>
                  <a:srgbClr val="000000"/>
                </a:solidFill>
              </a:rPr>
            </a:br>
            <a:r>
              <a:rPr lang="en-US" sz="2200" kern="0" spc="100" dirty="0" smtClean="0">
                <a:solidFill>
                  <a:srgbClr val="000000"/>
                </a:solidFill>
              </a:rPr>
              <a:t>0</a:t>
            </a:r>
            <a:r>
              <a:rPr lang="en-US" sz="2200" kern="0" spc="-150" dirty="0" smtClean="0">
                <a:solidFill>
                  <a:srgbClr val="000000"/>
                </a:solidFill>
              </a:rPr>
              <a:t>.</a:t>
            </a:r>
            <a:r>
              <a:rPr lang="en-US" sz="2200" kern="0" spc="100" dirty="0" smtClean="0">
                <a:solidFill>
                  <a:srgbClr val="000000"/>
                </a:solidFill>
              </a:rPr>
              <a:t>1</a:t>
            </a:r>
            <a:r>
              <a:rPr lang="en-US" sz="700" kern="0" spc="100" baseline="30000" dirty="0" smtClean="0">
                <a:solidFill>
                  <a:srgbClr val="000000"/>
                </a:solidFill>
              </a:rPr>
              <a:t> </a:t>
            </a:r>
            <a:r>
              <a:rPr lang="en-US" sz="2200" kern="0" spc="100" dirty="0" smtClean="0">
                <a:solidFill>
                  <a:srgbClr val="000000"/>
                </a:solidFill>
              </a:rPr>
              <a:t>% </a:t>
            </a:r>
            <a:r>
              <a:rPr lang="en-US" sz="2200" u="sng" kern="0" spc="100" dirty="0" smtClean="0">
                <a:solidFill>
                  <a:srgbClr val="000000"/>
                </a:solidFill>
              </a:rPr>
              <a:t>worst-case</a:t>
            </a:r>
            <a:r>
              <a:rPr lang="en-US" sz="2200" kern="0" spc="100" dirty="0" smtClean="0">
                <a:solidFill>
                  <a:srgbClr val="000000"/>
                </a:solidFill>
              </a:rPr>
              <a:t> error</a:t>
            </a:r>
            <a:endParaRPr lang="en-US" sz="2200" kern="0" spc="1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5396" y="68647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-548640">
              <a:buClr>
                <a:srgbClr val="E30613"/>
              </a:buClr>
              <a:buSzPct val="80000"/>
              <a:buNone/>
            </a:pPr>
            <a:r>
              <a:rPr lang="en-US" kern="0" dirty="0"/>
              <a:t>Cutting the carry chain at low-significance positions</a:t>
            </a:r>
          </a:p>
          <a:p>
            <a:pPr marL="0" lvl="1" indent="0" defTabSz="576072">
              <a:buClr>
                <a:srgbClr val="E30613"/>
              </a:buClr>
              <a:buSzPct val="80000"/>
              <a:buNone/>
            </a:pPr>
            <a:r>
              <a:rPr lang="en-US" kern="0" dirty="0"/>
              <a:t>	if there is a risk of long propagation along the adder</a:t>
            </a:r>
          </a:p>
        </p:txBody>
      </p:sp>
    </p:spTree>
    <p:extLst>
      <p:ext uri="{BB962C8B-B14F-4D97-AF65-F5344CB8AC3E}">
        <p14:creationId xmlns:p14="http://schemas.microsoft.com/office/powerpoint/2010/main" val="26536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 rotWithShape="1">
          <a:blip r:embed="rId3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0960" y="0"/>
            <a:ext cx="9216000" cy="69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9211" y="3084614"/>
            <a:ext cx="6305578" cy="8844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350" dirty="0">
                <a:solidFill>
                  <a:schemeClr val="bg1">
                    <a:alpha val="90000"/>
                  </a:schemeClr>
                </a:solidFill>
              </a:rPr>
              <a:t>Thank</a:t>
            </a:r>
            <a:r>
              <a:rPr lang="en-US" sz="4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sz="6350" dirty="0">
                <a:solidFill>
                  <a:schemeClr val="bg1">
                    <a:alpha val="90000"/>
                  </a:schemeClr>
                </a:solidFill>
              </a:rPr>
              <a:t>you</a:t>
            </a:r>
            <a:r>
              <a:rPr lang="en-US" sz="5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sz="6350" dirty="0">
                <a:solidFill>
                  <a:schemeClr val="bg1">
                    <a:alpha val="90000"/>
                  </a:schemeClr>
                </a:solidFill>
              </a:rPr>
              <a:t>!</a:t>
            </a:r>
            <a:r>
              <a:rPr lang="en-US" sz="6400" dirty="0">
                <a:solidFill>
                  <a:schemeClr val="bg1">
                    <a:alpha val="90000"/>
                  </a:schemeClr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896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43608" y="1556792"/>
            <a:ext cx="7560840" cy="41404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  <a:defRPr kumimoji="1" sz="240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Font typeface="Helvetica" pitchFamily="34" charset="0"/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E30613"/>
              </a:buClr>
              <a:buSzPct val="80000"/>
              <a:buFont typeface="+mj-lt"/>
              <a:buAutoNum type="arabicPeriod"/>
            </a:pPr>
            <a:r>
              <a:rPr lang="en-US" sz="3600" b="0" kern="0" dirty="0" smtClean="0"/>
              <a:t>State-of-the-Art</a:t>
            </a:r>
            <a:endParaRPr lang="en-US" sz="2000" b="0" kern="0" dirty="0" smtClean="0"/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E30613"/>
              </a:buClr>
              <a:buSzPct val="80000"/>
              <a:buFont typeface="+mj-lt"/>
              <a:buAutoNum type="arabicPeriod"/>
            </a:pPr>
            <a:r>
              <a:rPr lang="en-US" sz="3600" b="0" kern="0" dirty="0" smtClean="0"/>
              <a:t>CCBA Circuit</a:t>
            </a:r>
            <a:endParaRPr lang="en-US" sz="2000" b="0" kern="0" dirty="0" smtClean="0"/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E30613"/>
              </a:buClr>
              <a:buSzPct val="80000"/>
              <a:buFont typeface="+mj-lt"/>
              <a:buAutoNum type="arabicPeriod"/>
            </a:pPr>
            <a:r>
              <a:rPr lang="en-US" sz="3600" b="0" kern="0" dirty="0"/>
              <a:t>CCBA </a:t>
            </a:r>
            <a:r>
              <a:rPr lang="en-US" sz="3600" b="0" kern="0" dirty="0" smtClean="0"/>
              <a:t>Arithmetic</a:t>
            </a:r>
            <a:endParaRPr lang="en-US" sz="3600" b="0" kern="0" dirty="0"/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E30613"/>
              </a:buClr>
              <a:buSzPct val="80000"/>
              <a:buFont typeface="+mj-lt"/>
              <a:buAutoNum type="arabicPeriod"/>
            </a:pPr>
            <a:r>
              <a:rPr lang="en-US" sz="3600" b="0" kern="0" dirty="0" smtClean="0"/>
              <a:t>Results and Comparison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</a:t>
            </a:r>
            <a:r>
              <a:rPr lang="en-US" dirty="0" smtClean="0"/>
              <a:t>Circuits, a New Dimension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3592967" y="4329782"/>
            <a:ext cx="940127" cy="764013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1935480" y="5091253"/>
            <a:ext cx="16574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11"/>
          <p:cNvGrpSpPr/>
          <p:nvPr/>
        </p:nvGrpSpPr>
        <p:grpSpPr>
          <a:xfrm>
            <a:off x="2366001" y="1133452"/>
            <a:ext cx="5715000" cy="3472656"/>
            <a:chOff x="1295400" y="1296194"/>
            <a:chExt cx="5715000" cy="3657600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0" y="3124200"/>
              <a:ext cx="36576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1F497E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295400" y="4648200"/>
              <a:ext cx="5715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1F497E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1763688" y="1064844"/>
            <a:ext cx="1013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1F49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Energy</a:t>
            </a:r>
            <a:br>
              <a:rPr lang="en-US" sz="2000" b="1" dirty="0" smtClean="0">
                <a:solidFill>
                  <a:srgbClr val="1F49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rgbClr val="1F49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5988" y="440641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1F49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1935" y="2132856"/>
            <a:ext cx="249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speed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energy, large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area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5385" y="3176972"/>
            <a:ext cx="242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speed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energy, small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area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90422" y="4309659"/>
            <a:ext cx="2212524" cy="1793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1F497D"/>
                </a:gs>
                <a:gs pos="100000">
                  <a:srgbClr val="3279D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107" y="4995650"/>
            <a:ext cx="1963226" cy="478272"/>
          </a:xfrm>
          <a:prstGeom prst="rect">
            <a:avLst/>
          </a:prstGeom>
          <a:noFill/>
          <a:scene3d>
            <a:camera prst="orthographicFront">
              <a:rot lat="461009" lon="19386108" rev="1908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90" b="1" dirty="0">
                <a:solidFill>
                  <a:srgbClr val="3076C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Inexactness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596776" y="4677557"/>
            <a:ext cx="0" cy="417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5026" y="5194937"/>
            <a:ext cx="220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Fast and low energy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approximate result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444455" y="1156754"/>
            <a:ext cx="3907449" cy="2975737"/>
          </a:xfrm>
          <a:custGeom>
            <a:avLst/>
            <a:gdLst>
              <a:gd name="connsiteX0" fmla="*/ 0 w 2100943"/>
              <a:gd name="connsiteY0" fmla="*/ 0 h 2460172"/>
              <a:gd name="connsiteX1" fmla="*/ 413657 w 2100943"/>
              <a:gd name="connsiteY1" fmla="*/ 1741715 h 2460172"/>
              <a:gd name="connsiteX2" fmla="*/ 2100943 w 2100943"/>
              <a:gd name="connsiteY2" fmla="*/ 2460172 h 2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943" h="2460172">
                <a:moveTo>
                  <a:pt x="0" y="0"/>
                </a:moveTo>
                <a:cubicBezTo>
                  <a:pt x="31750" y="665843"/>
                  <a:pt x="63500" y="1331686"/>
                  <a:pt x="413657" y="1741715"/>
                </a:cubicBezTo>
                <a:cubicBezTo>
                  <a:pt x="763814" y="2151744"/>
                  <a:pt x="1432378" y="2305958"/>
                  <a:pt x="2100943" y="2460172"/>
                </a:cubicBezTo>
              </a:path>
            </a:pathLst>
          </a:custGeom>
          <a:noFill/>
          <a:ln w="38100" cap="rnd" cmpd="sng" algn="ctr">
            <a:solidFill>
              <a:srgbClr val="E3061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hangingPunct="0"/>
            <a:endParaRPr lang="en-US" b="1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67259" y="3032036"/>
            <a:ext cx="6091727" cy="1947856"/>
            <a:chOff x="1367257" y="2867424"/>
            <a:chExt cx="6091727" cy="1947856"/>
          </a:xfrm>
        </p:grpSpPr>
        <p:sp>
          <p:nvSpPr>
            <p:cNvPr id="19" name="Freeform 18"/>
            <p:cNvSpPr/>
            <p:nvPr/>
          </p:nvSpPr>
          <p:spPr bwMode="auto">
            <a:xfrm rot="21044038">
              <a:off x="3152550" y="2867424"/>
              <a:ext cx="818535" cy="301804"/>
            </a:xfrm>
            <a:custGeom>
              <a:avLst/>
              <a:gdLst>
                <a:gd name="connsiteX0" fmla="*/ 0 w 489857"/>
                <a:gd name="connsiteY0" fmla="*/ 0 h 270329"/>
                <a:gd name="connsiteX1" fmla="*/ 250372 w 489857"/>
                <a:gd name="connsiteY1" fmla="*/ 261257 h 270329"/>
                <a:gd name="connsiteX2" fmla="*/ 489857 w 489857"/>
                <a:gd name="connsiteY2" fmla="*/ 54429 h 27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857" h="270329">
                  <a:moveTo>
                    <a:pt x="0" y="0"/>
                  </a:moveTo>
                  <a:cubicBezTo>
                    <a:pt x="84364" y="126093"/>
                    <a:pt x="168729" y="252186"/>
                    <a:pt x="250372" y="261257"/>
                  </a:cubicBezTo>
                  <a:cubicBezTo>
                    <a:pt x="332015" y="270329"/>
                    <a:pt x="451757" y="90715"/>
                    <a:pt x="489857" y="54429"/>
                  </a:cubicBezTo>
                </a:path>
              </a:pathLst>
            </a:custGeom>
            <a:noFill/>
            <a:ln w="38100" cap="flat" cmpd="sng" algn="ctr">
              <a:solidFill>
                <a:srgbClr val="E3061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 rot="21061031">
              <a:off x="2939914" y="3422983"/>
              <a:ext cx="1611903" cy="428708"/>
            </a:xfrm>
            <a:custGeom>
              <a:avLst/>
              <a:gdLst>
                <a:gd name="connsiteX0" fmla="*/ 0 w 1110342"/>
                <a:gd name="connsiteY0" fmla="*/ 130628 h 478971"/>
                <a:gd name="connsiteX1" fmla="*/ 522514 w 1110342"/>
                <a:gd name="connsiteY1" fmla="*/ 457200 h 478971"/>
                <a:gd name="connsiteX2" fmla="*/ 1110342 w 1110342"/>
                <a:gd name="connsiteY2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342" h="478971">
                  <a:moveTo>
                    <a:pt x="0" y="130628"/>
                  </a:moveTo>
                  <a:cubicBezTo>
                    <a:pt x="168728" y="304799"/>
                    <a:pt x="337457" y="478971"/>
                    <a:pt x="522514" y="457200"/>
                  </a:cubicBezTo>
                  <a:cubicBezTo>
                    <a:pt x="707571" y="435429"/>
                    <a:pt x="908956" y="217714"/>
                    <a:pt x="1110342" y="0"/>
                  </a:cubicBezTo>
                </a:path>
              </a:pathLst>
            </a:custGeom>
            <a:noFill/>
            <a:ln w="38100" cap="flat" cmpd="sng" algn="ctr">
              <a:solidFill>
                <a:srgbClr val="E3061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 rot="21325883">
              <a:off x="2512259" y="3693871"/>
              <a:ext cx="2863246" cy="916541"/>
            </a:xfrm>
            <a:custGeom>
              <a:avLst/>
              <a:gdLst>
                <a:gd name="connsiteX0" fmla="*/ 0 w 2296885"/>
                <a:gd name="connsiteY0" fmla="*/ 674914 h 841829"/>
                <a:gd name="connsiteX1" fmla="*/ 968828 w 2296885"/>
                <a:gd name="connsiteY1" fmla="*/ 729343 h 841829"/>
                <a:gd name="connsiteX2" fmla="*/ 2296885 w 2296885"/>
                <a:gd name="connsiteY2" fmla="*/ 0 h 8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6885" h="841829">
                  <a:moveTo>
                    <a:pt x="0" y="674914"/>
                  </a:moveTo>
                  <a:cubicBezTo>
                    <a:pt x="293007" y="758371"/>
                    <a:pt x="586014" y="841829"/>
                    <a:pt x="968828" y="729343"/>
                  </a:cubicBezTo>
                  <a:cubicBezTo>
                    <a:pt x="1351642" y="616857"/>
                    <a:pt x="1824263" y="308428"/>
                    <a:pt x="2296885" y="0"/>
                  </a:cubicBezTo>
                </a:path>
              </a:pathLst>
            </a:custGeom>
            <a:noFill/>
            <a:ln w="38100" cap="flat" cmpd="sng" algn="ctr">
              <a:solidFill>
                <a:srgbClr val="E3061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 dirty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 rot="9908773">
              <a:off x="1367257" y="4595771"/>
              <a:ext cx="6091727" cy="219509"/>
            </a:xfrm>
            <a:custGeom>
              <a:avLst/>
              <a:gdLst>
                <a:gd name="connsiteX0" fmla="*/ 0 w 1110342"/>
                <a:gd name="connsiteY0" fmla="*/ 130628 h 478971"/>
                <a:gd name="connsiteX1" fmla="*/ 522514 w 1110342"/>
                <a:gd name="connsiteY1" fmla="*/ 457200 h 478971"/>
                <a:gd name="connsiteX2" fmla="*/ 1110342 w 1110342"/>
                <a:gd name="connsiteY2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342" h="478971">
                  <a:moveTo>
                    <a:pt x="0" y="130628"/>
                  </a:moveTo>
                  <a:cubicBezTo>
                    <a:pt x="168728" y="304799"/>
                    <a:pt x="337457" y="478971"/>
                    <a:pt x="522514" y="457200"/>
                  </a:cubicBezTo>
                  <a:cubicBezTo>
                    <a:pt x="707571" y="435429"/>
                    <a:pt x="908956" y="217714"/>
                    <a:pt x="1110342" y="0"/>
                  </a:cubicBezTo>
                </a:path>
              </a:pathLst>
            </a:custGeom>
            <a:noFill/>
            <a:ln w="38100" cap="rnd" cmpd="sng" algn="ctr">
              <a:gradFill flip="none" rotWithShape="1">
                <a:gsLst>
                  <a:gs pos="58000">
                    <a:srgbClr val="E30613"/>
                  </a:gs>
                  <a:gs pos="100000">
                    <a:srgbClr val="FB575F"/>
                  </a:gs>
                </a:gsLst>
                <a:lin ang="2076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0201" y="1055358"/>
            <a:ext cx="4115200" cy="4810153"/>
            <a:chOff x="1800201" y="890744"/>
            <a:chExt cx="4115200" cy="4810153"/>
          </a:xfrm>
        </p:grpSpPr>
        <p:sp>
          <p:nvSpPr>
            <p:cNvPr id="24" name="Freeform 23"/>
            <p:cNvSpPr/>
            <p:nvPr/>
          </p:nvSpPr>
          <p:spPr bwMode="auto">
            <a:xfrm>
              <a:off x="2505808" y="1158654"/>
              <a:ext cx="927188" cy="4066775"/>
            </a:xfrm>
            <a:custGeom>
              <a:avLst/>
              <a:gdLst>
                <a:gd name="connsiteX0" fmla="*/ 598714 w 598714"/>
                <a:gd name="connsiteY0" fmla="*/ 0 h 3287486"/>
                <a:gd name="connsiteX1" fmla="*/ 489857 w 598714"/>
                <a:gd name="connsiteY1" fmla="*/ 2100943 h 3287486"/>
                <a:gd name="connsiteX2" fmla="*/ 0 w 598714"/>
                <a:gd name="connsiteY2" fmla="*/ 3287486 h 32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714" h="3287486">
                  <a:moveTo>
                    <a:pt x="598714" y="0"/>
                  </a:moveTo>
                  <a:cubicBezTo>
                    <a:pt x="594178" y="776514"/>
                    <a:pt x="589643" y="1553029"/>
                    <a:pt x="489857" y="2100943"/>
                  </a:cubicBezTo>
                  <a:cubicBezTo>
                    <a:pt x="390071" y="2648857"/>
                    <a:pt x="195035" y="2968171"/>
                    <a:pt x="0" y="3287486"/>
                  </a:cubicBezTo>
                </a:path>
              </a:pathLst>
            </a:custGeom>
            <a:noFill/>
            <a:ln w="38100" cap="flat" cmpd="sng" algn="ctr">
              <a:gradFill flip="none" rotWithShape="1">
                <a:gsLst>
                  <a:gs pos="78000">
                    <a:srgbClr val="E30613"/>
                  </a:gs>
                  <a:gs pos="100000">
                    <a:srgbClr val="F0333E"/>
                  </a:gs>
                </a:gsLst>
                <a:lin ang="684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448665" y="1073672"/>
              <a:ext cx="2466736" cy="3167257"/>
            </a:xfrm>
            <a:custGeom>
              <a:avLst/>
              <a:gdLst>
                <a:gd name="connsiteX0" fmla="*/ 0 w 1262743"/>
                <a:gd name="connsiteY0" fmla="*/ 0 h 2645229"/>
                <a:gd name="connsiteX1" fmla="*/ 217714 w 1262743"/>
                <a:gd name="connsiteY1" fmla="*/ 2068286 h 2645229"/>
                <a:gd name="connsiteX2" fmla="*/ 1262743 w 1262743"/>
                <a:gd name="connsiteY2" fmla="*/ 2645229 h 264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743" h="2645229">
                  <a:moveTo>
                    <a:pt x="0" y="0"/>
                  </a:moveTo>
                  <a:cubicBezTo>
                    <a:pt x="3628" y="813707"/>
                    <a:pt x="7257" y="1627415"/>
                    <a:pt x="217714" y="2068286"/>
                  </a:cubicBezTo>
                  <a:cubicBezTo>
                    <a:pt x="428171" y="2509157"/>
                    <a:pt x="845457" y="2577193"/>
                    <a:pt x="1262743" y="2645229"/>
                  </a:cubicBezTo>
                </a:path>
              </a:pathLst>
            </a:custGeom>
            <a:noFill/>
            <a:ln w="38100" cap="flat" cmpd="sng" algn="ctr">
              <a:solidFill>
                <a:srgbClr val="E3061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42680" y="1055335"/>
              <a:ext cx="320655" cy="3736453"/>
            </a:xfrm>
            <a:custGeom>
              <a:avLst/>
              <a:gdLst>
                <a:gd name="connsiteX0" fmla="*/ 0 w 1262743"/>
                <a:gd name="connsiteY0" fmla="*/ 0 h 2645229"/>
                <a:gd name="connsiteX1" fmla="*/ 217714 w 1262743"/>
                <a:gd name="connsiteY1" fmla="*/ 2068286 h 2645229"/>
                <a:gd name="connsiteX2" fmla="*/ 1262743 w 1262743"/>
                <a:gd name="connsiteY2" fmla="*/ 2645229 h 264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743" h="2645229">
                  <a:moveTo>
                    <a:pt x="0" y="0"/>
                  </a:moveTo>
                  <a:cubicBezTo>
                    <a:pt x="3628" y="813707"/>
                    <a:pt x="7257" y="1627415"/>
                    <a:pt x="217714" y="2068286"/>
                  </a:cubicBezTo>
                  <a:cubicBezTo>
                    <a:pt x="428171" y="2509157"/>
                    <a:pt x="845457" y="2577193"/>
                    <a:pt x="1262743" y="2645229"/>
                  </a:cubicBezTo>
                </a:path>
              </a:pathLst>
            </a:custGeom>
            <a:noFill/>
            <a:ln w="38100" cap="flat" cmpd="sng" algn="ctr">
              <a:solidFill>
                <a:srgbClr val="E3061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 rot="446615">
              <a:off x="1800201" y="890744"/>
              <a:ext cx="1342384" cy="4810153"/>
            </a:xfrm>
            <a:custGeom>
              <a:avLst/>
              <a:gdLst>
                <a:gd name="connsiteX0" fmla="*/ 598714 w 598714"/>
                <a:gd name="connsiteY0" fmla="*/ 0 h 3287486"/>
                <a:gd name="connsiteX1" fmla="*/ 489857 w 598714"/>
                <a:gd name="connsiteY1" fmla="*/ 2100943 h 3287486"/>
                <a:gd name="connsiteX2" fmla="*/ 0 w 598714"/>
                <a:gd name="connsiteY2" fmla="*/ 3287486 h 32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714" h="3287486">
                  <a:moveTo>
                    <a:pt x="598714" y="0"/>
                  </a:moveTo>
                  <a:cubicBezTo>
                    <a:pt x="594178" y="776514"/>
                    <a:pt x="589643" y="1553029"/>
                    <a:pt x="489857" y="2100943"/>
                  </a:cubicBezTo>
                  <a:cubicBezTo>
                    <a:pt x="390071" y="2648857"/>
                    <a:pt x="195035" y="2968171"/>
                    <a:pt x="0" y="3287486"/>
                  </a:cubicBezTo>
                </a:path>
              </a:pathLst>
            </a:custGeom>
            <a:noFill/>
            <a:ln w="38100" cap="rnd" cmpd="sng" algn="ctr">
              <a:gradFill flip="none" rotWithShape="1">
                <a:gsLst>
                  <a:gs pos="68000">
                    <a:srgbClr val="E30613"/>
                  </a:gs>
                  <a:gs pos="100000">
                    <a:srgbClr val="FB575F"/>
                  </a:gs>
                </a:gsLst>
                <a:lin ang="744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b="1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8" name="5-Point Star 27"/>
          <p:cNvSpPr/>
          <p:nvPr/>
        </p:nvSpPr>
        <p:spPr bwMode="auto">
          <a:xfrm>
            <a:off x="3527869" y="2278711"/>
            <a:ext cx="236469" cy="236469"/>
          </a:xfrm>
          <a:prstGeom prst="star5">
            <a:avLst/>
          </a:prstGeom>
          <a:solidFill>
            <a:srgbClr val="3D7F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b="1">
              <a:latin typeface="Arial" charset="0"/>
            </a:endParaRPr>
          </a:p>
        </p:txBody>
      </p:sp>
      <p:sp>
        <p:nvSpPr>
          <p:cNvPr id="29" name="5-Point Star 28"/>
          <p:cNvSpPr/>
          <p:nvPr/>
        </p:nvSpPr>
        <p:spPr bwMode="auto">
          <a:xfrm flipH="1">
            <a:off x="3512200" y="2289089"/>
            <a:ext cx="245498" cy="245498"/>
          </a:xfrm>
          <a:prstGeom prst="star5">
            <a:avLst/>
          </a:prstGeom>
          <a:solidFill>
            <a:srgbClr val="2962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Front" fov="5940000">
              <a:rot lat="19320000" lon="12900000" rev="295471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b="1">
              <a:latin typeface="Arial" charset="0"/>
            </a:endParaRPr>
          </a:p>
        </p:txBody>
      </p:sp>
      <p:sp>
        <p:nvSpPr>
          <p:cNvPr id="30" name="5-Point Star 29"/>
          <p:cNvSpPr/>
          <p:nvPr/>
        </p:nvSpPr>
        <p:spPr bwMode="auto">
          <a:xfrm rot="360941">
            <a:off x="3417727" y="4525530"/>
            <a:ext cx="347624" cy="347624"/>
          </a:xfrm>
          <a:prstGeom prst="star5">
            <a:avLst/>
          </a:prstGeom>
          <a:solidFill>
            <a:srgbClr val="3D7F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Front">
              <a:rot lat="1893199" lon="2216358" rev="3952467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b="1">
              <a:latin typeface="Arial" charset="0"/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6468729" y="3884888"/>
            <a:ext cx="219990" cy="219990"/>
          </a:xfrm>
          <a:prstGeom prst="star5">
            <a:avLst/>
          </a:prstGeom>
          <a:solidFill>
            <a:srgbClr val="3D7F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b="1">
              <a:latin typeface="Arial" charset="0"/>
            </a:endParaRPr>
          </a:p>
        </p:txBody>
      </p:sp>
      <p:sp>
        <p:nvSpPr>
          <p:cNvPr id="32" name="5-Point Star 31"/>
          <p:cNvSpPr/>
          <p:nvPr/>
        </p:nvSpPr>
        <p:spPr bwMode="auto">
          <a:xfrm flipH="1">
            <a:off x="6454873" y="3886991"/>
            <a:ext cx="245498" cy="245498"/>
          </a:xfrm>
          <a:prstGeom prst="star5">
            <a:avLst/>
          </a:prstGeom>
          <a:solidFill>
            <a:srgbClr val="2E75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Front" fov="1140000">
              <a:rot lat="1117326" lon="13951473" rev="4665322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b="1">
              <a:latin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73060" y="1106696"/>
            <a:ext cx="1874263" cy="1021886"/>
            <a:chOff x="2525017" y="2307837"/>
            <a:chExt cx="1874263" cy="1021886"/>
          </a:xfrm>
        </p:grpSpPr>
        <p:sp>
          <p:nvSpPr>
            <p:cNvPr id="91" name="Rectangle 90"/>
            <p:cNvSpPr/>
            <p:nvPr/>
          </p:nvSpPr>
          <p:spPr>
            <a:xfrm>
              <a:off x="2525017" y="2307837"/>
              <a:ext cx="1874263" cy="1021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2545358" y="2327022"/>
              <a:ext cx="1779221" cy="981003"/>
              <a:chOff x="1443497" y="2399081"/>
              <a:chExt cx="1779221" cy="981003"/>
            </a:xfrm>
          </p:grpSpPr>
          <p:cxnSp>
            <p:nvCxnSpPr>
              <p:cNvPr id="93" name="Straight Connector 92"/>
              <p:cNvCxnSpPr>
                <a:stCxn id="106" idx="4"/>
              </p:cNvCxnSpPr>
              <p:nvPr/>
            </p:nvCxnSpPr>
            <p:spPr>
              <a:xfrm flipH="1">
                <a:off x="3139655" y="2565205"/>
                <a:ext cx="1" cy="814879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105" idx="4"/>
              </p:cNvCxnSpPr>
              <p:nvPr/>
            </p:nvCxnSpPr>
            <p:spPr>
              <a:xfrm>
                <a:off x="2870806" y="2565205"/>
                <a:ext cx="0" cy="814879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104" idx="4"/>
              </p:cNvCxnSpPr>
              <p:nvPr/>
            </p:nvCxnSpPr>
            <p:spPr>
              <a:xfrm>
                <a:off x="2601956" y="2565205"/>
                <a:ext cx="1" cy="80889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03" idx="4"/>
              </p:cNvCxnSpPr>
              <p:nvPr/>
            </p:nvCxnSpPr>
            <p:spPr>
              <a:xfrm flipH="1">
                <a:off x="2333106" y="2565205"/>
                <a:ext cx="1" cy="80889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02" idx="4"/>
                <a:endCxn id="121" idx="4"/>
              </p:cNvCxnSpPr>
              <p:nvPr/>
            </p:nvCxnSpPr>
            <p:spPr>
              <a:xfrm>
                <a:off x="2064258" y="2565205"/>
                <a:ext cx="0" cy="80889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01" idx="4"/>
                <a:endCxn id="120" idx="4"/>
              </p:cNvCxnSpPr>
              <p:nvPr/>
            </p:nvCxnSpPr>
            <p:spPr>
              <a:xfrm>
                <a:off x="1795408" y="2565205"/>
                <a:ext cx="0" cy="80889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100" idx="4"/>
                <a:endCxn id="119" idx="4"/>
              </p:cNvCxnSpPr>
              <p:nvPr/>
            </p:nvCxnSpPr>
            <p:spPr>
              <a:xfrm>
                <a:off x="1526559" y="2565205"/>
                <a:ext cx="0" cy="80889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1443497" y="2399081"/>
                <a:ext cx="166124" cy="1661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712346" y="2399081"/>
                <a:ext cx="166124" cy="1661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981196" y="2399081"/>
                <a:ext cx="166124" cy="1661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250045" y="2399081"/>
                <a:ext cx="166124" cy="1661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518894" y="2399081"/>
                <a:ext cx="166124" cy="1661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787744" y="2399081"/>
                <a:ext cx="166124" cy="1661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056594" y="2399081"/>
                <a:ext cx="166124" cy="1661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443497" y="266792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712346" y="266792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981196" y="266792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250045" y="266792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518894" y="266792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87744" y="266792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56594" y="266792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443497" y="293785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712346" y="293785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81196" y="293785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250045" y="293785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518894" y="2937850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3497" y="3207971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712346" y="3207971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981196" y="3207971"/>
                <a:ext cx="166124" cy="166124"/>
              </a:xfrm>
              <a:prstGeom prst="ellipse">
                <a:avLst/>
              </a:prstGeom>
              <a:solidFill>
                <a:srgbClr val="A7FFA4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>
                <a:stCxn id="106" idx="3"/>
                <a:endCxn id="112" idx="7"/>
              </p:cNvCxnSpPr>
              <p:nvPr/>
            </p:nvCxnSpPr>
            <p:spPr>
              <a:xfrm flipH="1">
                <a:off x="2929540" y="2540877"/>
                <a:ext cx="151382" cy="15137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05" idx="3"/>
                <a:endCxn id="111" idx="7"/>
              </p:cNvCxnSpPr>
              <p:nvPr/>
            </p:nvCxnSpPr>
            <p:spPr>
              <a:xfrm flipH="1">
                <a:off x="2660690" y="2540877"/>
                <a:ext cx="151382" cy="15137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04" idx="3"/>
                <a:endCxn id="110" idx="7"/>
              </p:cNvCxnSpPr>
              <p:nvPr/>
            </p:nvCxnSpPr>
            <p:spPr>
              <a:xfrm flipH="1">
                <a:off x="2391841" y="2540877"/>
                <a:ext cx="151381" cy="15137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2125367" y="2540350"/>
                <a:ext cx="151383" cy="14121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1856517" y="2540350"/>
                <a:ext cx="151383" cy="14121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1587668" y="2540350"/>
                <a:ext cx="151383" cy="14121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13" idx="3"/>
                <a:endCxn id="118" idx="7"/>
              </p:cNvCxnSpPr>
              <p:nvPr/>
            </p:nvCxnSpPr>
            <p:spPr>
              <a:xfrm flipH="1">
                <a:off x="2660690" y="2809716"/>
                <a:ext cx="420232" cy="15246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12" idx="3"/>
                <a:endCxn id="117" idx="7"/>
              </p:cNvCxnSpPr>
              <p:nvPr/>
            </p:nvCxnSpPr>
            <p:spPr>
              <a:xfrm flipH="1">
                <a:off x="2391841" y="2809716"/>
                <a:ext cx="420231" cy="15246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11" idx="3"/>
                <a:endCxn id="116" idx="7"/>
              </p:cNvCxnSpPr>
              <p:nvPr/>
            </p:nvCxnSpPr>
            <p:spPr>
              <a:xfrm flipH="1">
                <a:off x="2122992" y="2809716"/>
                <a:ext cx="420230" cy="15246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10" idx="3"/>
                <a:endCxn id="115" idx="7"/>
              </p:cNvCxnSpPr>
              <p:nvPr/>
            </p:nvCxnSpPr>
            <p:spPr>
              <a:xfrm flipH="1">
                <a:off x="1854142" y="2809716"/>
                <a:ext cx="420231" cy="15246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09" idx="3"/>
                <a:endCxn id="114" idx="7"/>
              </p:cNvCxnSpPr>
              <p:nvPr/>
            </p:nvCxnSpPr>
            <p:spPr>
              <a:xfrm flipH="1">
                <a:off x="1585293" y="2809716"/>
                <a:ext cx="420231" cy="15246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8" idx="3"/>
                <a:endCxn id="121" idx="7"/>
              </p:cNvCxnSpPr>
              <p:nvPr/>
            </p:nvCxnSpPr>
            <p:spPr>
              <a:xfrm flipH="1">
                <a:off x="2122992" y="3079646"/>
                <a:ext cx="420230" cy="15265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17" idx="3"/>
                <a:endCxn id="120" idx="7"/>
              </p:cNvCxnSpPr>
              <p:nvPr/>
            </p:nvCxnSpPr>
            <p:spPr>
              <a:xfrm flipH="1">
                <a:off x="1854142" y="3079646"/>
                <a:ext cx="420231" cy="15265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16" idx="3"/>
                <a:endCxn id="119" idx="7"/>
              </p:cNvCxnSpPr>
              <p:nvPr/>
            </p:nvCxnSpPr>
            <p:spPr>
              <a:xfrm flipH="1">
                <a:off x="1585293" y="3079646"/>
                <a:ext cx="420231" cy="15265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6527836" y="1543317"/>
            <a:ext cx="1876079" cy="1633563"/>
            <a:chOff x="5333960" y="1892346"/>
            <a:chExt cx="1910332" cy="1663389"/>
          </a:xfrm>
        </p:grpSpPr>
        <p:cxnSp>
          <p:nvCxnSpPr>
            <p:cNvPr id="39" name="Straight Connector 38"/>
            <p:cNvCxnSpPr>
              <a:endCxn id="58" idx="4"/>
            </p:cNvCxnSpPr>
            <p:nvPr/>
          </p:nvCxnSpPr>
          <p:spPr>
            <a:xfrm>
              <a:off x="6535970" y="1979398"/>
              <a:ext cx="0" cy="1028603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2" idx="4"/>
            </p:cNvCxnSpPr>
            <p:nvPr/>
          </p:nvCxnSpPr>
          <p:spPr>
            <a:xfrm>
              <a:off x="7087801" y="2084188"/>
              <a:ext cx="0" cy="92381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1" idx="4"/>
            </p:cNvCxnSpPr>
            <p:nvPr/>
          </p:nvCxnSpPr>
          <p:spPr>
            <a:xfrm>
              <a:off x="6814042" y="2084188"/>
              <a:ext cx="0" cy="92381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9" idx="4"/>
            </p:cNvCxnSpPr>
            <p:nvPr/>
          </p:nvCxnSpPr>
          <p:spPr>
            <a:xfrm>
              <a:off x="6266526" y="2084188"/>
              <a:ext cx="0" cy="92381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8" idx="4"/>
            </p:cNvCxnSpPr>
            <p:nvPr/>
          </p:nvCxnSpPr>
          <p:spPr>
            <a:xfrm>
              <a:off x="5992768" y="2084188"/>
              <a:ext cx="0" cy="92381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7" idx="4"/>
            </p:cNvCxnSpPr>
            <p:nvPr/>
          </p:nvCxnSpPr>
          <p:spPr>
            <a:xfrm>
              <a:off x="5719010" y="2084188"/>
              <a:ext cx="0" cy="92381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6" idx="4"/>
            </p:cNvCxnSpPr>
            <p:nvPr/>
          </p:nvCxnSpPr>
          <p:spPr>
            <a:xfrm>
              <a:off x="5445252" y="2084188"/>
              <a:ext cx="0" cy="92381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360674" y="1915032"/>
              <a:ext cx="169157" cy="169157"/>
            </a:xfrm>
            <a:prstGeom prst="ellipse">
              <a:avLst/>
            </a:prstGeom>
            <a:solidFill>
              <a:srgbClr val="D9D9D9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34432" y="1915032"/>
              <a:ext cx="169157" cy="169157"/>
            </a:xfrm>
            <a:prstGeom prst="ellipse">
              <a:avLst/>
            </a:prstGeom>
            <a:solidFill>
              <a:srgbClr val="D9D9D9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08190" y="1915032"/>
              <a:ext cx="169157" cy="169157"/>
            </a:xfrm>
            <a:prstGeom prst="ellipse">
              <a:avLst/>
            </a:prstGeom>
            <a:solidFill>
              <a:srgbClr val="D9D9D9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181948" y="1915032"/>
              <a:ext cx="169157" cy="169157"/>
            </a:xfrm>
            <a:prstGeom prst="ellipse">
              <a:avLst/>
            </a:prstGeom>
            <a:solidFill>
              <a:srgbClr val="D9D9D9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55706" y="1915032"/>
              <a:ext cx="169157" cy="169157"/>
            </a:xfrm>
            <a:prstGeom prst="ellipse">
              <a:avLst/>
            </a:prstGeom>
            <a:solidFill>
              <a:srgbClr val="D9D9D9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729464" y="1915032"/>
              <a:ext cx="169157" cy="169157"/>
            </a:xfrm>
            <a:prstGeom prst="ellipse">
              <a:avLst/>
            </a:prstGeom>
            <a:solidFill>
              <a:srgbClr val="D9D9D9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003223" y="1915032"/>
              <a:ext cx="169157" cy="169157"/>
            </a:xfrm>
            <a:prstGeom prst="ellipse">
              <a:avLst/>
            </a:prstGeom>
            <a:solidFill>
              <a:srgbClr val="D9D9D9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6" idx="7"/>
              <a:endCxn id="55" idx="3"/>
            </p:cNvCxnSpPr>
            <p:nvPr/>
          </p:nvCxnSpPr>
          <p:spPr>
            <a:xfrm flipH="1">
              <a:off x="6480478" y="2169057"/>
              <a:ext cx="667129" cy="52777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729464" y="2348365"/>
              <a:ext cx="169157" cy="169157"/>
            </a:xfrm>
            <a:prstGeom prst="ellipse">
              <a:avLst/>
            </a:prstGeom>
            <a:solidFill>
              <a:srgbClr val="A7FFA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455706" y="2552446"/>
              <a:ext cx="169157" cy="169157"/>
            </a:xfrm>
            <a:prstGeom prst="ellipse">
              <a:avLst/>
            </a:prstGeom>
            <a:solidFill>
              <a:srgbClr val="A7FFA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003223" y="2144284"/>
              <a:ext cx="169157" cy="169157"/>
            </a:xfrm>
            <a:prstGeom prst="ellipse">
              <a:avLst/>
            </a:prstGeom>
            <a:solidFill>
              <a:srgbClr val="A7FFA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5935444" y="2792029"/>
              <a:ext cx="654143" cy="15616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6451392" y="2838845"/>
              <a:ext cx="169157" cy="169157"/>
            </a:xfrm>
            <a:prstGeom prst="ellipse">
              <a:avLst/>
            </a:prstGeom>
            <a:solidFill>
              <a:srgbClr val="F3C1C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03875" y="2725422"/>
              <a:ext cx="169157" cy="169157"/>
            </a:xfrm>
            <a:prstGeom prst="ellipse">
              <a:avLst/>
            </a:prstGeom>
            <a:solidFill>
              <a:srgbClr val="F3C1C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177633" y="2785230"/>
              <a:ext cx="169157" cy="169157"/>
            </a:xfrm>
            <a:prstGeom prst="ellipse">
              <a:avLst/>
            </a:prstGeom>
            <a:solidFill>
              <a:srgbClr val="F3C1C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5" idx="7"/>
              <a:endCxn id="64" idx="3"/>
            </p:cNvCxnSpPr>
            <p:nvPr/>
          </p:nvCxnSpPr>
          <p:spPr>
            <a:xfrm flipH="1">
              <a:off x="5387323" y="2182285"/>
              <a:ext cx="940886" cy="73185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910066" y="2361593"/>
              <a:ext cx="169157" cy="169157"/>
            </a:xfrm>
            <a:prstGeom prst="ellipse">
              <a:avLst/>
            </a:prstGeom>
            <a:solidFill>
              <a:srgbClr val="A7FFA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636308" y="2565674"/>
              <a:ext cx="169157" cy="169157"/>
            </a:xfrm>
            <a:prstGeom prst="ellipse">
              <a:avLst/>
            </a:prstGeom>
            <a:solidFill>
              <a:srgbClr val="A7FFA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62550" y="2769755"/>
              <a:ext cx="169157" cy="169157"/>
            </a:xfrm>
            <a:prstGeom prst="ellipse">
              <a:avLst/>
            </a:prstGeom>
            <a:solidFill>
              <a:srgbClr val="A7FFA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183825" y="2157513"/>
              <a:ext cx="169157" cy="169157"/>
            </a:xfrm>
            <a:prstGeom prst="ellipse">
              <a:avLst/>
            </a:prstGeom>
            <a:solidFill>
              <a:srgbClr val="A7FFA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333960" y="1892346"/>
              <a:ext cx="1910332" cy="1663389"/>
              <a:chOff x="6364824" y="1770802"/>
              <a:chExt cx="2251790" cy="1960706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364824" y="1770802"/>
                <a:ext cx="2251790" cy="1960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6396309" y="1802290"/>
                <a:ext cx="2135535" cy="1912976"/>
                <a:chOff x="3504234" y="1808038"/>
                <a:chExt cx="2135535" cy="1912976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889605" y="2007430"/>
                  <a:ext cx="0" cy="1713582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82" idx="4"/>
                </p:cNvCxnSpPr>
                <p:nvPr/>
              </p:nvCxnSpPr>
              <p:spPr>
                <a:xfrm>
                  <a:off x="5540071" y="2007430"/>
                  <a:ext cx="0" cy="1713582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81" idx="4"/>
                </p:cNvCxnSpPr>
                <p:nvPr/>
              </p:nvCxnSpPr>
              <p:spPr>
                <a:xfrm>
                  <a:off x="5217381" y="2007430"/>
                  <a:ext cx="0" cy="1713582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79" idx="4"/>
                </p:cNvCxnSpPr>
                <p:nvPr/>
              </p:nvCxnSpPr>
              <p:spPr>
                <a:xfrm>
                  <a:off x="4572001" y="2007430"/>
                  <a:ext cx="0" cy="1713582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8" idx="4"/>
                </p:cNvCxnSpPr>
                <p:nvPr/>
              </p:nvCxnSpPr>
              <p:spPr>
                <a:xfrm>
                  <a:off x="4249310" y="2007431"/>
                  <a:ext cx="0" cy="1713582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7" idx="4"/>
                </p:cNvCxnSpPr>
                <p:nvPr/>
              </p:nvCxnSpPr>
              <p:spPr>
                <a:xfrm>
                  <a:off x="3926620" y="2007431"/>
                  <a:ext cx="0" cy="1713583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6" idx="4"/>
                </p:cNvCxnSpPr>
                <p:nvPr/>
              </p:nvCxnSpPr>
              <p:spPr>
                <a:xfrm>
                  <a:off x="3603930" y="2007430"/>
                  <a:ext cx="0" cy="1713582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/>
                <p:cNvSpPr/>
                <p:nvPr/>
              </p:nvSpPr>
              <p:spPr>
                <a:xfrm>
                  <a:off x="3504238" y="1808038"/>
                  <a:ext cx="199393" cy="199393"/>
                </a:xfrm>
                <a:prstGeom prst="ellipse">
                  <a:avLst/>
                </a:prstGeom>
                <a:solidFill>
                  <a:srgbClr val="D9D9D9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826929" y="1808038"/>
                  <a:ext cx="199393" cy="199393"/>
                </a:xfrm>
                <a:prstGeom prst="ellipse">
                  <a:avLst/>
                </a:prstGeom>
                <a:solidFill>
                  <a:srgbClr val="D9D9D9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149618" y="1808038"/>
                  <a:ext cx="199393" cy="199393"/>
                </a:xfrm>
                <a:prstGeom prst="ellipse">
                  <a:avLst/>
                </a:prstGeom>
                <a:solidFill>
                  <a:srgbClr val="D9D9D9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4472306" y="1808038"/>
                  <a:ext cx="199393" cy="199393"/>
                </a:xfrm>
                <a:prstGeom prst="ellipse">
                  <a:avLst/>
                </a:prstGeom>
                <a:solidFill>
                  <a:srgbClr val="D9D9D9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94997" y="1808038"/>
                  <a:ext cx="199393" cy="199393"/>
                </a:xfrm>
                <a:prstGeom prst="ellipse">
                  <a:avLst/>
                </a:prstGeom>
                <a:solidFill>
                  <a:srgbClr val="D9D9D9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117688" y="1808038"/>
                  <a:ext cx="199393" cy="199393"/>
                </a:xfrm>
                <a:prstGeom prst="ellipse">
                  <a:avLst/>
                </a:prstGeom>
                <a:solidFill>
                  <a:srgbClr val="D9D9D9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440376" y="1808038"/>
                  <a:ext cx="199393" cy="199393"/>
                </a:xfrm>
                <a:prstGeom prst="ellipse">
                  <a:avLst/>
                </a:prstGeom>
                <a:solidFill>
                  <a:srgbClr val="D9D9D9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/>
                <p:cNvCxnSpPr>
                  <a:stCxn id="90" idx="7"/>
                </p:cNvCxnSpPr>
                <p:nvPr/>
              </p:nvCxnSpPr>
              <p:spPr>
                <a:xfrm flipH="1">
                  <a:off x="3603931" y="2107468"/>
                  <a:ext cx="2006636" cy="152809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Oval 83"/>
                <p:cNvSpPr/>
                <p:nvPr/>
              </p:nvSpPr>
              <p:spPr>
                <a:xfrm>
                  <a:off x="5117685" y="2318826"/>
                  <a:ext cx="199393" cy="199393"/>
                </a:xfrm>
                <a:prstGeom prst="ellipse">
                  <a:avLst/>
                </a:prstGeom>
                <a:solidFill>
                  <a:srgbClr val="A7FFA4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794994" y="2559385"/>
                  <a:ext cx="199393" cy="199393"/>
                </a:xfrm>
                <a:prstGeom prst="ellipse">
                  <a:avLst/>
                </a:prstGeom>
                <a:solidFill>
                  <a:srgbClr val="A7FFA4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472304" y="2799943"/>
                  <a:ext cx="199393" cy="199393"/>
                </a:xfrm>
                <a:prstGeom prst="ellipse">
                  <a:avLst/>
                </a:prstGeom>
                <a:solidFill>
                  <a:srgbClr val="A7FFA4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149614" y="3040502"/>
                  <a:ext cx="199393" cy="199393"/>
                </a:xfrm>
                <a:prstGeom prst="ellipse">
                  <a:avLst/>
                </a:prstGeom>
                <a:solidFill>
                  <a:srgbClr val="A7FFA4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826924" y="3281060"/>
                  <a:ext cx="199393" cy="199393"/>
                </a:xfrm>
                <a:prstGeom prst="ellipse">
                  <a:avLst/>
                </a:prstGeom>
                <a:solidFill>
                  <a:srgbClr val="A7FFA4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504234" y="3521620"/>
                  <a:ext cx="199393" cy="199393"/>
                </a:xfrm>
                <a:prstGeom prst="ellipse">
                  <a:avLst/>
                </a:prstGeom>
                <a:solidFill>
                  <a:srgbClr val="A7FFA4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5440375" y="2078268"/>
                  <a:ext cx="199393" cy="199393"/>
                </a:xfrm>
                <a:prstGeom prst="ellipse">
                  <a:avLst/>
                </a:prstGeom>
                <a:solidFill>
                  <a:srgbClr val="A7FFA4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7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13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allAtOnce"/>
      <p:bldP spid="14" grpId="0"/>
      <p:bldP spid="16" grpId="0"/>
      <p:bldP spid="28" grpId="0" animBg="1"/>
      <p:bldP spid="28" grpId="1" animBg="1"/>
      <p:bldP spid="29" grpId="0" animBg="1"/>
      <p:bldP spid="30" grpId="0" animBg="1"/>
      <p:bldP spid="31" grpId="0" animBg="1"/>
      <p:bldP spid="31" grpId="1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" y="3717032"/>
            <a:ext cx="5256000" cy="217694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1. </a:t>
            </a:r>
            <a:r>
              <a:rPr lang="en-US" sz="2400" dirty="0" smtClean="0"/>
              <a:t>  </a:t>
            </a:r>
            <a:r>
              <a:rPr lang="en-US" dirty="0" smtClean="0"/>
              <a:t>State</a:t>
            </a:r>
            <a:r>
              <a:rPr lang="en-US" sz="2800" dirty="0" smtClean="0"/>
              <a:t>-</a:t>
            </a:r>
            <a:r>
              <a:rPr lang="en-US" dirty="0" smtClean="0"/>
              <a:t>of</a:t>
            </a:r>
            <a:r>
              <a:rPr lang="en-US" sz="2800" dirty="0" smtClean="0"/>
              <a:t>-</a:t>
            </a:r>
            <a:r>
              <a:rPr lang="en-US" dirty="0" smtClean="0"/>
              <a:t>the</a:t>
            </a:r>
            <a:r>
              <a:rPr lang="en-US" sz="2800" dirty="0" smtClean="0"/>
              <a:t>-</a:t>
            </a:r>
            <a:r>
              <a:rPr lang="en-US" dirty="0" smtClean="0"/>
              <a:t>Art – Speculative 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5596" y="1268760"/>
            <a:ext cx="3650940" cy="4716524"/>
          </a:xfrm>
        </p:spPr>
        <p:txBody>
          <a:bodyPr/>
          <a:lstStyle/>
          <a:p>
            <a:r>
              <a:rPr lang="en-US" dirty="0"/>
              <a:t>Principle</a:t>
            </a:r>
          </a:p>
          <a:p>
            <a:pPr lvl="1"/>
            <a:r>
              <a:rPr lang="en-US" dirty="0"/>
              <a:t>Sliced structure</a:t>
            </a:r>
          </a:p>
          <a:p>
            <a:pPr lvl="1"/>
            <a:r>
              <a:rPr lang="en-US" dirty="0"/>
              <a:t>Speculated </a:t>
            </a:r>
            <a:r>
              <a:rPr lang="en-US" dirty="0" smtClean="0"/>
              <a:t>carry</a:t>
            </a:r>
            <a:endParaRPr lang="en-US" dirty="0"/>
          </a:p>
          <a:p>
            <a:pPr lvl="1"/>
            <a:r>
              <a:rPr lang="en-US" dirty="0"/>
              <a:t>Error </a:t>
            </a:r>
            <a:r>
              <a:rPr lang="en-US" dirty="0" smtClean="0"/>
              <a:t>compensation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Advantages</a:t>
            </a:r>
            <a:endParaRPr lang="en-US" dirty="0"/>
          </a:p>
          <a:p>
            <a:pPr lvl="1"/>
            <a:r>
              <a:rPr lang="en-US" dirty="0"/>
              <a:t>High </a:t>
            </a:r>
            <a:r>
              <a:rPr lang="en-US" dirty="0" smtClean="0"/>
              <a:t>speed</a:t>
            </a:r>
            <a:endParaRPr lang="en-US" dirty="0"/>
          </a:p>
          <a:p>
            <a:pPr lvl="1"/>
            <a:r>
              <a:rPr lang="en-US" dirty="0" smtClean="0"/>
              <a:t>Worst-case</a:t>
            </a:r>
            <a:br>
              <a:rPr lang="en-US" dirty="0" smtClean="0"/>
            </a:br>
            <a:r>
              <a:rPr lang="en-US" dirty="0" smtClean="0"/>
              <a:t>error control</a:t>
            </a:r>
          </a:p>
          <a:p>
            <a:endParaRPr lang="en-US" dirty="0" smtClean="0"/>
          </a:p>
          <a:p>
            <a:r>
              <a:rPr lang="en-US" dirty="0" smtClean="0"/>
              <a:t>Drawbacks</a:t>
            </a:r>
            <a:endParaRPr lang="en-US" dirty="0"/>
          </a:p>
          <a:p>
            <a:pPr lvl="1"/>
            <a:r>
              <a:rPr lang="en-US" dirty="0"/>
              <a:t>Hardware overhead</a:t>
            </a:r>
          </a:p>
          <a:p>
            <a:pPr lvl="1"/>
            <a:r>
              <a:rPr lang="en-US" dirty="0"/>
              <a:t>Delay </a:t>
            </a:r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09959" y="3089575"/>
            <a:ext cx="3940291" cy="3958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72000" tIns="36000" rIns="72000" bIns="36000" anchor="b" anchorCtr="1">
            <a:spAutoFit/>
          </a:bodyPr>
          <a:lstStyle/>
          <a:p>
            <a:pPr defTabSz="462915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ETBA, </a:t>
            </a:r>
            <a:r>
              <a:rPr lang="en-US" sz="21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Weber 2013</a:t>
            </a: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09959" y="5900373"/>
            <a:ext cx="3940291" cy="3958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72000" tIns="36000" rIns="72000" bIns="36000" anchor="b" anchorCtr="1">
            <a:spAutoFit/>
          </a:bodyPr>
          <a:lstStyle/>
          <a:p>
            <a:pPr defTabSz="462915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ISA, </a:t>
            </a:r>
            <a:r>
              <a:rPr lang="en-US" sz="21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Camus 2015</a:t>
            </a: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" y="908721"/>
            <a:ext cx="5112000" cy="21688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" y="908720"/>
            <a:ext cx="5112000" cy="21693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" y="908720"/>
            <a:ext cx="5112000" cy="21693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" y="908720"/>
            <a:ext cx="5112000" cy="2169334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935802" y="1035885"/>
            <a:ext cx="4241066" cy="1898798"/>
            <a:chOff x="827206" y="1035885"/>
            <a:chExt cx="4241066" cy="189879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27206" y="1035885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929386" y="1035885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31566" y="1035885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133745" y="1035885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27206" y="2407549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29386" y="2407549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31566" y="2407549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133745" y="2407549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5248" y="3860855"/>
            <a:ext cx="4124552" cy="1884875"/>
            <a:chOff x="246652" y="3860855"/>
            <a:chExt cx="4124552" cy="188487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19644" y="3860855"/>
              <a:ext cx="648000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221424" y="3860855"/>
              <a:ext cx="648000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723204" y="3860855"/>
              <a:ext cx="648000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46652" y="5218596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743252" y="5218596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239852" y="5218596"/>
              <a:ext cx="934527" cy="527134"/>
            </a:xfrm>
            <a:prstGeom prst="rect">
              <a:avLst/>
            </a:prstGeom>
            <a:solidFill>
              <a:srgbClr val="FF2525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500">
                <a:latin typeface="Arial" charset="0"/>
                <a:ea typeface="ＭＳ Ｐゴシック" pitchFamily="50" charset="-128"/>
              </a:endParaRPr>
            </a:p>
          </p:txBody>
        </p:sp>
      </p:grpSp>
      <p:sp>
        <p:nvSpPr>
          <p:cNvPr id="32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6664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2.   </a:t>
            </a:r>
            <a:r>
              <a:rPr lang="en-US" dirty="0" smtClean="0"/>
              <a:t>CCBA Circuit – Principle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666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6666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66666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62513" y="2150414"/>
            <a:ext cx="85536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2347400" y="1814988"/>
            <a:ext cx="540000" cy="226916"/>
            <a:chOff x="2347400" y="1814988"/>
            <a:chExt cx="540000" cy="226916"/>
          </a:xfrm>
        </p:grpSpPr>
        <p:sp>
          <p:nvSpPr>
            <p:cNvPr id="35" name="Left Arrow 34"/>
            <p:cNvSpPr/>
            <p:nvPr/>
          </p:nvSpPr>
          <p:spPr>
            <a:xfrm>
              <a:off x="2347400" y="1879355"/>
              <a:ext cx="540000" cy="98182"/>
            </a:xfrm>
            <a:prstGeom prst="leftArrow">
              <a:avLst>
                <a:gd name="adj1" fmla="val 43301"/>
                <a:gd name="adj2" fmla="val 72049"/>
              </a:avLst>
            </a:prstGeom>
            <a:solidFill>
              <a:srgbClr val="263B91">
                <a:alpha val="45882"/>
              </a:srgbClr>
            </a:solidFill>
            <a:ln w="15875" cmpd="sng">
              <a:solidFill>
                <a:srgbClr val="263B91">
                  <a:alpha val="85098"/>
                </a:srgbClr>
              </a:solidFill>
            </a:ln>
            <a:effectLst>
              <a:glow rad="635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96897" y="1814988"/>
              <a:ext cx="89266" cy="226916"/>
              <a:chOff x="2610643" y="1844824"/>
              <a:chExt cx="89266" cy="226914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 flipV="1">
                <a:off x="2610643" y="1844824"/>
                <a:ext cx="89266" cy="226914"/>
              </a:xfrm>
              <a:prstGeom prst="line">
                <a:avLst/>
              </a:prstGeom>
              <a:solidFill>
                <a:srgbClr val="999999"/>
              </a:solidFill>
              <a:ln w="73025" cap="flat" cmpd="sng" algn="ctr">
                <a:solidFill>
                  <a:schemeClr val="bg1">
                    <a:alpha val="2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38100">
                  <a:schemeClr val="accent3">
                    <a:satMod val="175000"/>
                    <a:alpha val="72000"/>
                  </a:schemeClr>
                </a:glow>
              </a:effectLst>
            </p:spPr>
          </p:cxnSp>
          <p:sp>
            <p:nvSpPr>
              <p:cNvPr id="38" name="Rectangle 37"/>
              <p:cNvSpPr/>
              <p:nvPr/>
            </p:nvSpPr>
            <p:spPr bwMode="auto">
              <a:xfrm rot="1203414">
                <a:off x="2638913" y="1860099"/>
                <a:ext cx="32727" cy="196364"/>
              </a:xfrm>
              <a:prstGeom prst="rect">
                <a:avLst/>
              </a:prstGeom>
              <a:solidFill>
                <a:srgbClr val="263B91">
                  <a:alpha val="45882"/>
                </a:srgbClr>
              </a:solidFill>
              <a:ln w="15875" cmpd="sng">
                <a:solidFill>
                  <a:srgbClr val="263B91">
                    <a:alpha val="85098"/>
                  </a:srgbClr>
                </a:solidFill>
              </a:ln>
              <a:effectLst>
                <a:glow rad="6350">
                  <a:schemeClr val="bg1">
                    <a:alpha val="70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Lightning Bolt 19"/>
          <p:cNvSpPr/>
          <p:nvPr/>
        </p:nvSpPr>
        <p:spPr>
          <a:xfrm rot="618950" flipH="1">
            <a:off x="6199463" y="1745335"/>
            <a:ext cx="248400" cy="385200"/>
          </a:xfrm>
          <a:prstGeom prst="lightningBolt">
            <a:avLst/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81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Lightning Bolt 20" hidden="1"/>
          <p:cNvSpPr/>
          <p:nvPr/>
        </p:nvSpPr>
        <p:spPr>
          <a:xfrm rot="618950" flipH="1">
            <a:off x="2499927" y="1740255"/>
            <a:ext cx="248400" cy="385200"/>
          </a:xfrm>
          <a:prstGeom prst="lightningBolt">
            <a:avLst/>
          </a:prstGeom>
          <a:solidFill>
            <a:srgbClr val="263B91">
              <a:alpha val="60000"/>
            </a:srgbClr>
          </a:solidFill>
          <a:ln w="15875" cmpd="sng">
            <a:solidFill>
              <a:srgbClr val="263B91">
                <a:alpha val="85098"/>
              </a:srgbClr>
            </a:solidFill>
          </a:ln>
          <a:effectLst>
            <a:glow rad="635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Lightning Bolt 21" hidden="1"/>
          <p:cNvSpPr/>
          <p:nvPr/>
        </p:nvSpPr>
        <p:spPr>
          <a:xfrm rot="618950" flipH="1">
            <a:off x="4966090" y="1740255"/>
            <a:ext cx="248400" cy="385200"/>
          </a:xfrm>
          <a:prstGeom prst="lightningBolt">
            <a:avLst/>
          </a:prstGeom>
          <a:solidFill>
            <a:srgbClr val="263B91">
              <a:alpha val="60000"/>
            </a:srgbClr>
          </a:solidFill>
          <a:ln w="15875" cmpd="sng">
            <a:solidFill>
              <a:srgbClr val="263B91">
                <a:alpha val="85098"/>
              </a:srgbClr>
            </a:solidFill>
          </a:ln>
          <a:effectLst>
            <a:glow rad="635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47564" y="2897810"/>
            <a:ext cx="8028892" cy="30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Principle</a:t>
            </a:r>
          </a:p>
          <a:p>
            <a:pPr marL="0" lvl="1" indent="0">
              <a:buClr>
                <a:srgbClr val="E30613"/>
              </a:buClr>
              <a:buSzPct val="80000"/>
              <a:buNone/>
            </a:pPr>
            <a:r>
              <a:rPr lang="en-US" kern="0" dirty="0" smtClean="0">
                <a:solidFill>
                  <a:srgbClr val="263B91"/>
                </a:solidFill>
              </a:rPr>
              <a:t>   </a:t>
            </a:r>
            <a:r>
              <a:rPr lang="en-US" sz="1600" kern="0" dirty="0" smtClean="0">
                <a:solidFill>
                  <a:srgbClr val="263B91"/>
                </a:solidFill>
              </a:rPr>
              <a:t> </a:t>
            </a:r>
            <a:r>
              <a:rPr lang="en-US" kern="0" dirty="0" smtClean="0"/>
              <a:t>–</a:t>
            </a:r>
            <a:r>
              <a:rPr lang="en-US" kern="0" dirty="0" smtClean="0">
                <a:solidFill>
                  <a:srgbClr val="263B91"/>
                </a:solidFill>
              </a:rPr>
              <a:t> </a:t>
            </a:r>
            <a:r>
              <a:rPr lang="en-US" sz="1800" kern="0" dirty="0" smtClean="0">
                <a:solidFill>
                  <a:srgbClr val="263B91"/>
                </a:solidFill>
              </a:rPr>
              <a:t> </a:t>
            </a:r>
            <a:r>
              <a:rPr lang="en-US" kern="0" dirty="0" smtClean="0"/>
              <a:t>Monitoring high-significance carry stages</a:t>
            </a:r>
            <a:endParaRPr lang="en-US" i="1" kern="0" dirty="0" smtClean="0"/>
          </a:p>
          <a:p>
            <a:pPr marL="0" lvl="1" indent="-548640">
              <a:buClr>
                <a:srgbClr val="E30613"/>
              </a:buClr>
              <a:buSzPct val="80000"/>
              <a:buNone/>
            </a:pPr>
            <a:r>
              <a:rPr lang="en-US" kern="0" dirty="0" smtClean="0"/>
              <a:t>   </a:t>
            </a:r>
            <a:r>
              <a:rPr lang="en-US" sz="1600" kern="0" dirty="0" smtClean="0"/>
              <a:t> </a:t>
            </a:r>
            <a:r>
              <a:rPr lang="en-US" kern="0" dirty="0" smtClean="0"/>
              <a:t>– </a:t>
            </a:r>
            <a:r>
              <a:rPr lang="en-US" sz="1800" kern="0" dirty="0" smtClean="0"/>
              <a:t> </a:t>
            </a:r>
            <a:r>
              <a:rPr lang="en-US" kern="0" dirty="0" smtClean="0"/>
              <a:t>Cutting the </a:t>
            </a:r>
            <a:r>
              <a:rPr lang="en-US" kern="0" dirty="0" smtClean="0"/>
              <a:t>carry chain </a:t>
            </a:r>
            <a:r>
              <a:rPr lang="en-US" kern="0" dirty="0" smtClean="0"/>
              <a:t>at low-significance </a:t>
            </a:r>
            <a:r>
              <a:rPr lang="en-US" kern="0" dirty="0" smtClean="0"/>
              <a:t>positions</a:t>
            </a:r>
          </a:p>
          <a:p>
            <a:pPr marL="0" lvl="1" indent="0" defTabSz="576072">
              <a:buClr>
                <a:srgbClr val="E30613"/>
              </a:buClr>
              <a:buSzPct val="80000"/>
              <a:buNone/>
            </a:pPr>
            <a:r>
              <a:rPr lang="en-US" kern="0" dirty="0"/>
              <a:t>	</a:t>
            </a:r>
            <a:r>
              <a:rPr lang="en-US" kern="0" dirty="0" smtClean="0"/>
              <a:t>if there is a risk of long propagation along the adder</a:t>
            </a:r>
            <a:endParaRPr lang="en-US" kern="0" dirty="0" smtClean="0"/>
          </a:p>
          <a:p>
            <a:pPr marL="0" lvl="1" indent="0">
              <a:buClr>
                <a:srgbClr val="E30613"/>
              </a:buClr>
              <a:buSzPct val="80000"/>
              <a:buNone/>
            </a:pPr>
            <a:endParaRPr lang="en-US" sz="2800" kern="0" dirty="0"/>
          </a:p>
          <a:p>
            <a:r>
              <a:rPr lang="en-US" kern="0" dirty="0"/>
              <a:t>Carry </a:t>
            </a:r>
            <a:r>
              <a:rPr lang="en-US" kern="0" dirty="0" smtClean="0"/>
              <a:t>propagation</a:t>
            </a:r>
          </a:p>
          <a:p>
            <a:pPr marL="0" lvl="1" indent="0">
              <a:buClr>
                <a:srgbClr val="E30613"/>
              </a:buClr>
              <a:buSzPct val="80000"/>
              <a:buNone/>
            </a:pPr>
            <a:r>
              <a:rPr lang="en-US" kern="0" dirty="0" smtClean="0">
                <a:solidFill>
                  <a:srgbClr val="263B91"/>
                </a:solidFill>
              </a:rPr>
              <a:t>   </a:t>
            </a:r>
            <a:r>
              <a:rPr lang="en-US" sz="1600" kern="0" dirty="0" smtClean="0">
                <a:solidFill>
                  <a:srgbClr val="263B91"/>
                </a:solidFill>
              </a:rPr>
              <a:t> </a:t>
            </a:r>
            <a:r>
              <a:rPr lang="en-US" kern="0" dirty="0" smtClean="0"/>
              <a:t>–</a:t>
            </a:r>
            <a:r>
              <a:rPr lang="en-US" kern="0" dirty="0" smtClean="0">
                <a:solidFill>
                  <a:srgbClr val="263B91"/>
                </a:solidFill>
              </a:rPr>
              <a:t> </a:t>
            </a:r>
            <a:r>
              <a:rPr lang="en-US" sz="1800" kern="0" dirty="0" smtClean="0">
                <a:solidFill>
                  <a:srgbClr val="263B91"/>
                </a:solidFill>
              </a:rPr>
              <a:t> </a:t>
            </a:r>
            <a:r>
              <a:rPr lang="en-US" kern="0" dirty="0" smtClean="0">
                <a:solidFill>
                  <a:srgbClr val="263B91"/>
                </a:solidFill>
              </a:rPr>
              <a:t>Naturally doesn’t propagate</a:t>
            </a:r>
            <a:endParaRPr lang="en-US" i="1" kern="0" dirty="0" smtClean="0"/>
          </a:p>
          <a:p>
            <a:pPr marL="0" lvl="1" indent="0">
              <a:buClr>
                <a:srgbClr val="E30613"/>
              </a:buClr>
              <a:buSzPct val="80000"/>
              <a:buNone/>
            </a:pPr>
            <a:r>
              <a:rPr lang="en-US" kern="0" dirty="0" smtClean="0">
                <a:solidFill>
                  <a:srgbClr val="C00000"/>
                </a:solidFill>
              </a:rPr>
              <a:t>   </a:t>
            </a:r>
            <a:r>
              <a:rPr lang="en-US" sz="1600" kern="0" dirty="0" smtClean="0">
                <a:solidFill>
                  <a:srgbClr val="C00000"/>
                </a:solidFill>
              </a:rPr>
              <a:t> </a:t>
            </a:r>
            <a:r>
              <a:rPr lang="en-US" kern="0" dirty="0" smtClean="0"/>
              <a:t>–</a:t>
            </a:r>
            <a:r>
              <a:rPr lang="en-US" kern="0" dirty="0" smtClean="0">
                <a:solidFill>
                  <a:srgbClr val="C00000"/>
                </a:solidFill>
              </a:rPr>
              <a:t> </a:t>
            </a:r>
            <a:r>
              <a:rPr lang="en-US" sz="1800" kern="0" dirty="0" smtClean="0">
                <a:solidFill>
                  <a:srgbClr val="C00000"/>
                </a:solidFill>
              </a:rPr>
              <a:t> </a:t>
            </a:r>
            <a:r>
              <a:rPr lang="en-US" kern="0" dirty="0" smtClean="0">
                <a:solidFill>
                  <a:srgbClr val="C00000"/>
                </a:solidFill>
              </a:rPr>
              <a:t>Propagates (risk of long propagation)</a:t>
            </a:r>
          </a:p>
          <a:p>
            <a:pPr marL="0" lvl="1" indent="0">
              <a:buClr>
                <a:srgbClr val="E30613"/>
              </a:buClr>
              <a:buSzPct val="80000"/>
              <a:buNone/>
            </a:pPr>
            <a:endParaRPr lang="en-US" kern="0" dirty="0"/>
          </a:p>
        </p:txBody>
      </p:sp>
      <p:sp>
        <p:nvSpPr>
          <p:cNvPr id="8" name="Rectangle 7"/>
          <p:cNvSpPr/>
          <p:nvPr/>
        </p:nvSpPr>
        <p:spPr>
          <a:xfrm>
            <a:off x="3819768" y="1366168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kern="0" dirty="0" smtClean="0">
                <a:solidFill>
                  <a:srgbClr val="4658A1"/>
                </a:solidFill>
              </a:rPr>
              <a:t>1</a:t>
            </a:r>
            <a:endParaRPr lang="en-US" sz="2200" b="1" dirty="0">
              <a:solidFill>
                <a:srgbClr val="4658A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219336" y="1366168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kern="0" dirty="0">
                <a:solidFill>
                  <a:srgbClr val="A61F25"/>
                </a:solidFill>
              </a:rPr>
              <a:t>0</a:t>
            </a:r>
            <a:endParaRPr lang="en-US" sz="2200" b="1" dirty="0">
              <a:solidFill>
                <a:srgbClr val="A61F25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4775894" y="1874446"/>
            <a:ext cx="540000" cy="108000"/>
          </a:xfrm>
          <a:prstGeom prst="leftArrow">
            <a:avLst>
              <a:gd name="adj1" fmla="val 43301"/>
              <a:gd name="adj2" fmla="val 72049"/>
            </a:avLst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81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375487" y="1858244"/>
            <a:ext cx="932809" cy="154581"/>
            <a:chOff x="3375487" y="1858244"/>
            <a:chExt cx="932809" cy="154581"/>
          </a:xfrm>
        </p:grpSpPr>
        <p:sp>
          <p:nvSpPr>
            <p:cNvPr id="58" name="Left Arrow 57"/>
            <p:cNvSpPr/>
            <p:nvPr/>
          </p:nvSpPr>
          <p:spPr>
            <a:xfrm>
              <a:off x="3375487" y="1858244"/>
              <a:ext cx="469956" cy="98182"/>
            </a:xfrm>
            <a:prstGeom prst="leftArrow">
              <a:avLst>
                <a:gd name="adj1" fmla="val 43301"/>
                <a:gd name="adj2" fmla="val 72049"/>
              </a:avLst>
            </a:prstGeom>
            <a:solidFill>
              <a:srgbClr val="263B91">
                <a:alpha val="45882"/>
              </a:srgbClr>
            </a:solidFill>
            <a:ln w="15875" cmpd="sng">
              <a:solidFill>
                <a:srgbClr val="263B91">
                  <a:alpha val="85098"/>
                </a:srgbClr>
              </a:solidFill>
            </a:ln>
            <a:effectLst>
              <a:glow rad="635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804296" y="1967106"/>
              <a:ext cx="504000" cy="45719"/>
            </a:xfrm>
            <a:prstGeom prst="rect">
              <a:avLst/>
            </a:prstGeom>
            <a:solidFill>
              <a:srgbClr val="263B91">
                <a:alpha val="45882"/>
              </a:srgbClr>
            </a:solidFill>
            <a:ln w="15875" cmpd="sng">
              <a:solidFill>
                <a:srgbClr val="263B91">
                  <a:alpha val="85098"/>
                </a:srgbClr>
              </a:solidFill>
            </a:ln>
            <a:effectLst>
              <a:glow rad="635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rot="16200000">
              <a:off x="3800927" y="1921436"/>
              <a:ext cx="54819" cy="60852"/>
            </a:xfrm>
            <a:prstGeom prst="rect">
              <a:avLst/>
            </a:prstGeom>
            <a:solidFill>
              <a:srgbClr val="4658A1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rot="16200000">
              <a:off x="3797005" y="1936028"/>
              <a:ext cx="60300" cy="31227"/>
            </a:xfrm>
            <a:prstGeom prst="rect">
              <a:avLst/>
            </a:prstGeom>
            <a:solidFill>
              <a:srgbClr val="9BA5CD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0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34782" y="5039054"/>
            <a:ext cx="135005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Clr>
                <a:srgbClr val="E30613"/>
              </a:buClr>
              <a:buSzPct val="80000"/>
              <a:buNone/>
            </a:pPr>
            <a:r>
              <a:rPr lang="en-US" sz="2250" kern="0" dirty="0">
                <a:solidFill>
                  <a:srgbClr val="263B91"/>
                </a:solidFill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 no </a:t>
            </a:r>
            <a:r>
              <a:rPr lang="en-US" sz="2250" kern="0" dirty="0" smtClean="0">
                <a:solidFill>
                  <a:srgbClr val="263B91"/>
                </a:solidFill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cut</a:t>
            </a:r>
            <a:endParaRPr lang="en-US" sz="2250" kern="0" dirty="0">
              <a:solidFill>
                <a:srgbClr val="263B9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2160" y="5383934"/>
            <a:ext cx="188705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Bef>
                <a:spcPct val="0"/>
              </a:spcBef>
              <a:buClr>
                <a:srgbClr val="E30613"/>
              </a:buClr>
              <a:buSzPct val="80000"/>
            </a:pPr>
            <a:r>
              <a:rPr lang="en-US" sz="2250" kern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 </a:t>
            </a:r>
            <a:r>
              <a:rPr lang="en-US" sz="2250" kern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force </a:t>
            </a:r>
            <a:r>
              <a:rPr lang="en-US" sz="2250" kern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a </a:t>
            </a:r>
            <a:r>
              <a:rPr lang="en-US" sz="2250" kern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cut</a:t>
            </a:r>
            <a:endParaRPr lang="fr-FR" sz="2250" kern="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8" grpId="0"/>
      <p:bldP spid="52" grpId="0"/>
      <p:bldP spid="19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6664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2.   </a:t>
            </a:r>
            <a:r>
              <a:rPr lang="en-US" dirty="0"/>
              <a:t>CCBA Circuit – </a:t>
            </a:r>
            <a:r>
              <a:rPr lang="en-US" dirty="0" smtClean="0"/>
              <a:t>Permitted Propagations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66666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62513" y="2150414"/>
            <a:ext cx="85536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49233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492333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90501" y="5168484"/>
            <a:ext cx="8553634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90501" y="2895206"/>
            <a:ext cx="8553634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90501" y="3650226"/>
            <a:ext cx="8553634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2347400" y="1814988"/>
            <a:ext cx="540000" cy="226916"/>
            <a:chOff x="2347400" y="1814988"/>
            <a:chExt cx="540000" cy="226916"/>
          </a:xfrm>
        </p:grpSpPr>
        <p:sp>
          <p:nvSpPr>
            <p:cNvPr id="35" name="Left Arrow 34"/>
            <p:cNvSpPr/>
            <p:nvPr/>
          </p:nvSpPr>
          <p:spPr>
            <a:xfrm>
              <a:off x="2347400" y="1879355"/>
              <a:ext cx="540000" cy="98182"/>
            </a:xfrm>
            <a:prstGeom prst="leftArrow">
              <a:avLst>
                <a:gd name="adj1" fmla="val 43301"/>
                <a:gd name="adj2" fmla="val 72049"/>
              </a:avLst>
            </a:prstGeom>
            <a:solidFill>
              <a:srgbClr val="263B91">
                <a:alpha val="45882"/>
              </a:srgbClr>
            </a:solidFill>
            <a:ln w="15875" cmpd="sng">
              <a:solidFill>
                <a:srgbClr val="263B91">
                  <a:alpha val="85098"/>
                </a:srgbClr>
              </a:solidFill>
            </a:ln>
            <a:effectLst>
              <a:glow rad="635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96897" y="1814988"/>
              <a:ext cx="89266" cy="226916"/>
              <a:chOff x="2610643" y="1844824"/>
              <a:chExt cx="89266" cy="226914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 flipV="1">
                <a:off x="2610643" y="1844824"/>
                <a:ext cx="89266" cy="226914"/>
              </a:xfrm>
              <a:prstGeom prst="line">
                <a:avLst/>
              </a:prstGeom>
              <a:solidFill>
                <a:srgbClr val="999999"/>
              </a:solidFill>
              <a:ln w="73025" cap="flat" cmpd="sng" algn="ctr">
                <a:solidFill>
                  <a:schemeClr val="bg1">
                    <a:alpha val="2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38100">
                  <a:schemeClr val="accent3">
                    <a:satMod val="175000"/>
                    <a:alpha val="72000"/>
                  </a:schemeClr>
                </a:glow>
              </a:effectLst>
            </p:spPr>
          </p:cxnSp>
          <p:sp>
            <p:nvSpPr>
              <p:cNvPr id="38" name="Rectangle 37"/>
              <p:cNvSpPr/>
              <p:nvPr/>
            </p:nvSpPr>
            <p:spPr bwMode="auto">
              <a:xfrm rot="1203414">
                <a:off x="2638913" y="1860099"/>
                <a:ext cx="32727" cy="196364"/>
              </a:xfrm>
              <a:prstGeom prst="rect">
                <a:avLst/>
              </a:prstGeom>
              <a:solidFill>
                <a:srgbClr val="263B91">
                  <a:alpha val="45882"/>
                </a:srgbClr>
              </a:solidFill>
              <a:ln w="15875" cmpd="sng">
                <a:solidFill>
                  <a:srgbClr val="263B91">
                    <a:alpha val="85098"/>
                  </a:srgbClr>
                </a:solidFill>
              </a:ln>
              <a:effectLst>
                <a:glow rad="6350">
                  <a:schemeClr val="bg1">
                    <a:alpha val="70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290501" y="4402260"/>
            <a:ext cx="8553634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Left Arrow 15"/>
          <p:cNvSpPr/>
          <p:nvPr/>
        </p:nvSpPr>
        <p:spPr>
          <a:xfrm>
            <a:off x="2341568" y="1874446"/>
            <a:ext cx="540000" cy="108000"/>
          </a:xfrm>
          <a:prstGeom prst="leftArrow">
            <a:avLst>
              <a:gd name="adj1" fmla="val 43301"/>
              <a:gd name="adj2" fmla="val 72049"/>
            </a:avLst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81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784214" y="1814988"/>
            <a:ext cx="540000" cy="226916"/>
            <a:chOff x="2347400" y="1814988"/>
            <a:chExt cx="540000" cy="226916"/>
          </a:xfrm>
        </p:grpSpPr>
        <p:sp>
          <p:nvSpPr>
            <p:cNvPr id="44" name="Left Arrow 43"/>
            <p:cNvSpPr/>
            <p:nvPr/>
          </p:nvSpPr>
          <p:spPr>
            <a:xfrm>
              <a:off x="2347400" y="1879355"/>
              <a:ext cx="540000" cy="98182"/>
            </a:xfrm>
            <a:prstGeom prst="leftArrow">
              <a:avLst>
                <a:gd name="adj1" fmla="val 43301"/>
                <a:gd name="adj2" fmla="val 72049"/>
              </a:avLst>
            </a:prstGeom>
            <a:solidFill>
              <a:srgbClr val="263B91">
                <a:alpha val="45882"/>
              </a:srgbClr>
            </a:solidFill>
            <a:ln w="15875" cmpd="sng">
              <a:solidFill>
                <a:srgbClr val="263B91">
                  <a:alpha val="85098"/>
                </a:srgbClr>
              </a:solidFill>
            </a:ln>
            <a:effectLst>
              <a:glow rad="635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596897" y="1814988"/>
              <a:ext cx="89266" cy="226916"/>
              <a:chOff x="2610643" y="1844824"/>
              <a:chExt cx="89266" cy="226914"/>
            </a:xfrm>
          </p:grpSpPr>
          <p:cxnSp>
            <p:nvCxnSpPr>
              <p:cNvPr id="46" name="Straight Connector 45"/>
              <p:cNvCxnSpPr/>
              <p:nvPr/>
            </p:nvCxnSpPr>
            <p:spPr bwMode="auto">
              <a:xfrm flipV="1">
                <a:off x="2610643" y="1844824"/>
                <a:ext cx="89266" cy="226914"/>
              </a:xfrm>
              <a:prstGeom prst="line">
                <a:avLst/>
              </a:prstGeom>
              <a:solidFill>
                <a:srgbClr val="999999"/>
              </a:solidFill>
              <a:ln w="73025" cap="flat" cmpd="sng" algn="ctr">
                <a:solidFill>
                  <a:schemeClr val="bg1">
                    <a:alpha val="2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38100">
                  <a:schemeClr val="accent3">
                    <a:satMod val="175000"/>
                    <a:alpha val="72000"/>
                  </a:schemeClr>
                </a:glow>
              </a:effectLst>
            </p:spPr>
          </p:cxnSp>
          <p:sp>
            <p:nvSpPr>
              <p:cNvPr id="47" name="Rectangle 46"/>
              <p:cNvSpPr/>
              <p:nvPr/>
            </p:nvSpPr>
            <p:spPr bwMode="auto">
              <a:xfrm rot="1203414">
                <a:off x="2638913" y="1860099"/>
                <a:ext cx="32727" cy="196364"/>
              </a:xfrm>
              <a:prstGeom prst="rect">
                <a:avLst/>
              </a:prstGeom>
              <a:solidFill>
                <a:srgbClr val="263B91">
                  <a:alpha val="45882"/>
                </a:srgbClr>
              </a:solidFill>
              <a:ln w="15875" cmpd="sng">
                <a:solidFill>
                  <a:srgbClr val="263B91">
                    <a:alpha val="85098"/>
                  </a:srgbClr>
                </a:solidFill>
              </a:ln>
              <a:effectLst>
                <a:glow rad="6350">
                  <a:schemeClr val="bg1">
                    <a:alpha val="70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" name="Lightning Bolt 17"/>
          <p:cNvSpPr/>
          <p:nvPr/>
        </p:nvSpPr>
        <p:spPr>
          <a:xfrm rot="618950" flipH="1">
            <a:off x="3779598" y="1744433"/>
            <a:ext cx="248400" cy="385200"/>
          </a:xfrm>
          <a:prstGeom prst="lightningBolt">
            <a:avLst/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81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4775894" y="1874446"/>
            <a:ext cx="540000" cy="108000"/>
          </a:xfrm>
          <a:prstGeom prst="leftArrow">
            <a:avLst>
              <a:gd name="adj1" fmla="val 43301"/>
              <a:gd name="adj2" fmla="val 72049"/>
            </a:avLst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81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Lightning Bolt 19"/>
          <p:cNvSpPr/>
          <p:nvPr/>
        </p:nvSpPr>
        <p:spPr>
          <a:xfrm rot="618950" flipH="1">
            <a:off x="6199463" y="1745335"/>
            <a:ext cx="248400" cy="385200"/>
          </a:xfrm>
          <a:prstGeom prst="lightningBolt">
            <a:avLst/>
          </a:prstGeom>
          <a:solidFill>
            <a:srgbClr val="9E040B">
              <a:alpha val="49000"/>
            </a:srgbClr>
          </a:solidFill>
          <a:ln w="15875" cmpd="sng">
            <a:solidFill>
              <a:srgbClr val="9E040B">
                <a:alpha val="84000"/>
              </a:srgbClr>
            </a:solidFill>
          </a:ln>
          <a:effectLst>
            <a:glow rad="381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662362" y="5112138"/>
            <a:ext cx="1089658" cy="40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lvl="1" indent="0" algn="ctr">
              <a:buNone/>
            </a:pPr>
            <a:r>
              <a:rPr lang="en-US" sz="2800" kern="0" dirty="0" smtClean="0">
                <a:solidFill>
                  <a:srgbClr val="9696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=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3662362" y="2943530"/>
            <a:ext cx="1089658" cy="40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lvl="1" indent="0" algn="ctr">
              <a:buNone/>
            </a:pPr>
            <a:r>
              <a:rPr lang="en-US" sz="1800" kern="0" dirty="0" smtClean="0">
                <a:solidFill>
                  <a:srgbClr val="9696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662362" y="3683589"/>
            <a:ext cx="1089658" cy="40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lvl="1" indent="0" algn="ctr">
              <a:buNone/>
            </a:pPr>
            <a:r>
              <a:rPr lang="en-US" sz="1800" kern="0" dirty="0" smtClean="0">
                <a:solidFill>
                  <a:srgbClr val="9696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3662362" y="4448696"/>
            <a:ext cx="1089658" cy="40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lvl="1" indent="0" algn="ctr">
              <a:buNone/>
            </a:pPr>
            <a:r>
              <a:rPr lang="en-US" sz="1800" kern="0" dirty="0" smtClean="0">
                <a:solidFill>
                  <a:srgbClr val="9696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</a:t>
            </a:r>
          </a:p>
        </p:txBody>
      </p:sp>
      <p:sp>
        <p:nvSpPr>
          <p:cNvPr id="50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4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4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6666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739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2.   </a:t>
            </a:r>
            <a:r>
              <a:rPr lang="en-US" dirty="0"/>
              <a:t>CCBA Circuit – Permitted Propagations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899592" y="2989070"/>
            <a:ext cx="7056000" cy="40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lvl="1" indent="0" algn="r">
              <a:buNone/>
            </a:pPr>
            <a:r>
              <a:rPr lang="en-US" sz="2300" i="1" kern="0" dirty="0" smtClean="0"/>
              <a:t>but is never stimulated</a:t>
            </a:r>
            <a:r>
              <a:rPr lang="en-US" sz="1400" i="1" kern="0" dirty="0" smtClean="0"/>
              <a:t> </a:t>
            </a:r>
            <a:r>
              <a:rPr lang="en-US" sz="2300" i="1" kern="0" dirty="0" smtClean="0"/>
              <a:t>!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899592" y="2989070"/>
            <a:ext cx="7056000" cy="40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lvl="1" indent="0">
              <a:buNone/>
            </a:pPr>
            <a:r>
              <a:rPr lang="en-US" sz="2300" i="1" kern="0" dirty="0" smtClean="0"/>
              <a:t>The </a:t>
            </a:r>
            <a:r>
              <a:rPr lang="en-US" sz="2300" i="1" u="sng" kern="0" dirty="0" smtClean="0"/>
              <a:t>full</a:t>
            </a:r>
            <a:r>
              <a:rPr lang="en-US" sz="2300" i="1" kern="0" dirty="0" smtClean="0"/>
              <a:t> carry chain exists…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403648" y="3666471"/>
            <a:ext cx="6227895" cy="267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80000"/>
              <a:buFont typeface="Segoe UI" panose="020B0502040204020203" pitchFamily="34" charset="0"/>
              <a:buChar char="●"/>
              <a:defRPr kumimoji="1" sz="2250" b="1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573088" indent="-284163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225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857250" indent="-282575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E30613"/>
              </a:buClr>
              <a:buSzPct val="75000"/>
              <a:buFont typeface="Segoe UI" panose="020B0502040204020203" pitchFamily="34" charset="0"/>
              <a:buChar char="●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138238" indent="-279400" algn="l" rtl="0" eaLnBrk="1" fontAlgn="base" hangingPunct="1">
              <a:spcBef>
                <a:spcPct val="0"/>
              </a:spcBef>
              <a:spcAft>
                <a:spcPts val="0"/>
              </a:spcAft>
              <a:buChar char="–"/>
              <a:defRPr kumimoji="1" sz="19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4255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18827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eaLnBrk="1" fontAlgn="base" hangingPunct="1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Carry chain transformed into </a:t>
            </a:r>
            <a:r>
              <a:rPr lang="en-US" kern="0" dirty="0" smtClean="0"/>
              <a:t>a false-path</a:t>
            </a:r>
            <a:endParaRPr lang="en-US" kern="0" dirty="0" smtClean="0"/>
          </a:p>
          <a:p>
            <a:pPr lvl="1"/>
            <a:r>
              <a:rPr lang="en-US" kern="0" dirty="0" smtClean="0"/>
              <a:t>Strong timing relaxation</a:t>
            </a:r>
          </a:p>
          <a:p>
            <a:pPr lvl="1"/>
            <a:r>
              <a:rPr lang="en-US" kern="0" dirty="0" smtClean="0"/>
              <a:t>Improved performance and efficiency</a:t>
            </a:r>
          </a:p>
          <a:p>
            <a:endParaRPr lang="en-US" sz="2000" kern="0" dirty="0" smtClean="0"/>
          </a:p>
          <a:p>
            <a:r>
              <a:rPr lang="en-US" kern="0" dirty="0" smtClean="0"/>
              <a:t>False-path </a:t>
            </a:r>
            <a:r>
              <a:rPr lang="en-US" kern="0" dirty="0"/>
              <a:t>engineering</a:t>
            </a:r>
          </a:p>
          <a:p>
            <a:pPr lvl="1"/>
            <a:r>
              <a:rPr lang="en-US" kern="0" dirty="0"/>
              <a:t>Non-recognized by regular </a:t>
            </a:r>
            <a:r>
              <a:rPr lang="en-US" kern="0" dirty="0" smtClean="0"/>
              <a:t>timing analysis</a:t>
            </a:r>
            <a:endParaRPr lang="en-US" kern="0" dirty="0"/>
          </a:p>
          <a:p>
            <a:pPr lvl="1"/>
            <a:r>
              <a:rPr lang="en-US" kern="0" dirty="0"/>
              <a:t>Requires </a:t>
            </a:r>
            <a:r>
              <a:rPr lang="en-US" kern="0" dirty="0" smtClean="0"/>
              <a:t>a timing-exception </a:t>
            </a:r>
            <a:r>
              <a:rPr lang="en-US" kern="0" dirty="0"/>
              <a:t>script</a:t>
            </a:r>
          </a:p>
          <a:p>
            <a:pPr lvl="1"/>
            <a:endParaRPr lang="en-US" kern="0" dirty="0"/>
          </a:p>
        </p:txBody>
      </p:sp>
      <p:sp>
        <p:nvSpPr>
          <p:cNvPr id="25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3. </a:t>
            </a:r>
            <a:r>
              <a:rPr lang="en-US" sz="2400" dirty="0" smtClean="0">
                <a:solidFill>
                  <a:srgbClr val="E30613"/>
                </a:solidFill>
              </a:rPr>
              <a:t>  </a:t>
            </a:r>
            <a:r>
              <a:rPr lang="en-US" dirty="0"/>
              <a:t>CCBA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9551" y="2674897"/>
            <a:ext cx="4816615" cy="896163"/>
          </a:xfrm>
        </p:spPr>
        <p:txBody>
          <a:bodyPr/>
          <a:lstStyle/>
          <a:p>
            <a:r>
              <a:rPr lang="en-US" dirty="0" smtClean="0"/>
              <a:t>Arithmetic principle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2600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92180" y="4567172"/>
            <a:ext cx="1116124" cy="292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63888" y="4562720"/>
            <a:ext cx="2337151" cy="292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39552" y="4576656"/>
            <a:ext cx="2432607" cy="292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sp>
        <p:nvSpPr>
          <p:cNvPr id="22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E30613"/>
                </a:solidFill>
              </a:rPr>
              <a:t>3.   </a:t>
            </a:r>
            <a:r>
              <a:rPr lang="en-US" dirty="0" smtClean="0"/>
              <a:t>CCBA Arithmetic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9552" y="2674897"/>
            <a:ext cx="3902968" cy="896163"/>
          </a:xfrm>
        </p:spPr>
        <p:txBody>
          <a:bodyPr/>
          <a:lstStyle/>
          <a:p>
            <a:r>
              <a:rPr lang="en-US" dirty="0"/>
              <a:t>Worst-case error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016732"/>
            <a:ext cx="7920000" cy="12600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7" y="3217612"/>
            <a:ext cx="8352000" cy="2996519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25757" y="3717032"/>
            <a:ext cx="6846923" cy="1656184"/>
            <a:chOff x="531364" y="3689610"/>
            <a:chExt cx="6668829" cy="1656184"/>
          </a:xfrm>
        </p:grpSpPr>
        <p:sp>
          <p:nvSpPr>
            <p:cNvPr id="23" name="Rectangle 22"/>
            <p:cNvSpPr/>
            <p:nvPr/>
          </p:nvSpPr>
          <p:spPr>
            <a:xfrm>
              <a:off x="1696567" y="3689610"/>
              <a:ext cx="1578210" cy="71027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95414" y="3689610"/>
              <a:ext cx="2171680" cy="71027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09870" y="3689610"/>
              <a:ext cx="1152128" cy="71027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0336" y="5065508"/>
              <a:ext cx="3708412" cy="2802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44937" y="4551148"/>
              <a:ext cx="1155256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55403" y="4569428"/>
              <a:ext cx="2349523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37720" y="4569428"/>
              <a:ext cx="1287160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812" y="4056790"/>
              <a:ext cx="822855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4789" y="3732754"/>
              <a:ext cx="822855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1365" y="4569428"/>
              <a:ext cx="822855" cy="3083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1364" y="5065508"/>
              <a:ext cx="822855" cy="2802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64660" y="5065508"/>
              <a:ext cx="1287160" cy="2802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45821" y="3660909"/>
            <a:ext cx="728483" cy="1722619"/>
            <a:chOff x="3045821" y="3660909"/>
            <a:chExt cx="728483" cy="1722619"/>
          </a:xfrm>
        </p:grpSpPr>
        <p:sp>
          <p:nvSpPr>
            <p:cNvPr id="36" name="Rectangle 35"/>
            <p:cNvSpPr/>
            <p:nvPr/>
          </p:nvSpPr>
          <p:spPr>
            <a:xfrm>
              <a:off x="3477691" y="3660909"/>
              <a:ext cx="296613" cy="73039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821" y="5056926"/>
              <a:ext cx="296613" cy="32660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63084" y="4533422"/>
              <a:ext cx="202612" cy="32660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03648" y="3686601"/>
            <a:ext cx="324036" cy="1722619"/>
            <a:chOff x="3414264" y="3660909"/>
            <a:chExt cx="324036" cy="1722619"/>
          </a:xfrm>
        </p:grpSpPr>
        <p:sp>
          <p:nvSpPr>
            <p:cNvPr id="41" name="Rectangle 40"/>
            <p:cNvSpPr/>
            <p:nvPr/>
          </p:nvSpPr>
          <p:spPr>
            <a:xfrm>
              <a:off x="3414264" y="3660909"/>
              <a:ext cx="296613" cy="36160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41687" y="5056926"/>
              <a:ext cx="296613" cy="32660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63680" y="4533422"/>
              <a:ext cx="202612" cy="32660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223628" y="5442658"/>
            <a:ext cx="2523852" cy="3266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8" name="Footer Placeholder 3"/>
          <p:cNvSpPr txBox="1">
            <a:spLocks/>
          </p:cNvSpPr>
          <p:nvPr/>
        </p:nvSpPr>
        <p:spPr>
          <a:xfrm>
            <a:off x="3787833" y="6517783"/>
            <a:ext cx="1568334" cy="3024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DAC’16</a:t>
            </a:r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9568" y="6517783"/>
            <a:ext cx="1296144" cy="302400"/>
          </a:xfrm>
          <a:prstGeom prst="rect">
            <a:avLst/>
          </a:prstGeom>
        </p:spPr>
        <p:txBody>
          <a:bodyPr/>
          <a:lstStyle>
            <a:lvl1pPr>
              <a:defRPr kumimoji="0" lang="en-US" sz="1300" kern="1200" dirty="0" smtClean="0">
                <a:solidFill>
                  <a:schemeClr val="tx1"/>
                </a:solidFill>
                <a:latin typeface="Segoe UI" pitchFamily="34" charset="0"/>
                <a:ea typeface="Meiryo UI" pitchFamily="50" charset="-128"/>
                <a:cs typeface="Segoe UI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2016 Camus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3848" y="2674897"/>
            <a:ext cx="579816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 smtClean="0">
                <a:latin typeface="Segoe UI" pitchFamily="34" charset="0"/>
                <a:cs typeface="Segoe UI" pitchFamily="34" charset="0"/>
              </a:rPr>
              <a:t>(floating-point-like due to the </a:t>
            </a:r>
            <a:r>
              <a:rPr lang="en-US" sz="2250" b="1" i="1" dirty="0" smtClean="0">
                <a:latin typeface="Segoe UI" pitchFamily="34" charset="0"/>
                <a:cs typeface="Segoe UI" pitchFamily="34" charset="0"/>
              </a:rPr>
              <a:t>cut back</a:t>
            </a:r>
            <a:r>
              <a:rPr lang="en-US" sz="2250" b="1" dirty="0" smtClean="0">
                <a:latin typeface="Segoe UI" pitchFamily="34" charset="0"/>
                <a:cs typeface="Segoe UI" pitchFamily="34" charset="0"/>
              </a:rPr>
              <a:t>)</a:t>
            </a:r>
            <a:endParaRPr lang="en-US" sz="225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/>
    </p:bldLst>
  </p:timing>
</p:sld>
</file>

<file path=ppt/theme/theme1.xml><?xml version="1.0" encoding="utf-8"?>
<a:theme xmlns:a="http://schemas.openxmlformats.org/drawingml/2006/main" name="6_Standard PowerPoint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2_Toshiba 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1" id="{283CE223-7FDD-4D6C-8285-E9ABBBC68991}" vid="{2002752D-9ED0-47A0-96D9-EE8768C6F054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7a63ae98c9331042c85a0ce3caf3b722">
  <xsd:schema xmlns:xsd="http://www.w3.org/2001/XMLSchema" xmlns:p="http://schemas.microsoft.com/office/2006/metadata/properties" targetNamespace="http://schemas.microsoft.com/office/2006/metadata/properties" ma:root="true" ma:fieldsID="643ad641ad674e858ec36190b61f65c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0E9C64B-2B9F-46AB-8058-6ECEC2D4F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AA9162-90B8-4822-8F39-CC29F76AB404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B35404D-D448-4D36-AE64-64DF23DEEB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6045</TotalTime>
  <Words>727</Words>
  <Application>Microsoft Office PowerPoint</Application>
  <PresentationFormat>On-screen Show (4:3)</PresentationFormat>
  <Paragraphs>263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ＭＳ Ｐゴシック</vt:lpstr>
      <vt:lpstr>Arial</vt:lpstr>
      <vt:lpstr>Calibri</vt:lpstr>
      <vt:lpstr>Helvetica</vt:lpstr>
      <vt:lpstr>HGP創英角ｺﾞｼｯｸUB</vt:lpstr>
      <vt:lpstr>Meiryo UI</vt:lpstr>
      <vt:lpstr>Myriad Pro</vt:lpstr>
      <vt:lpstr>Segoe UI</vt:lpstr>
      <vt:lpstr>Segoe UI Semibold</vt:lpstr>
      <vt:lpstr>Wingdings</vt:lpstr>
      <vt:lpstr>6_Standard PowerPoint</vt:lpstr>
      <vt:lpstr>A Low-power Carry Cut-Back Approximate Adder   with Fixed-point Implementation and Floating-point Precision</vt:lpstr>
      <vt:lpstr>Outline</vt:lpstr>
      <vt:lpstr>Approximate Circuits, a New Dimension</vt:lpstr>
      <vt:lpstr>1.   State-of-the-Art – Speculative Adders</vt:lpstr>
      <vt:lpstr>2.   CCBA Circuit – Principle</vt:lpstr>
      <vt:lpstr>2.   CCBA Circuit – Permitted Propagations</vt:lpstr>
      <vt:lpstr>2.   CCBA Circuit – Permitted Propagations</vt:lpstr>
      <vt:lpstr>3.   CCBA Arithmetic</vt:lpstr>
      <vt:lpstr>3.   CCBA Arithmetic</vt:lpstr>
      <vt:lpstr>3.   CCBA Arithmetic</vt:lpstr>
      <vt:lpstr>3.   CCBA Arithmetic</vt:lpstr>
      <vt:lpstr>3.   CCBA Arithmetic</vt:lpstr>
      <vt:lpstr>4.   General Implementation</vt:lpstr>
      <vt:lpstr>4.   Results</vt:lpstr>
      <vt:lpstr>4.   Comparison</vt:lpstr>
      <vt:lpstr>Carry Cut-Back Adder – Summary</vt:lpstr>
      <vt:lpstr>Thank you !      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DAC 2016 Camus Vincent</dc:title>
  <dc:creator>Camus Vincent</dc:creator>
  <cp:lastModifiedBy>cv</cp:lastModifiedBy>
  <cp:revision>743</cp:revision>
  <cp:lastPrinted>2015-01-14T05:33:29Z</cp:lastPrinted>
  <dcterms:created xsi:type="dcterms:W3CDTF">2015-01-06T09:10:34Z</dcterms:created>
  <dcterms:modified xsi:type="dcterms:W3CDTF">2020-03-28T19:15:57Z</dcterms:modified>
</cp:coreProperties>
</file>