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5" r:id="rId9"/>
    <p:sldId id="266" r:id="rId10"/>
  </p:sldIdLst>
  <p:sldSz cx="18288000" cy="10287000"/>
  <p:notesSz cx="6858000" cy="9144000"/>
  <p:embeddedFontLst>
    <p:embeddedFont>
      <p:font typeface="Clear Sans Regular Bold" panose="020B0604020202020204" charset="0"/>
      <p:regular r:id="rId12"/>
    </p:embeddedFont>
    <p:embeddedFont>
      <p:font typeface="Calibri" panose="020F0502020204030204" pitchFamily="3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73146" autoAdjust="0"/>
  </p:normalViewPr>
  <p:slideViewPr>
    <p:cSldViewPr>
      <p:cViewPr varScale="1">
        <p:scale>
          <a:sx n="31" d="100"/>
          <a:sy n="31" d="100"/>
        </p:scale>
        <p:origin x="13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31.08.2023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10" Type="http://schemas.openxmlformats.org/officeDocument/2006/relationships/image" Target="../media/image8.jpeg"/><Relationship Id="rId9" Type="http://schemas.openxmlformats.org/officeDocument/2006/relationships/image" Target="../media/image3.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1.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3.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4270400"/>
          </a:xfrm>
          <a:prstGeom prst="rect">
            <a:avLst/>
          </a:prstGeom>
        </p:spPr>
        <p:txBody>
          <a:bodyPr lIns="0" tIns="0" rIns="0" bIns="0" rtlCol="0" anchor="t">
            <a:spAutoFit/>
          </a:bodyPr>
          <a:lstStyle/>
          <a:p>
            <a:pPr algn="ctr">
              <a:lnSpc>
                <a:spcPts val="11059"/>
              </a:lnSpc>
            </a:pPr>
            <a:r>
              <a:rPr lang="en-US" sz="10533" spc="-105" dirty="0" smtClean="0">
                <a:solidFill>
                  <a:srgbClr val="FFFFFF"/>
                </a:solidFill>
                <a:latin typeface="Graphik Regular" panose="020B0503030202060203" pitchFamily="34" charset="0"/>
              </a:rPr>
              <a:t>[Social Buzz</a:t>
            </a:r>
          </a:p>
          <a:p>
            <a:pPr algn="ctr">
              <a:lnSpc>
                <a:spcPts val="11059"/>
              </a:lnSpc>
            </a:pPr>
            <a:r>
              <a:rPr lang="en-US" sz="10533" spc="-105" dirty="0" smtClean="0">
                <a:solidFill>
                  <a:srgbClr val="FFFFFF"/>
                </a:solidFill>
                <a:latin typeface="Graphik Regular" panose="020B0503030202060203" pitchFamily="34" charset="0"/>
              </a:rPr>
              <a:t>Data analysis]</a:t>
            </a:r>
            <a:endParaRPr lang="en-US" sz="10533" spc="-105" dirty="0">
              <a:solidFill>
                <a:srgbClr val="FFFFFF"/>
              </a:solidFill>
              <a:latin typeface="Graphik Regular" panose="020B050303020206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8059548" y="2005584"/>
            <a:ext cx="9314051" cy="6275832"/>
          </a:xfrm>
          <a:prstGeom prst="rect">
            <a:avLst/>
          </a:prstGeom>
          <a:solidFill>
            <a:schemeClr val="bg1"/>
          </a:solidFill>
        </p:spPr>
        <p:txBody>
          <a:bodyPr/>
          <a:lstStyle/>
          <a:p>
            <a:r>
              <a:rPr lang="en-US" sz="3200" dirty="0" smtClean="0"/>
              <a:t>                 Over the past five years Social Buzz has reached over 500 million active users each month. They have scaled quicker than anticipated and need the help of an advisory firm to oversee their scaling process effectively. Accenture </a:t>
            </a:r>
            <a:r>
              <a:rPr lang="en-US" sz="3200" dirty="0"/>
              <a:t>has begun a 3 month P O C  focusing on </a:t>
            </a:r>
            <a:r>
              <a:rPr lang="en-US" sz="3200" dirty="0" smtClean="0"/>
              <a:t>these tasks:</a:t>
            </a:r>
            <a:endParaRPr lang="en-US" sz="3200" dirty="0"/>
          </a:p>
          <a:p>
            <a:endParaRPr lang="en-US" sz="3200" dirty="0"/>
          </a:p>
          <a:p>
            <a:r>
              <a:rPr lang="en-US" sz="3200" dirty="0" smtClean="0"/>
              <a:t>      1) An audit of Social Buzz’s big data practice.</a:t>
            </a:r>
          </a:p>
          <a:p>
            <a:r>
              <a:rPr lang="en-US" sz="3200" dirty="0"/>
              <a:t> </a:t>
            </a:r>
            <a:r>
              <a:rPr lang="en-US" sz="3200" dirty="0" smtClean="0"/>
              <a:t>     2) Recommendations for a successful IPO.</a:t>
            </a:r>
          </a:p>
          <a:p>
            <a:r>
              <a:rPr lang="en-US" sz="3200" dirty="0"/>
              <a:t> </a:t>
            </a:r>
            <a:r>
              <a:rPr lang="en-US" sz="3200" dirty="0" smtClean="0"/>
              <a:t>     3) Analysis to find Social Buzz’s top 5 most popular             categories of content.</a:t>
            </a:r>
            <a:endParaRPr lang="en-US" sz="3200"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0799999">
            <a:off x="1719944" y="1798064"/>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p:cNvSpPr/>
          <p:nvPr/>
        </p:nvSpPr>
        <p:spPr>
          <a:xfrm>
            <a:off x="-146279" y="-3117"/>
            <a:ext cx="9964482" cy="10287000"/>
          </a:xfrm>
          <a:prstGeom prst="rect">
            <a:avLst/>
          </a:prstGeom>
          <a:solidFill>
            <a:srgbClr val="A100FF"/>
          </a:solidFill>
          <a:ln>
            <a:solidFill>
              <a:srgbClr val="A100FF"/>
            </a:solidFill>
          </a:ln>
        </p:spPr>
        <p:txBody>
          <a:bodyPr/>
          <a:lstStyle/>
          <a:p>
            <a:r>
              <a:rPr lang="en-AU" dirty="0"/>
              <a:t> </a:t>
            </a:r>
            <a:r>
              <a:rPr lang="en-AU" dirty="0" smtClean="0"/>
              <a:t>                                                                                                                 </a:t>
            </a:r>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r>
              <a:rPr lang="en-AU" dirty="0" smtClean="0"/>
              <a:t>                                             </a:t>
            </a:r>
            <a:r>
              <a:rPr lang="en-AU" sz="4000" dirty="0" smtClean="0"/>
              <a:t>Due to the rapid growth and digital nature of their core product , the amount of data that they create, collect and must analyse is huge. Every day over 100,000 pieces of content ranging from text, images, videos and GIF’S are posted. All of this data is highly unstructured and requires extremely sophisticated and expensive technology to manage and maintain.</a:t>
            </a:r>
            <a:endParaRPr lang="en-AU" sz="4000" dirty="0"/>
          </a:p>
        </p:txBody>
      </p:sp>
      <p:grpSp>
        <p:nvGrpSpPr>
          <p:cNvPr id="12" name="Group 12"/>
          <p:cNvGrpSpPr/>
          <p:nvPr/>
        </p:nvGrpSpPr>
        <p:grpSpPr>
          <a:xfrm>
            <a:off x="1298688" y="0"/>
            <a:ext cx="4263912" cy="36957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10"/>
          <a:srcRect l="24693" r="24693"/>
          <a:stretch>
            <a:fillRect/>
          </a:stretch>
        </p:blipFill>
        <p:spPr>
          <a:xfrm>
            <a:off x="11007484" y="1028700"/>
            <a:ext cx="6251816" cy="8229600"/>
          </a:xfrm>
          <a:prstGeom prst="rect">
            <a:avLst/>
          </a:prstGeom>
        </p:spPr>
      </p:pic>
      <p:sp>
        <p:nvSpPr>
          <p:cNvPr id="21" name="TextBox 21"/>
          <p:cNvSpPr txBox="1"/>
          <p:nvPr/>
        </p:nvSpPr>
        <p:spPr>
          <a:xfrm>
            <a:off x="2107521" y="543454"/>
            <a:ext cx="3266062" cy="1231106"/>
          </a:xfrm>
          <a:prstGeom prst="rect">
            <a:avLst/>
          </a:prstGeom>
        </p:spPr>
        <p:txBody>
          <a:bodyPr wrap="square"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527693" y="4184002"/>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2015357" y="741890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142757" y="1598075"/>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685800" y="266700"/>
            <a:ext cx="10481377" cy="9848850"/>
          </a:xfrm>
          <a:prstGeom prst="rect">
            <a:avLst/>
          </a:prstGeom>
        </p:spPr>
        <p:txBody>
          <a:bodyPr wrap="square"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a:t>
            </a:r>
            <a:r>
              <a:rPr lang="en-US" sz="8000" spc="-80" dirty="0" smtClean="0">
                <a:solidFill>
                  <a:srgbClr val="000000"/>
                </a:solidFill>
                <a:latin typeface="Graphik Regular" panose="020B0503030202060203" pitchFamily="34" charset="0"/>
              </a:rPr>
              <a:t>team</a:t>
            </a:r>
          </a:p>
          <a:p>
            <a:pPr algn="ctr">
              <a:lnSpc>
                <a:spcPts val="9600"/>
              </a:lnSpc>
            </a:pPr>
            <a:r>
              <a:rPr lang="en-US" sz="8000" spc="-80" dirty="0" err="1" smtClean="0">
                <a:solidFill>
                  <a:srgbClr val="000000"/>
                </a:solidFill>
                <a:latin typeface="Graphik Regular" panose="020B0503030202060203" pitchFamily="34" charset="0"/>
              </a:rPr>
              <a:t>Andew</a:t>
            </a:r>
            <a:r>
              <a:rPr lang="en-US" sz="8000" spc="-80" dirty="0" smtClean="0">
                <a:solidFill>
                  <a:srgbClr val="000000"/>
                </a:solidFill>
                <a:latin typeface="Graphik Regular" panose="020B0503030202060203" pitchFamily="34" charset="0"/>
              </a:rPr>
              <a:t> </a:t>
            </a:r>
            <a:r>
              <a:rPr lang="en-US" sz="8000" spc="-80" dirty="0" err="1" smtClean="0">
                <a:solidFill>
                  <a:srgbClr val="000000"/>
                </a:solidFill>
                <a:latin typeface="Graphik Regular" panose="020B0503030202060203" pitchFamily="34" charset="0"/>
              </a:rPr>
              <a:t>flemming</a:t>
            </a:r>
            <a:r>
              <a:rPr lang="en-US" sz="8000" spc="-80" dirty="0" smtClean="0">
                <a:solidFill>
                  <a:srgbClr val="000000"/>
                </a:solidFill>
                <a:latin typeface="Graphik Regular" panose="020B0503030202060203" pitchFamily="34" charset="0"/>
              </a:rPr>
              <a:t> : Chief Technical Architect</a:t>
            </a:r>
          </a:p>
          <a:p>
            <a:pPr algn="ctr">
              <a:lnSpc>
                <a:spcPts val="9600"/>
              </a:lnSpc>
            </a:pPr>
            <a:r>
              <a:rPr lang="en-US" sz="8000" spc="-80" dirty="0" smtClean="0">
                <a:solidFill>
                  <a:srgbClr val="000000"/>
                </a:solidFill>
                <a:latin typeface="Graphik Regular" panose="020B0503030202060203" pitchFamily="34" charset="0"/>
              </a:rPr>
              <a:t>Marcus </a:t>
            </a:r>
            <a:r>
              <a:rPr lang="en-US" sz="8000" spc="-80" dirty="0" err="1" smtClean="0">
                <a:solidFill>
                  <a:srgbClr val="000000"/>
                </a:solidFill>
                <a:latin typeface="Graphik Regular" panose="020B0503030202060203" pitchFamily="34" charset="0"/>
              </a:rPr>
              <a:t>Rompton:Senior</a:t>
            </a:r>
            <a:r>
              <a:rPr lang="en-US" sz="8000" spc="-80" dirty="0" smtClean="0">
                <a:solidFill>
                  <a:srgbClr val="000000"/>
                </a:solidFill>
                <a:latin typeface="Graphik Regular" panose="020B0503030202060203" pitchFamily="34" charset="0"/>
              </a:rPr>
              <a:t> Principle</a:t>
            </a:r>
          </a:p>
          <a:p>
            <a:pPr algn="ctr">
              <a:lnSpc>
                <a:spcPts val="9600"/>
              </a:lnSpc>
            </a:pPr>
            <a:endParaRPr lang="en-US" sz="8000" spc="-80" dirty="0" smtClean="0">
              <a:solidFill>
                <a:srgbClr val="000000"/>
              </a:solidFill>
              <a:latin typeface="Graphik Regular" panose="020B0503030202060203" pitchFamily="34" charset="0"/>
            </a:endParaRPr>
          </a:p>
          <a:p>
            <a:pPr algn="ctr">
              <a:lnSpc>
                <a:spcPts val="9600"/>
              </a:lnSpc>
            </a:pPr>
            <a:r>
              <a:rPr lang="en-US" sz="8000" spc="-80" dirty="0" err="1" smtClean="0">
                <a:solidFill>
                  <a:srgbClr val="000000"/>
                </a:solidFill>
                <a:latin typeface="Graphik Regular" panose="020B0503030202060203" pitchFamily="34" charset="0"/>
              </a:rPr>
              <a:t>Barakat</a:t>
            </a:r>
            <a:r>
              <a:rPr lang="en-US" sz="8000" spc="-80" dirty="0" smtClean="0">
                <a:solidFill>
                  <a:srgbClr val="000000"/>
                </a:solidFill>
                <a:latin typeface="Graphik Regular" panose="020B0503030202060203" pitchFamily="34" charset="0"/>
              </a:rPr>
              <a:t> </a:t>
            </a:r>
            <a:r>
              <a:rPr lang="en-US" sz="8000" spc="-80" dirty="0" err="1" smtClean="0">
                <a:solidFill>
                  <a:srgbClr val="000000"/>
                </a:solidFill>
                <a:latin typeface="Graphik Regular" panose="020B0503030202060203" pitchFamily="34" charset="0"/>
              </a:rPr>
              <a:t>Ajetunmobi</a:t>
            </a:r>
            <a:r>
              <a:rPr lang="en-US" sz="8000" spc="-80" dirty="0" smtClean="0">
                <a:solidFill>
                  <a:srgbClr val="000000"/>
                </a:solidFill>
                <a:latin typeface="Graphik Regular" panose="020B0503030202060203" pitchFamily="34" charset="0"/>
              </a:rPr>
              <a:t>: Data Analyst</a:t>
            </a:r>
          </a:p>
          <a:p>
            <a:pPr algn="ctr">
              <a:lnSpc>
                <a:spcPts val="9600"/>
              </a:lnSpc>
            </a:pPr>
            <a:endParaRPr lang="en-US" sz="8000" spc="-80" dirty="0" smtClean="0">
              <a:solidFill>
                <a:srgbClr val="000000"/>
              </a:solidFill>
              <a:latin typeface="Graphik Regular" panose="020B0503030202060203" pitchFamily="34" charset="0"/>
            </a:endParaRPr>
          </a:p>
          <a:p>
            <a:pPr algn="ctr">
              <a:lnSpc>
                <a:spcPts val="9600"/>
              </a:lnSpc>
            </a:pPr>
            <a:endParaRPr lang="en-US" sz="8000" spc="-80" dirty="0">
              <a:solidFill>
                <a:srgbClr val="000000"/>
              </a:solidFill>
              <a:latin typeface="Graphik Regular" panose="020B050303020206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691934" y="1082217"/>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3216259" y="0"/>
            <a:ext cx="3180491" cy="2462213"/>
          </a:xfrm>
          <a:prstGeom prst="rect">
            <a:avLst/>
          </a:prstGeom>
        </p:spPr>
        <p:txBody>
          <a:bodyPr wrap="square" lIns="0" tIns="0" rIns="0" bIns="0" rtlCol="0" anchor="t">
            <a:spAutoFit/>
          </a:bodyPr>
          <a:lstStyle/>
          <a:p>
            <a:pPr algn="r">
              <a:lnSpc>
                <a:spcPts val="9600"/>
              </a:lnSpc>
            </a:pPr>
            <a:r>
              <a:rPr lang="en-US" sz="8000" spc="-80" dirty="0" smtClean="0">
                <a:solidFill>
                  <a:srgbClr val="FFFFFF"/>
                </a:solidFill>
                <a:latin typeface="Graphik Regular" panose="020B0503030202060203" pitchFamily="34" charset="0"/>
              </a:rPr>
              <a:t>Process</a:t>
            </a:r>
          </a:p>
          <a:p>
            <a:pPr algn="r">
              <a:lnSpc>
                <a:spcPts val="9600"/>
              </a:lnSpc>
            </a:pPr>
            <a:endParaRPr lang="en-US" sz="8000" spc="-80" dirty="0">
              <a:solidFill>
                <a:srgbClr val="FFFFFF"/>
              </a:solidFill>
              <a:latin typeface="Graphik Regular" panose="020B0503030202060203" pitchFamily="34" charset="0"/>
            </a:endParaRPr>
          </a:p>
        </p:txBody>
      </p:sp>
      <p:sp>
        <p:nvSpPr>
          <p:cNvPr id="34" name="TextBox 34"/>
          <p:cNvSpPr txBox="1"/>
          <p:nvPr/>
        </p:nvSpPr>
        <p:spPr>
          <a:xfrm>
            <a:off x="2630944" y="1372359"/>
            <a:ext cx="8218223" cy="950080"/>
          </a:xfrm>
          <a:prstGeom prst="rect">
            <a:avLst/>
          </a:prstGeom>
        </p:spPr>
        <p:txBody>
          <a:bodyPr wrap="square" lIns="0" tIns="0" rIns="0" bIns="0" rtlCol="0" anchor="t">
            <a:spAutoFit/>
          </a:bodyPr>
          <a:lstStyle/>
          <a:p>
            <a:pPr>
              <a:lnSpc>
                <a:spcPts val="7192"/>
              </a:lnSpc>
            </a:pPr>
            <a:r>
              <a:rPr lang="en-US" sz="7192" spc="-640" dirty="0" smtClean="0">
                <a:solidFill>
                  <a:srgbClr val="FFFFFF"/>
                </a:solidFill>
                <a:latin typeface="Clear Sans Regular Bold"/>
              </a:rPr>
              <a:t>1)  Data Understanding</a:t>
            </a:r>
            <a:endParaRPr lang="en-US" sz="7192" spc="-640" dirty="0">
              <a:solidFill>
                <a:srgbClr val="FFFFFF"/>
              </a:solidFill>
              <a:latin typeface="Clear Sans Regular Bold"/>
            </a:endParaRPr>
          </a:p>
        </p:txBody>
      </p:sp>
      <p:sp>
        <p:nvSpPr>
          <p:cNvPr id="35" name="TextBox 35"/>
          <p:cNvSpPr txBox="1"/>
          <p:nvPr/>
        </p:nvSpPr>
        <p:spPr>
          <a:xfrm>
            <a:off x="4534646" y="2984043"/>
            <a:ext cx="10476754" cy="950080"/>
          </a:xfrm>
          <a:prstGeom prst="rect">
            <a:avLst/>
          </a:prstGeom>
        </p:spPr>
        <p:txBody>
          <a:bodyPr wrap="square" lIns="0" tIns="0" rIns="0" bIns="0" rtlCol="0" anchor="t">
            <a:spAutoFit/>
          </a:bodyPr>
          <a:lstStyle/>
          <a:p>
            <a:pPr>
              <a:lnSpc>
                <a:spcPts val="7192"/>
              </a:lnSpc>
            </a:pPr>
            <a:r>
              <a:rPr lang="en-US" sz="7192" spc="-640" dirty="0" smtClean="0">
                <a:solidFill>
                  <a:srgbClr val="FFFFFF"/>
                </a:solidFill>
                <a:latin typeface="Clear Sans Regular Bold"/>
              </a:rPr>
              <a:t>2)   Data Cleaning</a:t>
            </a:r>
            <a:endParaRPr lang="en-US" sz="7192" spc="-640" dirty="0">
              <a:solidFill>
                <a:srgbClr val="FFFFFF"/>
              </a:solidFill>
              <a:latin typeface="Clear Sans Regular Bold"/>
            </a:endParaRPr>
          </a:p>
        </p:txBody>
      </p:sp>
      <p:sp>
        <p:nvSpPr>
          <p:cNvPr id="36" name="TextBox 36"/>
          <p:cNvSpPr txBox="1"/>
          <p:nvPr/>
        </p:nvSpPr>
        <p:spPr>
          <a:xfrm>
            <a:off x="10108223" y="7828620"/>
            <a:ext cx="7202140" cy="923330"/>
          </a:xfrm>
          <a:prstGeom prst="rect">
            <a:avLst/>
          </a:prstGeom>
        </p:spPr>
        <p:txBody>
          <a:bodyPr wrap="square" lIns="0" tIns="0" rIns="0" bIns="0" rtlCol="0" anchor="t">
            <a:spAutoFit/>
          </a:bodyPr>
          <a:lstStyle/>
          <a:p>
            <a:pPr>
              <a:lnSpc>
                <a:spcPts val="7192"/>
              </a:lnSpc>
            </a:pPr>
            <a:r>
              <a:rPr lang="en-US" sz="7192" spc="-640" dirty="0" smtClean="0">
                <a:solidFill>
                  <a:srgbClr val="FFFFFF"/>
                </a:solidFill>
                <a:latin typeface="Clear Sans Regular Bold"/>
              </a:rPr>
              <a:t>5)   Uncover  Insights</a:t>
            </a:r>
            <a:endParaRPr lang="en-US" sz="7192" spc="-640" dirty="0">
              <a:solidFill>
                <a:srgbClr val="FFFFFF"/>
              </a:solidFill>
              <a:latin typeface="Clear Sans Regular Bold"/>
            </a:endParaRPr>
          </a:p>
        </p:txBody>
      </p:sp>
      <p:sp>
        <p:nvSpPr>
          <p:cNvPr id="37" name="TextBox 37"/>
          <p:cNvSpPr txBox="1"/>
          <p:nvPr/>
        </p:nvSpPr>
        <p:spPr>
          <a:xfrm>
            <a:off x="8193880" y="6204766"/>
            <a:ext cx="6284120" cy="950080"/>
          </a:xfrm>
          <a:prstGeom prst="rect">
            <a:avLst/>
          </a:prstGeom>
        </p:spPr>
        <p:txBody>
          <a:bodyPr wrap="square" lIns="0" tIns="0" rIns="0" bIns="0" rtlCol="0" anchor="t">
            <a:spAutoFit/>
          </a:bodyPr>
          <a:lstStyle/>
          <a:p>
            <a:pPr>
              <a:lnSpc>
                <a:spcPts val="7192"/>
              </a:lnSpc>
            </a:pPr>
            <a:r>
              <a:rPr lang="en-US" sz="7192" spc="-640" dirty="0" smtClean="0">
                <a:solidFill>
                  <a:srgbClr val="FFFFFF"/>
                </a:solidFill>
                <a:latin typeface="Clear Sans Regular Bold"/>
              </a:rPr>
              <a:t>4)   Data Analysis</a:t>
            </a:r>
            <a:endParaRPr lang="en-US" sz="7192" spc="-640" dirty="0">
              <a:solidFill>
                <a:srgbClr val="FFFFFF"/>
              </a:solidFill>
              <a:latin typeface="Clear Sans Regular Bold"/>
            </a:endParaRPr>
          </a:p>
        </p:txBody>
      </p:sp>
      <p:sp>
        <p:nvSpPr>
          <p:cNvPr id="38" name="TextBox 38"/>
          <p:cNvSpPr txBox="1"/>
          <p:nvPr/>
        </p:nvSpPr>
        <p:spPr>
          <a:xfrm>
            <a:off x="6396750" y="4605252"/>
            <a:ext cx="8081250" cy="923330"/>
          </a:xfrm>
          <a:prstGeom prst="rect">
            <a:avLst/>
          </a:prstGeom>
        </p:spPr>
        <p:txBody>
          <a:bodyPr wrap="square" lIns="0" tIns="0" rIns="0" bIns="0" rtlCol="0" anchor="t">
            <a:spAutoFit/>
          </a:bodyPr>
          <a:lstStyle/>
          <a:p>
            <a:pPr>
              <a:lnSpc>
                <a:spcPts val="7192"/>
              </a:lnSpc>
            </a:pPr>
            <a:r>
              <a:rPr lang="en-US" sz="7192" spc="-640" dirty="0" smtClean="0">
                <a:solidFill>
                  <a:srgbClr val="FFFFFF"/>
                </a:solidFill>
                <a:latin typeface="Clear Sans Regular Bold"/>
              </a:rPr>
              <a:t>3)    Data Modelling</a:t>
            </a:r>
            <a:endParaRPr lang="en-US" sz="7192" spc="-640" dirty="0">
              <a:solidFill>
                <a:srgbClr val="FFFFFF"/>
              </a:solidFill>
              <a:latin typeface="Clear Sans Regular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127159" y="6480309"/>
            <a:ext cx="2972219" cy="882255"/>
          </a:xfrm>
          <a:prstGeom prst="rect">
            <a:avLst/>
          </a:prstGeom>
        </p:spPr>
      </p:pic>
      <p:sp>
        <p:nvSpPr>
          <p:cNvPr id="3" name="TextBox 3"/>
          <p:cNvSpPr txBox="1"/>
          <p:nvPr/>
        </p:nvSpPr>
        <p:spPr>
          <a:xfrm>
            <a:off x="1028700" y="860915"/>
            <a:ext cx="14613861" cy="6155531"/>
          </a:xfrm>
          <a:prstGeom prst="rect">
            <a:avLst/>
          </a:prstGeom>
        </p:spPr>
        <p:txBody>
          <a:bodyPr wrap="square" lIns="0" tIns="0" rIns="0" bIns="0" rtlCol="0" anchor="t">
            <a:spAutoFit/>
          </a:bodyPr>
          <a:lstStyle/>
          <a:p>
            <a:pPr>
              <a:lnSpc>
                <a:spcPts val="9600"/>
              </a:lnSpc>
            </a:pPr>
            <a:r>
              <a:rPr lang="en-US" sz="8000" spc="-80" dirty="0" smtClean="0">
                <a:solidFill>
                  <a:srgbClr val="000000"/>
                </a:solidFill>
                <a:latin typeface="Graphik Regular" panose="020B0503030202060203" pitchFamily="34" charset="0"/>
              </a:rPr>
              <a:t>Insights</a:t>
            </a:r>
          </a:p>
          <a:p>
            <a:pPr>
              <a:lnSpc>
                <a:spcPts val="9600"/>
              </a:lnSpc>
            </a:pPr>
            <a:r>
              <a:rPr lang="en-US" sz="5400" spc="-80" dirty="0" smtClean="0">
                <a:solidFill>
                  <a:srgbClr val="000000"/>
                </a:solidFill>
                <a:latin typeface="Graphik Regular" panose="020B0503030202060203" pitchFamily="34" charset="0"/>
              </a:rPr>
              <a:t>Animal, science, healthy eating, technology and food are the top 5 categories.</a:t>
            </a:r>
            <a:endParaRPr lang="en-US" sz="5400" spc="-80" dirty="0">
              <a:solidFill>
                <a:srgbClr val="000000"/>
              </a:solidFill>
              <a:latin typeface="Graphik Regular" panose="020B0503030202060203" pitchFamily="34" charset="0"/>
            </a:endParaRPr>
          </a:p>
          <a:p>
            <a:pPr>
              <a:lnSpc>
                <a:spcPts val="9600"/>
              </a:lnSpc>
            </a:pPr>
            <a:endParaRPr lang="en-US" sz="5400" spc="-80" dirty="0" smtClean="0">
              <a:solidFill>
                <a:srgbClr val="000000"/>
              </a:solidFill>
              <a:latin typeface="Graphik Regular" panose="020B0503030202060203" pitchFamily="34" charset="0"/>
            </a:endParaRPr>
          </a:p>
          <a:p>
            <a:pPr>
              <a:lnSpc>
                <a:spcPts val="9600"/>
              </a:lnSpc>
            </a:pPr>
            <a:endParaRPr lang="en-US" sz="8000" spc="-80" dirty="0">
              <a:solidFill>
                <a:srgbClr val="000000"/>
              </a:solidFill>
              <a:latin typeface="Graphik Regular" panose="020B0503030202060203" pitchFamily="34" charset="0"/>
            </a:endParaRP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2670342" y="6480309"/>
            <a:ext cx="2972219" cy="8817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p:cNvPicPr>
          <p:nvPr/>
        </p:nvPicPr>
        <p:blipFill>
          <a:blip r:embed="rId3"/>
          <a:srcRect l="4069" t="1617" r="4069" b="1617"/>
          <a:stretch>
            <a:fillRect/>
          </a:stretch>
        </p:blipFill>
        <p:spPr>
          <a:xfrm>
            <a:off x="12222546" y="876300"/>
            <a:ext cx="5036754" cy="7963390"/>
          </a:xfrm>
          <a:prstGeom prst="rect">
            <a:avLst/>
          </a:prstGeom>
        </p:spPr>
      </p:pic>
      <p:sp>
        <p:nvSpPr>
          <p:cNvPr id="6" name="TextBox 6"/>
          <p:cNvSpPr txBox="1"/>
          <p:nvPr/>
        </p:nvSpPr>
        <p:spPr>
          <a:xfrm>
            <a:off x="901346" y="1181100"/>
            <a:ext cx="10680486" cy="8617744"/>
          </a:xfrm>
          <a:prstGeom prst="rect">
            <a:avLst/>
          </a:prstGeom>
        </p:spPr>
        <p:txBody>
          <a:bodyPr wrap="square" lIns="0" tIns="0" rIns="0" bIns="0" rtlCol="0" anchor="t">
            <a:spAutoFit/>
          </a:bodyPr>
          <a:lstStyle/>
          <a:p>
            <a:pPr>
              <a:lnSpc>
                <a:spcPts val="9600"/>
              </a:lnSpc>
            </a:pPr>
            <a:r>
              <a:rPr lang="en-US" sz="8000" spc="-80" dirty="0" smtClean="0">
                <a:solidFill>
                  <a:srgbClr val="000000"/>
                </a:solidFill>
                <a:latin typeface="Graphik Regular" panose="020B0503030202060203" pitchFamily="34" charset="0"/>
              </a:rPr>
              <a:t>Summary</a:t>
            </a:r>
          </a:p>
          <a:p>
            <a:pPr>
              <a:lnSpc>
                <a:spcPts val="9600"/>
              </a:lnSpc>
            </a:pPr>
            <a:r>
              <a:rPr lang="en-US" sz="6000" spc="-80" dirty="0">
                <a:solidFill>
                  <a:srgbClr val="000000"/>
                </a:solidFill>
                <a:latin typeface="Graphik Regular" panose="020B0503030202060203" pitchFamily="34" charset="0"/>
              </a:rPr>
              <a:t>Food is one of the top 5 categories with healthy eating ranking the highest. This may give an indication to the audience within </a:t>
            </a:r>
            <a:r>
              <a:rPr lang="en-US" sz="6000" spc="-80">
                <a:solidFill>
                  <a:srgbClr val="000000"/>
                </a:solidFill>
                <a:latin typeface="Graphik Regular" panose="020B0503030202060203" pitchFamily="34" charset="0"/>
              </a:rPr>
              <a:t>your </a:t>
            </a:r>
            <a:r>
              <a:rPr lang="en-US" sz="6000" spc="-80" smtClean="0">
                <a:solidFill>
                  <a:srgbClr val="000000"/>
                </a:solidFill>
                <a:latin typeface="Graphik Regular" panose="020B0503030202060203" pitchFamily="34" charset="0"/>
              </a:rPr>
              <a:t>user base</a:t>
            </a:r>
            <a:r>
              <a:rPr lang="en-US" sz="6000" spc="-80" dirty="0">
                <a:solidFill>
                  <a:srgbClr val="000000"/>
                </a:solidFill>
                <a:latin typeface="Graphik Regular" panose="020B0503030202060203" pitchFamily="34" charset="0"/>
              </a:rPr>
              <a:t>, this insight can be used to create a campaign and also used to work with healthy eating brands to boost user engagement.</a:t>
            </a:r>
            <a:endParaRPr lang="en-US" sz="6000" spc="-80" dirty="0">
              <a:solidFill>
                <a:srgbClr val="000000"/>
              </a:solidFill>
              <a:latin typeface="Graphik Regular" panose="020B0503030202060203" pitchFamily="34" charset="0"/>
            </a:endParaRPr>
          </a:p>
        </p:txBody>
      </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309</Words>
  <Application>Microsoft Office PowerPoint</Application>
  <PresentationFormat>Custom</PresentationFormat>
  <Paragraphs>66</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Graphik Regular</vt:lpstr>
      <vt:lpstr>Clear Sans Regular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LENOVO</cp:lastModifiedBy>
  <cp:revision>18</cp:revision>
  <dcterms:created xsi:type="dcterms:W3CDTF">2006-08-16T00:00:00Z</dcterms:created>
  <dcterms:modified xsi:type="dcterms:W3CDTF">2023-08-31T12:44:02Z</dcterms:modified>
  <dc:identifier>DAEhDyfaYKE</dc:identifier>
</cp:coreProperties>
</file>